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3" autoAdjust="0"/>
    <p:restoredTop sz="94660"/>
  </p:normalViewPr>
  <p:slideViewPr>
    <p:cSldViewPr snapToGrid="0">
      <p:cViewPr varScale="1">
        <p:scale>
          <a:sx n="29" d="100"/>
          <a:sy n="29" d="100"/>
        </p:scale>
        <p:origin x="90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90685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ການຮັບມືກັບຄູສອນປອມ</a:t>
            </a:r>
            <a:endParaRPr kumimoji="0" lang="en-US" sz="4400" b="1" i="0" u="none" strike="noStrike" kern="1200" cap="none" spc="0" normalizeH="0" baseline="0" noProof="0" dirty="0">
              <a:ln w="6600">
                <a:solidFill>
                  <a:srgbClr val="F4642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4642A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ບົດຮຽນທີ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12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ເດືອນກັນຍາ ທີ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221673" y="125323"/>
            <a:ext cx="6515100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ເພາະວ່າເຄື່ອງອາວຸດຂອງເຮົາບໍ່ເປັນຂອງຝ່າຍໂລກ, ແຕ່ມີຣິດອໍານາດຈາກພຣະເຈົ້າທີ່ທໍາລາຍຄ້າຍອັນເຂັ້ມແຂງໄດ້ ຄືທໍາລາຍຄວາມຄິດທີ່ມີເຫດຜົນອັນບໍ່ຈິງ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sz="2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10:4, 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4421719" y="3933229"/>
            <a:ext cx="7465481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ການຕໍ່ສູ້ຝ່າຍຈິດວິນຍານ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ອາວຸດສໍາລັບການໂຈມຕີ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ການປ້ອງກັນທີ່ຖືກວິທີ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ການຮັບມືກັບຜູ້ສອນປອມ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ຜູ້ຫລອກລວງທີ່ປອມແປງຄ້າຍຄືຜູ້ປະກາດພຣະຄໍາ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ແລະ ຜູ້ສອນປອມ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ການກວດສອບຕົນເອງ ແລະ ໄຊຊະນະ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84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ໂປໂລຕັ້ງໃຈທີ່ຈະຕິດຕາມຂ່າວສານຂອງຄຣິດຕະຈັກທັງໝົດ,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ຍ້ອນຫຍັງ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ເພື່ອທີ່ຈະຮູ້ ຖ້າວ່າພວກເຂົາຕ້ອງການການຊ່ວຍເຫລືອ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ເພື່ອທີ່ຈະໄປຢ້ຽມຢາມ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ຕ້ອງການການປອບໂຍນ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ຄໍາຄໍາເວົ້າໜູນໃຈ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4088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4088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71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71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71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71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71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440771"/>
            <a:ext cx="67842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ໃນຕອນທ້າຍຂອງຈົດໝາຍສະບັບທີສອງທີ່ສົ່ງເຖິງຊາວໂກຣິນໂທ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ໄດ້ກ່າວເຖິງບັນຫາຂອງຄູສອນປອມເຫລົ່ານັ້ນ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ພວກເຮົາຈະໄຈ້ແຍກລະບຸວ່າເປັນຄູສອນປອມໄດ້ແນວໃດ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ແລ້ວ ພວກເຮົາຈະເອົາຊະນະພວກເຂົາໄດ້ແນວໃດ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67842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ບາງຄັ້ງເພິ່ນກໍ່ໄດ້ຮັບແຈ້ງກ່ຽວກັບຄູສອນປອມ, ທີ່ເຮັດໃຫ້ຜູ້ເຊື່ອສະດຸດ. ເມື່ອເກີດເຫດການແບບນີ້ຂຶ້ນ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ອຈ ໂປໂລ ກໍ່ເຕັມໄປດ້ວຍຄວາມໂກດແຄ້ນ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ການຕໍ່ສູ້ຝ່າຍຈິດວິນຍານ</a:t>
            </a:r>
            <a:endParaRPr kumimoji="0" lang="en-US" sz="8800" b="1" i="0" u="none" strike="noStrike" kern="1200" cap="none" spc="0" normalizeH="0" baseline="0" noProof="0" dirty="0">
              <a:ln/>
              <a:solidFill>
                <a:srgbClr val="9722AA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40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ອາວຸດສໍາລັບການໂຈມຕີ</a:t>
            </a:r>
            <a:endParaRPr kumimoji="0" lang="en-US" sz="40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16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ເພາະວ່າເຄື່ອງອາວຸດຂອງເຮົາບໍ່ເປັນຂອງຝ່າຍໂລກ, ແຕ່ມີຣິດອໍານາດຈາກພຣະເຈົ້າທີ່ທໍາລາຍຄ້າຍອັນເຂັ້ມແຂງໄດ້ ຄືທໍາລາຍຄວາມຄິດທີ່ມີເຫດຜົນອັນບໍ່ຈິງ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lang="en-US" sz="11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sz="11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-US" sz="11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10:4, )</a:t>
            </a:r>
            <a:endParaRPr lang="en-US" sz="1600" b="1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ໂປໂລຖືກກ່າວຫາວ່າຂີ້ຂາດ ແລະ ຊຸ້ມຊ້າມໃນຊີວິດຈິງ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ເຖິງວ່າເພິ່ນຈະເວົ້າແບບກົງໄປກົງມາໃນຈົດໝາຍຂອງເພິ່ນກໍ່ຕາມ.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64516"/>
            <a:ext cx="36766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ອໍານາດຂອງ ອຈ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ໂປໂລ ໄດ້ຮັບມາຈາກພຣະຄຣິດ ແລະ ເພິ່ນຈະໃຊ້ມັນເພື່ອເສີມສ້າງ ບໍ່ແມ່ນເພື່ອທໍາລາຍ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797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ອາວຸດເຫລົ່ານີ້ລວມເຖິງການກະທໍາດ້ວຍຄວາມຖ່ອມໂຕ ແລະ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ຄວາມອ່ອນໂຍນທີ່ມາຈາກພຣະຄຣິດ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11:29).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ແຕ່ຍັງລວມໄປເຖິງການຢືນຢັດການຕໍ່ຕ້ານຄວາມຜິດບາບ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ດັ່ງທີ່ພຣະເຢຊູຊົງກະທໍາ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21:12-13),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ຫລືເວົ້າຢ່າງຊັດເຈນ ກົງໄປກົງມາ ເມື່ອເຖິງເວລາ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ເພື່ອໂຕ້ຕອບຂໍ້ກ່າວຫານີ້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ເພິ່ນໄດ້ສະແດງໃຫ້ເຫັນຢ່າງຊັດເຈນວ່າ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ເພິ່ນຮູ້ສຶກວ່າເພິ່ນສາມາດເວົ້າຢ່າງກົງໄປກົງມາໄດ້ແບບດຽວກັນກັບໃນຈົດໝາຍ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ແຕ່ເພິ່ນຈະບໍ່ໃຊ້ອາວຸດຝ່າຍໂລກ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ເຊັ່ນ: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ການໃຊ້ອໍານາດຜະເດັດການ, ການລົງໂທດທາງຮ່າງກາຍ,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ຫລື ການຍົກຍ້ອງຕົນເອງ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ແຕ່ຈະໃຊ້ອາວຸດ ທີ່ຊົງພະລັງໃນພຣະເຈົ້າເທົ່ານັ້ນ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(2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-1" y="9315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ວິທີປ້ອງກັນທີ່ຖືກຕ້ອງ</a:t>
            </a:r>
            <a:endParaRPr kumimoji="0" lang="en-US" sz="2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1600" b="1" dirty="0">
                <a:solidFill>
                  <a:srgbClr val="C7440F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ເພາະຄົນທີ່ຍົກຍ້ອງຕົນເອງ ບໍ່ເປັນທີ່ນັບຖືແກ່ຜູ້ໃດ, ແຕ່ຄົນທີ່ໜ້ານັບຖືນັ້ນ ຄືຜູ້ທີ່ອົງພຣະຜູ້ເປັນເຈົ້າຊົງຍົກຍ້ອງ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sz="1200" b="1" dirty="0">
                <a:solidFill>
                  <a:srgbClr val="C7440F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ນັກປັດສະຍາກຣິກ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ໄດ້ຮຽກເກັບເງິນຈໍານວນຫລວງຫລາຍສໍາລັບຄົນທີ່ຕ້ອງການຮຽນຈາກພວກເຂົາ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ເພື່ອດຶງດູດນັກຮຽນເຫລົ່ານັ້ນ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ພວກເຂົາຈຶ່ງໂອ້ອວດຄວາມຮູ້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ສະຖານະທາງສັງຄົມ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ຫລື ບຸກຄົນສໍາຄັນທີ່ພວກເຂົາຮູ້ຈັກ ແລະ ເຄົາຣົບນັບຖື, ນີ້ແມ່ນວິທີການຂອງຄູສອນປອມທີ່ທຽມເທັດທີ່ແຊກຊຶມເຂົ້າມາໃນເມືອງໂກຣິນໂທເຊັ່ນກັນ.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(2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900852"/>
            <a:ext cx="43571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ອຈ ໂປໂລ ບໍ່ໄດ້ເອີ້ນເກັບເງິນຈາກຄວາມຮູ້ຂອງເພິ່ນ,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ເພິ່ນບໍ່ໄດ້ນໍາສະເໜີຈົດໝາຍໃນແງ່ຂອງການຮັບຮອງ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ແລະເພິ່ນກໍ່ບໍ່ໄດ້ເວົ້າໂອ້ອວດຕົນເອງ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ແຕ່ເພິ່ນຊໍ້າຖືກດູຖູກໝິ່ນປະໝາດ,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ແລ້ວເພິ່ນຈະແກ້ໄຂແນວໃດ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976005"/>
            <a:ext cx="76451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ເບິ່ງຄືວ່າ ເພີ່ນຕ້ອງໄດ້ຮັບການຍົກຍ້ອງຕໍ່ໜ້າຊາວໂກຣິນໂທ ເພື່ອທີ່ຈະໄດ້ຮັບການຍອມຮັບຈາກພວກເຂົາ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ແຕ່ບໍ່ໄດ້ໝາຍຄວາມວ່າ ອຈ ໂປໂລ ຈໍາເປັນຕ້ອງຍົກຍ້ອງຕົນເອງ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ສພສ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27:2).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ໂປໂລກ່າວວ່າ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ຂໍໃຫ້ພຣະເຈົ້າເປັນຜູ້ທີ່ຍົກຍ້ອງພວກເຮົາ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o-L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ysettha OT" panose="020B0504020207020204" pitchFamily="34" charset="-34"/>
                  <a:cs typeface="Saysettha OT" panose="020B0504020207020204" pitchFamily="34" charset="-34"/>
                </a:rPr>
                <a:t>ພວກເຈົ້າສັນຣະເສີນໂຕເອງບໍ!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o-L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aysettha OT" panose="020B0504020207020204" pitchFamily="34" charset="-34"/>
                  <a:cs typeface="Saysettha OT" panose="020B0504020207020204" pitchFamily="34" charset="-34"/>
                </a:rPr>
                <a:t>ຂໍໃຫ້ພຣະເຈົ້າເປັນຜູ້ຍົກຍ້ອງເຮົາ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645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ຖ້າວ່າມີສິ່ງໃດທີ່ພວກເຮົາສາມາດໂອ້ອວດໄດ້ ກໍ່ຄືການຮູ້ຈັກພຣະອົງ ແລະ ເຊື່ອຟັງພຣະອົງ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ຢຣມຢ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9:24; 2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ການຮັບມືກັບຜູ້ສອນປອມ</a:t>
            </a:r>
            <a:endParaRPr kumimoji="0" lang="en-US" sz="6600" b="1" i="0" u="none" strike="noStrike" kern="1200" cap="none" spc="0" normalizeH="0" baseline="0" noProof="0" dirty="0">
              <a:ln/>
              <a:solidFill>
                <a:srgbClr val="F4642A">
                  <a:lumMod val="75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ຜູ້ລໍ້ລວງທີ່ປອມໂຕເປັນອັກຄະສາວົກ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2DCADB">
                    <a:lumMod val="60000"/>
                    <a:lumOff val="4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“ເພາະ​ຄົນ​ເຫຼົ່ານັ້ນ ເປັນ​ພຽງແຕ່​ຄູສອນ​ປອມ ເປັນ​ຄົນງານ​ທີ່​ຫລອກລວງ ແລະ​ປອມຕົວ​ເປັນ​ອັກຄະສາວົກ​ຂອງ​ພຣະຄຣິດ.”</a:t>
            </a:r>
          </a:p>
          <a:p>
            <a:pPr lvl="0" algn="ctr">
              <a:defRPr/>
            </a:pPr>
            <a:r>
              <a:rPr lang="lo-LA" b="1" dirty="0">
                <a:solidFill>
                  <a:srgbClr val="2DCADB">
                    <a:lumMod val="60000"/>
                    <a:lumOff val="4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‭‭2 ໂກຣິນໂທ‬ ‭11‬:‭13‬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DCADB">
                  <a:lumMod val="60000"/>
                  <a:lumOff val="40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ປາດຖະໜາທີ່ຈະນໍາຄຣິດຕະຈັກທີ່ບໍຣິສຸດມາສູ່ພຣະຄຣິດ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ແຕ່ຄຣິດຕະຈັກຕົກຢູ່ໃນອັນຕະລາຍທີ່ຈະຖືກຫລອກລວງຄືກັນກັບເອວາ, ແລະ ພວກເຂົາເຊົາທີ່ຈະເປັນເຈົ້າສາວຂອງພຣະເຢຊູ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737892"/>
            <a:ext cx="57827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ອັນຕະລາຍທີ່ແທ້ຈິງແມ່ນຫຍັງ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ຊາວຢິວທີ່ຍົກຍ້ອງຕົນເອງວ່າເປັນ ອັກຄະທູດຜູ້ຍິ່ງໃຫຍ່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ຂອງພຣະເຢຊູໄດ້ມາທີ່ເມືອງໂກຣິນໂທ ເພື່ອສອນ.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ພວກເຂົາປຽບເໝືອນພຣະເຢຊູອີກອົງໜຶ່ງ ທີ່ມີຄໍາສອນອີກແບບໜຶ່ງທີ່ແຕກຕ່າງ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11:4-5;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ຄລຕ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406828"/>
            <a:ext cx="69536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ການທີ່ໃຜບາງຄົນເທດສະໜາກ່ຽວກັບພຣະເຢຊູ ບໍ່ໄດ້ໝາຍຄວາມວ່າພວກເຂົາກໍາລັງສະແດງໃຫ້ພວກເຮົາເຫັນພຣະເຢຊູທີ່ແທ້ຈິງຕາມທີ່ເປີດເຜີຍໄວ້ໃນພຣະຄໍາພີ,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ຄໍາເວົ້າຂອງພວກເຂົາອາດຈະຍອດຍ້ຽມ, ແຕ່ຊາຕານເອງກໍຮູ້ວິທີເວົ້າແບບອັດສະຈັນ ເພື່ອສະແດງຕົນເອງ ເປັນຄືກັນກັບທູດສະຫວັນແຫ່ງຄວາມສະຫວ່າງ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6075765"/>
            <a:ext cx="12095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ໂດຍການກະທໍາ ແລະ ຄໍາເວົ້າຂອງພວກເຂົາ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ເປັນສິ່ງທີ່ຜູ້ສອນທີ່ແທ້ຈິງສອນ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11:9-10).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ແຕ່ວ່າຄູສອນປອມນັ້ນ ຈະເຮັດເປັນເຄັ່ງສາສະໜາ, ແຕ່ໃຈຈິງເປັນແບບໜຶ່ງ,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ບິດເບືອນພຣະຄໍາ,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ເປັນຜູ້ເປີຍແຜ່ທີ່ຫລອກລວງທີ່ປອມໂຕເປັນສາວົກ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75005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32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ແລະ ຜູ້ສອນປອມ</a:t>
            </a:r>
            <a:endParaRPr kumimoji="0" lang="en-US" sz="32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“ພວກເຂົາ​ເປັນ​ຊາວ​ເຮັບເຣີ​ບໍ? ເຮົາ​ກໍ​ເປັນ​ເໝືອນກັນ ພວກເຂົາ​ເປັນ​ຊົນຊາດ​ອິດສະຣາເອນ​ບໍ? ເຮົາ​ກໍ​ເປັນ​ເໝືອນກັນ ພວກເຂົາ​ເປັນ​ເຊື້ອສາຍ​ຂອງ​ອັບຣາຮາມ​ບໍ? ເຮົາ​ກໍ​ເປັນ​ເໝືອນກັນ.”‭2 ໂກຣິນໂທ‬ ‭11‬:‭22‬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BD805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ແມ່ນຫຍັງແມ່ນຄວາມຄ້າຍຄືກັນ ລະຫວ່າງ ອຈ ໂປໂລ ແລະ ຜູ້ສອນປອມເຫລົ່ານັ້ນ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ພວກເຂົາທັງໝົດແມ່ນຄົນຢິວ ແລະໄດ້ປ່ຽນມາເປັນຄຣິສຕຽນ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210392"/>
            <a:ext cx="51848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ສິ່ງນີ້ທີ່ເຮັດອຈ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ໂປໂລ ເຊົາໃຈຮ້າຍ: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ເພິ່ນບໍ່ຕ້ອງການໃຫ້ຄົນອື່ນເຂົ້າໃຈຜິດວ່າ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ພວກເຂົາຕ້ອງການໂອ້ອວດໃນສິ່ງທີ່ພວກເຂົາເຮັດໄດ້ເພື່ອພຣະຄຣິດ, ການໂອ້ອວດ ຫລື ການອ້າງກຽດຕິຍົດ ທີ່ແທ້ຈິງຂອງພວກເຂົາ ແມ່ນການທີ່ພຣະຄຣິດເຮັດເພື່ອພວກເຂົາ ບໍ່ແມ່ນສິ່ງທີ່ພວກເຂົາເຮັດເພື່ອພຣະຄຣິດ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ຄວາມອ່ອນແອຂອງພວກເຂົາທີ່ເຮັດໃຫ້ຢາກເຂົ້າຫາເພິ່ງໃນພຣະຄຣິດ ແມ່ນຄວາມເຂັ້ມແຂງຂອງພວກເຂົາທີ່ຄວນເຮັດ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11:30-31; 12:6-10).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095497"/>
            <a:ext cx="82019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ແລ້ວແມ່ນຫຍັງທີ່ແຕກຕ່າງ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ນີ້ແມ່ນຈຸດເລີ່ມຕົ້ນທີ່ເຮັດໃຫ້ ອຈ ໂປໂລ ໃຈຮ້າຍ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ພວກເຂົາແມ່ນຜູ້ຮັບໃຊ້ຂອງພຣະຄຣິດບໍ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ເຮົາຂໍເວົ້າດັ່ງຄົນເສຍສະຕິວ່າ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ເຮົາກໍເປັນລື່ນພວກເຂົາອີກ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(2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11:23 ).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ຖ້າວ່າພວກເຂົາໂອ້ອວດວ່າທົນທຸກເພື່ອພຣະຄຣິດ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ກໍ່ມີຄຸນສົມບັດຫລາຍກວ່ານັ້ນອີກ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ຖືກຂ້ຽນຕີ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ຕິດຄຸກ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ຖືກຂົ່ມຂູ່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ຖືກກ້ອນຫີນແກ່ວງໃສ່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ເຮືອຂວ້າມໃນທະເລ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ຜະເຊີນກັບອັນຕະລາຍໃນທຸກສິ່ງ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ປະສົບກັບຄວາມຫິວ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ກະຫາຍນໍ້າ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ໜາວ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ແລະເປືອຍກາຍ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ແຕ່ຍັງຄົງຫ່ວງໄຍຕໍ່ຄຣິດຕະຈັກຢູ່ສະເໝີ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11:23b-29).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ການກວດສອບຕົນເອງ ແລະ ໄຊຊະນະ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“ຈົ່ງ​ພິຈາລະນາ​ເບິ່ງ​ຕົນເອງ​ວ່າ, ພວກເຈົ້າ​ຕັ້ງ​ຢູ່​ໃນ​ຄວາມເຊື່ອ​ຫລື​ບໍ? ຈົ່ງ​ພິສູດ​ຕົວ​ເອງ​ສາ ເຈົ້າ​ທັງຫລາຍ​ບໍ່​ຮູ້​ຫລື​ວ່າ ພຣະເຢຊູ​ຄຣິດເຈົ້າ​ຊົງ​ສະຖິດ​ຢູ່​ໃນ​ພວກເຈົ້າ ເວັ້ນ​ເສຍ​ແຕ່​ພວກເຈົ້າ​ຈະ​ຜ່ານ​ການ​ພິສູດ​ນັ້ນ​ບໍ່ໄດ້.” 2 ໂກຣິນໂທ‬ ‭13‬:‭5‬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ເວລາທີ່ອຈ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ໂປໂລ ຈະໄປຢ້ຽມຢາມເມືອງໂກຣິນໂທກໍ່ໃກ້ເຂົ້າມາແລ້ວ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ເພິ່ນຈະໄດ້ປະເຊີນກັບຫຍັງແດ່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ຄວນປະຕິບັດຕົນແບບໃດ?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(2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ເພິ່ນກຽມພ້ອມທີ່ຈະໃຊ້ມາດຕະການລົງໂທດທາງສາສະໜາຢ່າງເດັດຂາດ, ເພື່ອຟື້ນຟູຜູ້ທີ່ກັບໃຈ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ລົງໂທດຜູ້ທີ່ດື້ນດ້ານ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4" y="6006850"/>
            <a:ext cx="78161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ສ່ວນ ອຈ ໂປໂລ ເອງກໍ່ອະທິຖານຂໍໃຫ້ພວກເຂົາເຊົາເຮັດຄວາມຊົ່ວ ແລະ ຫັນມາເຮັດຄວາມດີ, ແລະ ໃຫ້ພວກເຂົາເປັນຜູ້ທີ່ສົມບູນແບບ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50097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ດັ່ງນັ້ນ, ກ່ອນເວລານັ້ນຈະມາເຖິງ, ຊາວໂກຣິນໂທຈຶ່ງໄດ້ໄຕ່ຕອງ ແລະ ກວດສອບຕົນເອງ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589019"/>
            <a:ext cx="50097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ເພິ່ນຢ້ານວ່າເມື່ອໄປເຖິງແລ້ວ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ຈະພົບວ່າ ຊາວໂກຣິນໂທນັ້ນຢູ່ໃນຄວາມຂັດແຍ້ງ ແລະ ຢູ່ໃນຄວາມບາບຕ່າງໆ. ເພິ່ນອາດຈະເສຍໃຈຍ້ອນຄວາມບາບທີ່ຍັງບໍ່ຍອມກັບໃຈຂອງພວກເຂົາ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638154" y="963643"/>
            <a:ext cx="904170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“ປະຊາກອນຂອງພຣະເຈົ້າ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ຈະ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ຖືກນຳພາໄປສູ່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ການສຶກສາ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ພຣະຄຳພີ ເພື່ອເປັນສິ່ງປົກປ້ອງພວກເຂົາຈາກອິດທິພົນຂອງຄູສອນປອມ ແລະ ລິດທານຸພາບອັນລໍ້ລວງຂອງວິນຍານມ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ື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ດ. ຊາຕານໃຊ້ທຸກ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ກົນ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ອຸບາຍທີ່ເປັນໄປໄດ້ເພື່ອຂັດຂວາງບໍ່ໃຫ້ມະນຸດໄດ້ຮັບຄວາມຮູ້ໃນພຣະຄຳພີ; ເພາະຄຳເວົ້າທີ່ຊັດເຈນຂອງພຣະຄຳພີນັ້ນເປີດເຜີຍການລໍ້ລວງຂອງມັນ. ໃນທຸກໆ ການຟື້ນຟູພັນທະກິດຂອງພຣະເຈົ້າ, ເຈົ້າ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ແຫ່ງ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ຄວາມຊົ່ວຮ້າຍຈະຖືກປຸກໃຫ້ມີກິດຈະກຳທີ່ຮຸນແຮງຍິ່ງຂຶ້ນ; ຕອນນີ້ນາງກຳລັງໃຊ້ຄວາມພະຍາຍາມຢ່າງສຸດກຳລັງສຳລັບການຕໍ່ສູ້ຄັ້ງສຸດທ້າຍກັບພຣະຄຣິດ ແລະ ບັນດາຜູ້ຕິດຕາມພຣະອົງ. […] ສິ່ງທຽມເທັດຈະເໝືອນກັບສິ່ງແທ້ຢ່າງໃກ້ຊິດ ຈົນບໍ່ສາມາດແຍກແຍກລະຫວ່າງສອງສິ່ງນີ້ໄດ້ ເວັ້ນເສຍແຕ່ໂດຍພຣະຄຳພີບໍຣິສຸດເທົ່ານັ້ນ. ໂດຍຄຳພະຍານຂອງພຣະຄຳພີ, ທຸກຄຳກ່າວ ແລະ ທຸກການອັດສະຈັນຕ້ອງຖືກທົດສອບ.”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1949</Words>
  <Application>Microsoft Office PowerPoint</Application>
  <PresentationFormat>Panorámica</PresentationFormat>
  <Paragraphs>63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Saysettha OT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26</cp:revision>
  <dcterms:created xsi:type="dcterms:W3CDTF">2026-08-18T22:37:24Z</dcterms:created>
  <dcterms:modified xsi:type="dcterms:W3CDTF">2026-09-15T15:12:24Z</dcterms:modified>
</cp:coreProperties>
</file>