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6" r:id="rId4"/>
    <p:sldId id="257" r:id="rId5"/>
    <p:sldId id="258" r:id="rId6"/>
    <p:sldId id="259" r:id="rId7"/>
    <p:sldId id="290" r:id="rId8"/>
    <p:sldId id="261" r:id="rId9"/>
    <p:sldId id="289" r:id="rId10"/>
    <p:sldId id="263" r:id="rId11"/>
    <p:sldId id="264" r:id="rId12"/>
    <p:sldId id="288"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0000"/>
    <a:srgbClr val="990000"/>
    <a:srgbClr val="800000"/>
    <a:srgbClr val="993300"/>
    <a:srgbClr val="4F0913"/>
    <a:srgbClr val="B2E0B9"/>
    <a:srgbClr val="D9EFDB"/>
    <a:srgbClr val="E8F5E9"/>
    <a:srgbClr val="63D37D"/>
    <a:srgbClr val="CDEB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3" d="100"/>
          <a:sy n="33" d="100"/>
        </p:scale>
        <p:origin x="54" y="14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DB225-1005-4F29-8F14-A69C4A73B38B}" type="doc">
      <dgm:prSet loTypeId="urn:microsoft.com/office/officeart/2005/8/layout/hProcess9" loCatId="process" qsTypeId="urn:microsoft.com/office/officeart/2005/8/quickstyle/simple3" qsCatId="simple" csTypeId="urn:microsoft.com/office/officeart/2005/8/colors/colorful2" csCatId="colorful" phldr="1"/>
      <dgm:spPr/>
      <dgm:t>
        <a:bodyPr/>
        <a:lstStyle/>
        <a:p>
          <a:endParaRPr lang="es-ES"/>
        </a:p>
      </dgm:t>
    </dgm:pt>
    <dgm:pt modelId="{59F92ABD-1E06-491A-8A59-7BFFC995D695}">
      <dgm:prSet custT="1"/>
      <dgm:spPr>
        <a:ln w="38100">
          <a:solidFill>
            <a:schemeClr val="accent2">
              <a:lumMod val="50000"/>
            </a:schemeClr>
          </a:solidFill>
        </a:ln>
        <a:scene3d>
          <a:camera prst="orthographicFront"/>
          <a:lightRig rig="flat" dir="t"/>
        </a:scene3d>
        <a:sp3d contourW="25400" prstMaterial="dkEdge">
          <a:bevelT w="8200" h="38100"/>
        </a:sp3d>
      </dgm:spPr>
      <dgm:t>
        <a:bodyPr/>
        <a:lstStyle/>
        <a:p>
          <a:r>
            <a:rPr lang="lv-LV" sz="2000" b="1" dirty="0">
              <a:solidFill>
                <a:schemeClr val="accent2">
                  <a:lumMod val="50000"/>
                </a:schemeClr>
              </a:solidFill>
            </a:rPr>
            <a:t>REDZI</a:t>
          </a:r>
          <a:r>
            <a:rPr lang="es-ES" sz="2000" b="1" dirty="0"/>
            <a:t>:</a:t>
          </a:r>
          <a:r>
            <a:rPr lang="lv-LV" sz="2000" b="1" dirty="0"/>
            <a:t> Dievs nav vienaldzīgs pret ciešanām. Viņš redz visu. Īpaši Viņš redz sāpes un netaisnību, kas vērsta pret Viņa tautu (2.Ķēn.9:26)</a:t>
          </a:r>
          <a:endParaRPr lang="es-ES" sz="2000" b="1" dirty="0"/>
        </a:p>
      </dgm:t>
    </dgm:pt>
    <dgm:pt modelId="{01278C7D-57E8-4666-BEA9-08329EBD78DA}" type="parTrans" cxnId="{C2CF78F7-6CEA-49F7-84BF-2C9526F46690}">
      <dgm:prSet/>
      <dgm:spPr/>
      <dgm:t>
        <a:bodyPr/>
        <a:lstStyle/>
        <a:p>
          <a:endParaRPr lang="es-ES" sz="2000"/>
        </a:p>
      </dgm:t>
    </dgm:pt>
    <dgm:pt modelId="{93304584-F568-46C9-A44D-E1A09BCCE358}" type="sibTrans" cxnId="{C2CF78F7-6CEA-49F7-84BF-2C9526F46690}">
      <dgm:prSet/>
      <dgm:spPr/>
      <dgm:t>
        <a:bodyPr/>
        <a:lstStyle/>
        <a:p>
          <a:endParaRPr lang="es-ES" sz="2000"/>
        </a:p>
      </dgm:t>
    </dgm:pt>
    <dgm:pt modelId="{65B9A114-D38F-42B8-B891-B31CEE910472}">
      <dgm:prSet custT="1"/>
      <dgm:spPr>
        <a:ln w="38100">
          <a:solidFill>
            <a:schemeClr val="accent4">
              <a:lumMod val="50000"/>
            </a:schemeClr>
          </a:solidFill>
        </a:ln>
        <a:scene3d>
          <a:camera prst="orthographicFront"/>
          <a:lightRig rig="flat" dir="t"/>
        </a:scene3d>
        <a:sp3d contourW="25400" prstMaterial="dkEdge">
          <a:bevelT w="8200" h="38100"/>
        </a:sp3d>
      </dgm:spPr>
      <dgm:t>
        <a:bodyPr/>
        <a:lstStyle/>
        <a:p>
          <a:r>
            <a:rPr lang="lv-LV" sz="2000" b="1" dirty="0">
              <a:solidFill>
                <a:schemeClr val="accent4">
                  <a:lumMod val="50000"/>
                </a:schemeClr>
              </a:solidFill>
            </a:rPr>
            <a:t>ATCELT:</a:t>
          </a:r>
          <a:r>
            <a:rPr lang="es-ES" sz="2000" b="1" dirty="0"/>
            <a:t> </a:t>
          </a:r>
          <a:r>
            <a:rPr lang="lv-LV" sz="2000" b="1" dirty="0"/>
            <a:t>Dievs nestāv uz vietas. Viņš nolaižas, lai staigātu starp mums. Viņš dzīvo starp cilvēkiem (2.Moz.29:45; Jņ.14:16-17)</a:t>
          </a:r>
          <a:endParaRPr lang="es-ES" sz="2000" b="1" dirty="0"/>
        </a:p>
      </dgm:t>
    </dgm:pt>
    <dgm:pt modelId="{A5855C3B-F51B-48A1-9EC3-D8531464CB44}" type="parTrans" cxnId="{75E84018-6BD2-4D44-AEE8-70CC63B6B989}">
      <dgm:prSet/>
      <dgm:spPr/>
      <dgm:t>
        <a:bodyPr/>
        <a:lstStyle/>
        <a:p>
          <a:endParaRPr lang="es-ES" sz="2000"/>
        </a:p>
      </dgm:t>
    </dgm:pt>
    <dgm:pt modelId="{3CBAD9DE-1594-4FF3-B88F-1BEA16484D0B}" type="sibTrans" cxnId="{75E84018-6BD2-4D44-AEE8-70CC63B6B989}">
      <dgm:prSet/>
      <dgm:spPr/>
      <dgm:t>
        <a:bodyPr/>
        <a:lstStyle/>
        <a:p>
          <a:endParaRPr lang="es-ES" sz="2000"/>
        </a:p>
      </dgm:t>
    </dgm:pt>
    <dgm:pt modelId="{F2B6D1BB-F7F7-4623-A08F-E5685867016A}">
      <dgm:prSet custT="1"/>
      <dgm:spPr>
        <a:ln w="38100">
          <a:solidFill>
            <a:schemeClr val="accent3">
              <a:lumMod val="75000"/>
            </a:schemeClr>
          </a:solidFill>
        </a:ln>
        <a:scene3d>
          <a:camera prst="orthographicFront"/>
          <a:lightRig rig="flat" dir="t"/>
        </a:scene3d>
        <a:sp3d contourW="25400" prstMaterial="dkEdge">
          <a:bevelT w="8200" h="38100"/>
        </a:sp3d>
      </dgm:spPr>
      <dgm:t>
        <a:bodyPr/>
        <a:lstStyle/>
        <a:p>
          <a:r>
            <a:rPr lang="lv-LV" sz="2000" b="1" noProof="0" dirty="0">
              <a:solidFill>
                <a:schemeClr val="accent3">
                  <a:lumMod val="50000"/>
                </a:schemeClr>
              </a:solidFill>
            </a:rPr>
            <a:t>PAZIŅOJUMS</a:t>
          </a:r>
          <a:r>
            <a:rPr lang="lv-LV" sz="2000" b="1" noProof="0" dirty="0"/>
            <a:t>: Dievs Savā laikā rīkojas, lai atbrīvotu mūs no ciešanām un piepildītu Savus apsolījumus</a:t>
          </a:r>
          <a:r>
            <a:rPr lang="lv-LV" sz="2000" noProof="0" dirty="0"/>
            <a:t>.</a:t>
          </a:r>
          <a:r>
            <a:rPr lang="lv-LV" sz="2000" b="1" noProof="0" dirty="0"/>
            <a:t>(Jer. 29:11)</a:t>
          </a:r>
          <a:endParaRPr lang="lv-LV" sz="2000" noProof="0" dirty="0"/>
        </a:p>
      </dgm:t>
    </dgm:pt>
    <dgm:pt modelId="{3F4AFA4B-382E-449B-93F5-C94D50698218}" type="parTrans" cxnId="{8FE6CD90-7B24-4EAF-B932-770EE0E4D197}">
      <dgm:prSet/>
      <dgm:spPr/>
      <dgm:t>
        <a:bodyPr/>
        <a:lstStyle/>
        <a:p>
          <a:endParaRPr lang="es-ES" sz="2000"/>
        </a:p>
      </dgm:t>
    </dgm:pt>
    <dgm:pt modelId="{210EAB51-A7B3-40BA-9BA7-3BDDF6AFC4DB}" type="sibTrans" cxnId="{8FE6CD90-7B24-4EAF-B932-770EE0E4D197}">
      <dgm:prSet/>
      <dgm:spPr/>
      <dgm:t>
        <a:bodyPr/>
        <a:lstStyle/>
        <a:p>
          <a:endParaRPr lang="es-ES" sz="2000"/>
        </a:p>
      </dgm:t>
    </dgm:pt>
    <dgm:pt modelId="{7D7C4CE1-5C7D-4237-94BE-437E5EE34D8E}" type="pres">
      <dgm:prSet presAssocID="{677DB225-1005-4F29-8F14-A69C4A73B38B}" presName="CompostProcess" presStyleCnt="0">
        <dgm:presLayoutVars>
          <dgm:dir/>
          <dgm:resizeHandles val="exact"/>
        </dgm:presLayoutVars>
      </dgm:prSet>
      <dgm:spPr/>
    </dgm:pt>
    <dgm:pt modelId="{B5574814-E0CD-4457-A488-DF16CA565BEA}" type="pres">
      <dgm:prSet presAssocID="{677DB225-1005-4F29-8F14-A69C4A73B38B}" presName="arrow" presStyleLbl="bgShp" presStyleIdx="0" presStyleCnt="1" custScaleX="116674"/>
      <dgm:spPr>
        <a:prstGeom prst="quadArrowCallout">
          <a:avLst/>
        </a:prstGeom>
        <a:scene3d>
          <a:camera prst="orthographicFront"/>
          <a:lightRig rig="threePt" dir="t"/>
        </a:scene3d>
        <a:sp3d>
          <a:bevelT/>
        </a:sp3d>
      </dgm:spPr>
    </dgm:pt>
    <dgm:pt modelId="{F045FBC6-9898-47E0-BA3A-4ED1270339F1}" type="pres">
      <dgm:prSet presAssocID="{677DB225-1005-4F29-8F14-A69C4A73B38B}" presName="linearProcess" presStyleCnt="0"/>
      <dgm:spPr/>
    </dgm:pt>
    <dgm:pt modelId="{94D1E227-41BF-433C-96AC-C9EF8410215C}" type="pres">
      <dgm:prSet presAssocID="{59F92ABD-1E06-491A-8A59-7BFFC995D695}" presName="textNode" presStyleLbl="node1" presStyleIdx="0" presStyleCnt="3" custScaleY="184192" custLinFactNeighborX="76779">
        <dgm:presLayoutVars>
          <dgm:bulletEnabled val="1"/>
        </dgm:presLayoutVars>
      </dgm:prSet>
      <dgm:spPr/>
    </dgm:pt>
    <dgm:pt modelId="{180C53CF-35E6-44B7-B3BB-D05153041CBC}" type="pres">
      <dgm:prSet presAssocID="{93304584-F568-46C9-A44D-E1A09BCCE358}" presName="sibTrans" presStyleCnt="0"/>
      <dgm:spPr/>
    </dgm:pt>
    <dgm:pt modelId="{AC825C12-AF42-4BA1-AA13-23C63E1A3627}" type="pres">
      <dgm:prSet presAssocID="{65B9A114-D38F-42B8-B891-B31CEE910472}" presName="textNode" presStyleLbl="node1" presStyleIdx="1" presStyleCnt="3" custScaleY="184192" custLinFactNeighborX="-2032">
        <dgm:presLayoutVars>
          <dgm:bulletEnabled val="1"/>
        </dgm:presLayoutVars>
      </dgm:prSet>
      <dgm:spPr/>
    </dgm:pt>
    <dgm:pt modelId="{FF9FF2A5-D338-41B7-BC20-8410AB5F3728}" type="pres">
      <dgm:prSet presAssocID="{3CBAD9DE-1594-4FF3-B88F-1BEA16484D0B}" presName="sibTrans" presStyleCnt="0"/>
      <dgm:spPr/>
    </dgm:pt>
    <dgm:pt modelId="{A6E77D58-24DC-441B-B8F3-E72D2F642819}" type="pres">
      <dgm:prSet presAssocID="{F2B6D1BB-F7F7-4623-A08F-E5685867016A}" presName="textNode" presStyleLbl="node1" presStyleIdx="2" presStyleCnt="3" custScaleY="184192" custLinFactNeighborX="-81454">
        <dgm:presLayoutVars>
          <dgm:bulletEnabled val="1"/>
        </dgm:presLayoutVars>
      </dgm:prSet>
      <dgm:spPr/>
    </dgm:pt>
  </dgm:ptLst>
  <dgm:cxnLst>
    <dgm:cxn modelId="{75E84018-6BD2-4D44-AEE8-70CC63B6B989}" srcId="{677DB225-1005-4F29-8F14-A69C4A73B38B}" destId="{65B9A114-D38F-42B8-B891-B31CEE910472}" srcOrd="1" destOrd="0" parTransId="{A5855C3B-F51B-48A1-9EC3-D8531464CB44}" sibTransId="{3CBAD9DE-1594-4FF3-B88F-1BEA16484D0B}"/>
    <dgm:cxn modelId="{8B869031-5BCF-4A10-97E9-4BAC875EB198}" type="presOf" srcId="{F2B6D1BB-F7F7-4623-A08F-E5685867016A}" destId="{A6E77D58-24DC-441B-B8F3-E72D2F642819}" srcOrd="0" destOrd="0" presId="urn:microsoft.com/office/officeart/2005/8/layout/hProcess9"/>
    <dgm:cxn modelId="{1BDD4260-139F-49FB-AA7F-A78480C9F2B8}" type="presOf" srcId="{59F92ABD-1E06-491A-8A59-7BFFC995D695}" destId="{94D1E227-41BF-433C-96AC-C9EF8410215C}" srcOrd="0" destOrd="0" presId="urn:microsoft.com/office/officeart/2005/8/layout/hProcess9"/>
    <dgm:cxn modelId="{8FE6CD90-7B24-4EAF-B932-770EE0E4D197}" srcId="{677DB225-1005-4F29-8F14-A69C4A73B38B}" destId="{F2B6D1BB-F7F7-4623-A08F-E5685867016A}" srcOrd="2" destOrd="0" parTransId="{3F4AFA4B-382E-449B-93F5-C94D50698218}" sibTransId="{210EAB51-A7B3-40BA-9BA7-3BDDF6AFC4DB}"/>
    <dgm:cxn modelId="{13A87EA3-131A-4FF0-951E-D032F986B7FE}" type="presOf" srcId="{677DB225-1005-4F29-8F14-A69C4A73B38B}" destId="{7D7C4CE1-5C7D-4237-94BE-437E5EE34D8E}" srcOrd="0" destOrd="0" presId="urn:microsoft.com/office/officeart/2005/8/layout/hProcess9"/>
    <dgm:cxn modelId="{8A5292E0-B557-4CB8-95CF-C490314F0CD9}" type="presOf" srcId="{65B9A114-D38F-42B8-B891-B31CEE910472}" destId="{AC825C12-AF42-4BA1-AA13-23C63E1A3627}" srcOrd="0" destOrd="0" presId="urn:microsoft.com/office/officeart/2005/8/layout/hProcess9"/>
    <dgm:cxn modelId="{C2CF78F7-6CEA-49F7-84BF-2C9526F46690}" srcId="{677DB225-1005-4F29-8F14-A69C4A73B38B}" destId="{59F92ABD-1E06-491A-8A59-7BFFC995D695}" srcOrd="0" destOrd="0" parTransId="{01278C7D-57E8-4666-BEA9-08329EBD78DA}" sibTransId="{93304584-F568-46C9-A44D-E1A09BCCE358}"/>
    <dgm:cxn modelId="{4DC6E260-A237-493D-A7C3-49B0C3AEFD40}" type="presParOf" srcId="{7D7C4CE1-5C7D-4237-94BE-437E5EE34D8E}" destId="{B5574814-E0CD-4457-A488-DF16CA565BEA}" srcOrd="0" destOrd="0" presId="urn:microsoft.com/office/officeart/2005/8/layout/hProcess9"/>
    <dgm:cxn modelId="{4A32E4BE-7D84-46CB-ACDF-3AFF9B862DCB}" type="presParOf" srcId="{7D7C4CE1-5C7D-4237-94BE-437E5EE34D8E}" destId="{F045FBC6-9898-47E0-BA3A-4ED1270339F1}" srcOrd="1" destOrd="0" presId="urn:microsoft.com/office/officeart/2005/8/layout/hProcess9"/>
    <dgm:cxn modelId="{2D485DD8-D3E4-491E-B811-2687D45C5B21}" type="presParOf" srcId="{F045FBC6-9898-47E0-BA3A-4ED1270339F1}" destId="{94D1E227-41BF-433C-96AC-C9EF8410215C}" srcOrd="0" destOrd="0" presId="urn:microsoft.com/office/officeart/2005/8/layout/hProcess9"/>
    <dgm:cxn modelId="{C762EDB8-AE29-4E7C-931D-1289996EDD7D}" type="presParOf" srcId="{F045FBC6-9898-47E0-BA3A-4ED1270339F1}" destId="{180C53CF-35E6-44B7-B3BB-D05153041CBC}" srcOrd="1" destOrd="0" presId="urn:microsoft.com/office/officeart/2005/8/layout/hProcess9"/>
    <dgm:cxn modelId="{AC5062B3-9C9E-447E-845A-EEEF2905BECD}" type="presParOf" srcId="{F045FBC6-9898-47E0-BA3A-4ED1270339F1}" destId="{AC825C12-AF42-4BA1-AA13-23C63E1A3627}" srcOrd="2" destOrd="0" presId="urn:microsoft.com/office/officeart/2005/8/layout/hProcess9"/>
    <dgm:cxn modelId="{2E2AA17A-A605-45DE-AF99-6D1B77B7989E}" type="presParOf" srcId="{F045FBC6-9898-47E0-BA3A-4ED1270339F1}" destId="{FF9FF2A5-D338-41B7-BC20-8410AB5F3728}" srcOrd="3" destOrd="0" presId="urn:microsoft.com/office/officeart/2005/8/layout/hProcess9"/>
    <dgm:cxn modelId="{F37D3084-0688-4B8E-BA5E-A0390763D288}" type="presParOf" srcId="{F045FBC6-9898-47E0-BA3A-4ED1270339F1}" destId="{A6E77D58-24DC-441B-B8F3-E72D2F64281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574814-E0CD-4457-A488-DF16CA565BEA}">
      <dsp:nvSpPr>
        <dsp:cNvPr id="0" name=""/>
        <dsp:cNvSpPr/>
      </dsp:nvSpPr>
      <dsp:spPr>
        <a:xfrm>
          <a:off x="49096" y="0"/>
          <a:ext cx="11773867" cy="2554544"/>
        </a:xfrm>
        <a:prstGeom prst="quadArrowCallout">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1">
          <a:scrgbClr r="0" g="0" b="0"/>
        </a:effectRef>
        <a:fontRef idx="minor"/>
      </dsp:style>
    </dsp:sp>
    <dsp:sp modelId="{94D1E227-41BF-433C-96AC-C9EF8410215C}">
      <dsp:nvSpPr>
        <dsp:cNvPr id="0" name=""/>
        <dsp:cNvSpPr/>
      </dsp:nvSpPr>
      <dsp:spPr>
        <a:xfrm>
          <a:off x="608767" y="336218"/>
          <a:ext cx="3481242" cy="188210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38100">
          <a:solidFill>
            <a:schemeClr val="accent2">
              <a:lumMod val="50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2">
                  <a:lumMod val="50000"/>
                </a:schemeClr>
              </a:solidFill>
            </a:rPr>
            <a:t>REDZI</a:t>
          </a:r>
          <a:r>
            <a:rPr lang="es-ES" sz="2000" b="1" kern="1200" dirty="0"/>
            <a:t>:</a:t>
          </a:r>
          <a:r>
            <a:rPr lang="lv-LV" sz="2000" b="1" kern="1200" dirty="0"/>
            <a:t> Dievs nav vienaldzīgs pret ciešanām. Viņš redz visu. Īpaši Viņš redz sāpes un netaisnību, kas vērsta pret Viņa tautu (2.Ķēn.9:26)</a:t>
          </a:r>
          <a:endParaRPr lang="es-ES" sz="2000" b="1" kern="1200" dirty="0"/>
        </a:p>
      </dsp:txBody>
      <dsp:txXfrm>
        <a:off x="700644" y="428095"/>
        <a:ext cx="3297488" cy="1698353"/>
      </dsp:txXfrm>
    </dsp:sp>
    <dsp:sp modelId="{AC825C12-AF42-4BA1-AA13-23C63E1A3627}">
      <dsp:nvSpPr>
        <dsp:cNvPr id="0" name=""/>
        <dsp:cNvSpPr/>
      </dsp:nvSpPr>
      <dsp:spPr>
        <a:xfrm>
          <a:off x="4186186" y="336218"/>
          <a:ext cx="3481242" cy="1882107"/>
        </a:xfrm>
        <a:prstGeom prst="roundRect">
          <a:avLst/>
        </a:prstGeom>
        <a:gradFill rotWithShape="0">
          <a:gsLst>
            <a:gs pos="0">
              <a:schemeClr val="accent2">
                <a:hueOff val="7962347"/>
                <a:satOff val="-8219"/>
                <a:lumOff val="-7451"/>
                <a:alphaOff val="0"/>
                <a:lumMod val="110000"/>
                <a:satMod val="105000"/>
                <a:tint val="67000"/>
              </a:schemeClr>
            </a:gs>
            <a:gs pos="50000">
              <a:schemeClr val="accent2">
                <a:hueOff val="7962347"/>
                <a:satOff val="-8219"/>
                <a:lumOff val="-7451"/>
                <a:alphaOff val="0"/>
                <a:lumMod val="105000"/>
                <a:satMod val="103000"/>
                <a:tint val="73000"/>
              </a:schemeClr>
            </a:gs>
            <a:gs pos="100000">
              <a:schemeClr val="accent2">
                <a:hueOff val="7962347"/>
                <a:satOff val="-8219"/>
                <a:lumOff val="-7451"/>
                <a:alphaOff val="0"/>
                <a:lumMod val="105000"/>
                <a:satMod val="109000"/>
                <a:tint val="81000"/>
              </a:schemeClr>
            </a:gs>
          </a:gsLst>
          <a:lin ang="5400000" scaled="0"/>
        </a:gradFill>
        <a:ln w="38100">
          <a:solidFill>
            <a:schemeClr val="accent4">
              <a:lumMod val="50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4">
                  <a:lumMod val="50000"/>
                </a:schemeClr>
              </a:solidFill>
            </a:rPr>
            <a:t>ATCELT:</a:t>
          </a:r>
          <a:r>
            <a:rPr lang="es-ES" sz="2000" b="1" kern="1200" dirty="0"/>
            <a:t> </a:t>
          </a:r>
          <a:r>
            <a:rPr lang="lv-LV" sz="2000" b="1" kern="1200" dirty="0"/>
            <a:t>Dievs nestāv uz vietas. Viņš nolaižas, lai staigātu starp mums. Viņš dzīvo starp cilvēkiem (2.Moz.29:45; Jņ.14:16-17)</a:t>
          </a:r>
          <a:endParaRPr lang="es-ES" sz="2000" b="1" kern="1200" dirty="0"/>
        </a:p>
      </dsp:txBody>
      <dsp:txXfrm>
        <a:off x="4278063" y="428095"/>
        <a:ext cx="3297488" cy="1698353"/>
      </dsp:txXfrm>
    </dsp:sp>
    <dsp:sp modelId="{A6E77D58-24DC-441B-B8F3-E72D2F642819}">
      <dsp:nvSpPr>
        <dsp:cNvPr id="0" name=""/>
        <dsp:cNvSpPr/>
      </dsp:nvSpPr>
      <dsp:spPr>
        <a:xfrm>
          <a:off x="7760831" y="336218"/>
          <a:ext cx="3481242" cy="1882107"/>
        </a:xfrm>
        <a:prstGeom prst="roundRect">
          <a:avLst/>
        </a:prstGeom>
        <a:gradFill rotWithShape="0">
          <a:gsLst>
            <a:gs pos="0">
              <a:schemeClr val="accent2">
                <a:hueOff val="15924694"/>
                <a:satOff val="-16438"/>
                <a:lumOff val="-14903"/>
                <a:alphaOff val="0"/>
                <a:lumMod val="110000"/>
                <a:satMod val="105000"/>
                <a:tint val="67000"/>
              </a:schemeClr>
            </a:gs>
            <a:gs pos="50000">
              <a:schemeClr val="accent2">
                <a:hueOff val="15924694"/>
                <a:satOff val="-16438"/>
                <a:lumOff val="-14903"/>
                <a:alphaOff val="0"/>
                <a:lumMod val="105000"/>
                <a:satMod val="103000"/>
                <a:tint val="73000"/>
              </a:schemeClr>
            </a:gs>
            <a:gs pos="100000">
              <a:schemeClr val="accent2">
                <a:hueOff val="15924694"/>
                <a:satOff val="-16438"/>
                <a:lumOff val="-14903"/>
                <a:alphaOff val="0"/>
                <a:lumMod val="105000"/>
                <a:satMod val="109000"/>
                <a:tint val="81000"/>
              </a:schemeClr>
            </a:gs>
          </a:gsLst>
          <a:lin ang="5400000" scaled="0"/>
        </a:gradFill>
        <a:ln w="38100">
          <a:solidFill>
            <a:schemeClr val="accent3">
              <a:lumMod val="75000"/>
            </a:schemeClr>
          </a:solidFill>
        </a:ln>
        <a:effectLst/>
        <a:scene3d>
          <a:camera prst="orthographicFront"/>
          <a:lightRig rig="flat" dir="t"/>
        </a:scene3d>
        <a:sp3d contourW="25400"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accent3">
                  <a:lumMod val="50000"/>
                </a:schemeClr>
              </a:solidFill>
            </a:rPr>
            <a:t>PAZIŅOJUMS</a:t>
          </a:r>
          <a:r>
            <a:rPr lang="lv-LV" sz="2000" b="1" kern="1200" noProof="0" dirty="0"/>
            <a:t>: Dievs Savā laikā rīkojas, lai atbrīvotu mūs no ciešanām un piepildītu Savus apsolījumus</a:t>
          </a:r>
          <a:r>
            <a:rPr lang="lv-LV" sz="2000" kern="1200" noProof="0" dirty="0"/>
            <a:t>.</a:t>
          </a:r>
          <a:r>
            <a:rPr lang="lv-LV" sz="2000" b="1" kern="1200" noProof="0" dirty="0"/>
            <a:t>(Jer. 29:11)</a:t>
          </a:r>
          <a:endParaRPr lang="lv-LV" sz="2000" kern="1200" noProof="0" dirty="0"/>
        </a:p>
      </dsp:txBody>
      <dsp:txXfrm>
        <a:off x="7852708" y="428095"/>
        <a:ext cx="3297488" cy="169835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75749A-AEDD-9D2F-AC84-3911FDD5A0A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D2F1D06-3694-75B5-DBC5-D59FE5C63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671FD40-FCEA-3B56-7810-BBEB4706E605}"/>
              </a:ext>
            </a:extLst>
          </p:cNvPr>
          <p:cNvSpPr>
            <a:spLocks noGrp="1"/>
          </p:cNvSpPr>
          <p:nvPr>
            <p:ph type="dt" sz="half" idx="10"/>
          </p:nvPr>
        </p:nvSpPr>
        <p:spPr/>
        <p:txBody>
          <a:bodyPr/>
          <a:lstStyle/>
          <a:p>
            <a:fld id="{4727DE2E-6DF9-4C2C-91B2-056FD293D0ED}" type="datetimeFigureOut">
              <a:rPr lang="es-ES" smtClean="0"/>
              <a:t>22/06/2025</a:t>
            </a:fld>
            <a:endParaRPr lang="es-ES"/>
          </a:p>
        </p:txBody>
      </p:sp>
      <p:sp>
        <p:nvSpPr>
          <p:cNvPr id="5" name="Marcador de pie de página 4">
            <a:extLst>
              <a:ext uri="{FF2B5EF4-FFF2-40B4-BE49-F238E27FC236}">
                <a16:creationId xmlns:a16="http://schemas.microsoft.com/office/drawing/2014/main" id="{44DCBDBE-B479-6C33-0093-64D6C13059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D914D-B48C-2DD3-5724-3680F2EA9D21}"/>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4642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9D63F-ED42-1B69-BF1E-A631BB6137C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6DE282-E367-F77D-22FD-6A13B573014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13EA1F-59F0-4FE9-1ACD-9DE1F1BADFB9}"/>
              </a:ext>
            </a:extLst>
          </p:cNvPr>
          <p:cNvSpPr>
            <a:spLocks noGrp="1"/>
          </p:cNvSpPr>
          <p:nvPr>
            <p:ph type="dt" sz="half" idx="10"/>
          </p:nvPr>
        </p:nvSpPr>
        <p:spPr/>
        <p:txBody>
          <a:bodyPr/>
          <a:lstStyle/>
          <a:p>
            <a:fld id="{4727DE2E-6DF9-4C2C-91B2-056FD293D0ED}" type="datetimeFigureOut">
              <a:rPr lang="es-ES" smtClean="0"/>
              <a:t>22/06/2025</a:t>
            </a:fld>
            <a:endParaRPr lang="es-ES"/>
          </a:p>
        </p:txBody>
      </p:sp>
      <p:sp>
        <p:nvSpPr>
          <p:cNvPr id="5" name="Marcador de pie de página 4">
            <a:extLst>
              <a:ext uri="{FF2B5EF4-FFF2-40B4-BE49-F238E27FC236}">
                <a16:creationId xmlns:a16="http://schemas.microsoft.com/office/drawing/2014/main" id="{7D933A0C-AF51-0DE5-02FD-9DCDB73095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846491-8199-29BA-D36C-CAEFC36C271B}"/>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302384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18A53C-FF75-9D99-EF9D-3D65D6E6320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9BB3D25-312D-308B-C801-E30DE56F1F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E8A34B-DF3C-E03A-1C87-5585C9E66A94}"/>
              </a:ext>
            </a:extLst>
          </p:cNvPr>
          <p:cNvSpPr>
            <a:spLocks noGrp="1"/>
          </p:cNvSpPr>
          <p:nvPr>
            <p:ph type="dt" sz="half" idx="10"/>
          </p:nvPr>
        </p:nvSpPr>
        <p:spPr/>
        <p:txBody>
          <a:bodyPr/>
          <a:lstStyle/>
          <a:p>
            <a:fld id="{4727DE2E-6DF9-4C2C-91B2-056FD293D0ED}" type="datetimeFigureOut">
              <a:rPr lang="es-ES" smtClean="0"/>
              <a:t>22/06/2025</a:t>
            </a:fld>
            <a:endParaRPr lang="es-ES"/>
          </a:p>
        </p:txBody>
      </p:sp>
      <p:sp>
        <p:nvSpPr>
          <p:cNvPr id="5" name="Marcador de pie de página 4">
            <a:extLst>
              <a:ext uri="{FF2B5EF4-FFF2-40B4-BE49-F238E27FC236}">
                <a16:creationId xmlns:a16="http://schemas.microsoft.com/office/drawing/2014/main" id="{F0E39552-FD3C-7986-2692-A12DA09486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7B41D93-074A-6141-CF55-A07418061B8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86448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22/06/2025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6048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22/06/2025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1697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22/06/2025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9153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22/06/2025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674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22/06/2025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916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22/06/2025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4255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22/06/2025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219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22/06/2025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7505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2F492-8DAB-A879-7CAD-FDDD6018D1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014EB8-23EC-B1F9-B5ED-9A15AA215E1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6F9E676-4F7D-306A-93E6-E8996F4C9CD2}"/>
              </a:ext>
            </a:extLst>
          </p:cNvPr>
          <p:cNvSpPr>
            <a:spLocks noGrp="1"/>
          </p:cNvSpPr>
          <p:nvPr>
            <p:ph type="dt" sz="half" idx="10"/>
          </p:nvPr>
        </p:nvSpPr>
        <p:spPr/>
        <p:txBody>
          <a:bodyPr/>
          <a:lstStyle/>
          <a:p>
            <a:fld id="{4727DE2E-6DF9-4C2C-91B2-056FD293D0ED}" type="datetimeFigureOut">
              <a:rPr lang="es-ES" smtClean="0"/>
              <a:t>22/06/2025</a:t>
            </a:fld>
            <a:endParaRPr lang="es-ES"/>
          </a:p>
        </p:txBody>
      </p:sp>
      <p:sp>
        <p:nvSpPr>
          <p:cNvPr id="5" name="Marcador de pie de página 4">
            <a:extLst>
              <a:ext uri="{FF2B5EF4-FFF2-40B4-BE49-F238E27FC236}">
                <a16:creationId xmlns:a16="http://schemas.microsoft.com/office/drawing/2014/main" id="{133BB6AA-10EB-EF6F-092C-50DE2B1C9BE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D9874-8E10-DEA7-B2B1-299EDECFBD18}"/>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35794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22/06/2025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7618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22/06/2025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461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22/06/2025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3498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140EE-ADA3-9B7B-0810-9DE2D708B57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94A920-B546-59D6-3F62-FCA55F7009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29D53B-669B-70E0-364B-E94F81ED9864}"/>
              </a:ext>
            </a:extLst>
          </p:cNvPr>
          <p:cNvSpPr>
            <a:spLocks noGrp="1"/>
          </p:cNvSpPr>
          <p:nvPr>
            <p:ph type="dt" sz="half" idx="10"/>
          </p:nvPr>
        </p:nvSpPr>
        <p:spPr/>
        <p:txBody>
          <a:bodyPr/>
          <a:lstStyle/>
          <a:p>
            <a:fld id="{4727DE2E-6DF9-4C2C-91B2-056FD293D0ED}" type="datetimeFigureOut">
              <a:rPr lang="es-ES" smtClean="0"/>
              <a:t>22/06/2025</a:t>
            </a:fld>
            <a:endParaRPr lang="es-ES"/>
          </a:p>
        </p:txBody>
      </p:sp>
      <p:sp>
        <p:nvSpPr>
          <p:cNvPr id="5" name="Marcador de pie de página 4">
            <a:extLst>
              <a:ext uri="{FF2B5EF4-FFF2-40B4-BE49-F238E27FC236}">
                <a16:creationId xmlns:a16="http://schemas.microsoft.com/office/drawing/2014/main" id="{83A4751C-FE4D-0226-9FCF-5A91353D21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844479-18E5-73AB-1303-17AD823D43C5}"/>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73238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2D2A45-EE5E-1404-5921-5E100F689C4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C50483-BC1A-1947-A176-DE04F48D21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39CECE-323A-44EF-12F7-6C479C6AB48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80A4515-185E-1140-EF81-E26BA181B443}"/>
              </a:ext>
            </a:extLst>
          </p:cNvPr>
          <p:cNvSpPr>
            <a:spLocks noGrp="1"/>
          </p:cNvSpPr>
          <p:nvPr>
            <p:ph type="dt" sz="half" idx="10"/>
          </p:nvPr>
        </p:nvSpPr>
        <p:spPr/>
        <p:txBody>
          <a:bodyPr/>
          <a:lstStyle/>
          <a:p>
            <a:fld id="{4727DE2E-6DF9-4C2C-91B2-056FD293D0ED}" type="datetimeFigureOut">
              <a:rPr lang="es-ES" smtClean="0"/>
              <a:t>22/06/2025</a:t>
            </a:fld>
            <a:endParaRPr lang="es-ES"/>
          </a:p>
        </p:txBody>
      </p:sp>
      <p:sp>
        <p:nvSpPr>
          <p:cNvPr id="6" name="Marcador de pie de página 5">
            <a:extLst>
              <a:ext uri="{FF2B5EF4-FFF2-40B4-BE49-F238E27FC236}">
                <a16:creationId xmlns:a16="http://schemas.microsoft.com/office/drawing/2014/main" id="{E717C071-E578-BB37-304D-B7B47B53E86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3BFB21F-2E63-0DEF-BAE4-5F31EA2DC752}"/>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500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98AC88-048A-F8B7-4CE0-0FE608B2336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9B13B6-D6A8-36F6-B726-23C497936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1ADBFD-4213-297D-C67A-96B63AE9B4B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FED2D4-7BD8-5E4A-8672-60D3A9EA0E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38A3627-A390-89AD-ED94-7F51DA981B9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396C642-FE11-608B-87C7-40F545B61244}"/>
              </a:ext>
            </a:extLst>
          </p:cNvPr>
          <p:cNvSpPr>
            <a:spLocks noGrp="1"/>
          </p:cNvSpPr>
          <p:nvPr>
            <p:ph type="dt" sz="half" idx="10"/>
          </p:nvPr>
        </p:nvSpPr>
        <p:spPr/>
        <p:txBody>
          <a:bodyPr/>
          <a:lstStyle/>
          <a:p>
            <a:fld id="{4727DE2E-6DF9-4C2C-91B2-056FD293D0ED}" type="datetimeFigureOut">
              <a:rPr lang="es-ES" smtClean="0"/>
              <a:t>22/06/2025</a:t>
            </a:fld>
            <a:endParaRPr lang="es-ES"/>
          </a:p>
        </p:txBody>
      </p:sp>
      <p:sp>
        <p:nvSpPr>
          <p:cNvPr id="8" name="Marcador de pie de página 7">
            <a:extLst>
              <a:ext uri="{FF2B5EF4-FFF2-40B4-BE49-F238E27FC236}">
                <a16:creationId xmlns:a16="http://schemas.microsoft.com/office/drawing/2014/main" id="{90F071A5-4789-3B5A-A7CD-AE32AA301AC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8B1EDC0-247B-850B-9E6C-2D34005025B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6312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45243-B6D0-80F5-9DF7-65D19E8CBBA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A1DE0B-EF4B-7B6B-16A1-AD18E9A8F664}"/>
              </a:ext>
            </a:extLst>
          </p:cNvPr>
          <p:cNvSpPr>
            <a:spLocks noGrp="1"/>
          </p:cNvSpPr>
          <p:nvPr>
            <p:ph type="dt" sz="half" idx="10"/>
          </p:nvPr>
        </p:nvSpPr>
        <p:spPr/>
        <p:txBody>
          <a:bodyPr/>
          <a:lstStyle/>
          <a:p>
            <a:fld id="{4727DE2E-6DF9-4C2C-91B2-056FD293D0ED}" type="datetimeFigureOut">
              <a:rPr lang="es-ES" smtClean="0"/>
              <a:t>22/06/2025</a:t>
            </a:fld>
            <a:endParaRPr lang="es-ES"/>
          </a:p>
        </p:txBody>
      </p:sp>
      <p:sp>
        <p:nvSpPr>
          <p:cNvPr id="4" name="Marcador de pie de página 3">
            <a:extLst>
              <a:ext uri="{FF2B5EF4-FFF2-40B4-BE49-F238E27FC236}">
                <a16:creationId xmlns:a16="http://schemas.microsoft.com/office/drawing/2014/main" id="{82CA4020-A969-1F51-3106-29846C4DB33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FD5976F-979D-68F9-CDDC-1029869844D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88744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CA352C-9709-BB01-4C96-9E51FE243E53}"/>
              </a:ext>
            </a:extLst>
          </p:cNvPr>
          <p:cNvSpPr>
            <a:spLocks noGrp="1"/>
          </p:cNvSpPr>
          <p:nvPr>
            <p:ph type="dt" sz="half" idx="10"/>
          </p:nvPr>
        </p:nvSpPr>
        <p:spPr/>
        <p:txBody>
          <a:bodyPr/>
          <a:lstStyle/>
          <a:p>
            <a:fld id="{4727DE2E-6DF9-4C2C-91B2-056FD293D0ED}" type="datetimeFigureOut">
              <a:rPr lang="es-ES" smtClean="0"/>
              <a:t>22/06/2025</a:t>
            </a:fld>
            <a:endParaRPr lang="es-ES"/>
          </a:p>
        </p:txBody>
      </p:sp>
      <p:sp>
        <p:nvSpPr>
          <p:cNvPr id="3" name="Marcador de pie de página 2">
            <a:extLst>
              <a:ext uri="{FF2B5EF4-FFF2-40B4-BE49-F238E27FC236}">
                <a16:creationId xmlns:a16="http://schemas.microsoft.com/office/drawing/2014/main" id="{733EA281-F2C1-DC7A-EC80-25EE569116F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43ABCF8-F926-9367-FA2D-A7B582ACE06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69951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605053-A7C5-9393-A0B2-5F2F3769F73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67A661B-B5DC-A7D1-BBC3-A9E3287C5B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484FE52-45AA-9DF2-808E-42CD7FDAA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62BC3-40B2-1AF7-DEEC-F676164AEEB5}"/>
              </a:ext>
            </a:extLst>
          </p:cNvPr>
          <p:cNvSpPr>
            <a:spLocks noGrp="1"/>
          </p:cNvSpPr>
          <p:nvPr>
            <p:ph type="dt" sz="half" idx="10"/>
          </p:nvPr>
        </p:nvSpPr>
        <p:spPr/>
        <p:txBody>
          <a:bodyPr/>
          <a:lstStyle/>
          <a:p>
            <a:fld id="{4727DE2E-6DF9-4C2C-91B2-056FD293D0ED}" type="datetimeFigureOut">
              <a:rPr lang="es-ES" smtClean="0"/>
              <a:t>22/06/2025</a:t>
            </a:fld>
            <a:endParaRPr lang="es-ES"/>
          </a:p>
        </p:txBody>
      </p:sp>
      <p:sp>
        <p:nvSpPr>
          <p:cNvPr id="6" name="Marcador de pie de página 5">
            <a:extLst>
              <a:ext uri="{FF2B5EF4-FFF2-40B4-BE49-F238E27FC236}">
                <a16:creationId xmlns:a16="http://schemas.microsoft.com/office/drawing/2014/main" id="{5B17DD54-FBBC-9159-F134-2C9197AB79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32C301-BCF6-E096-A1B3-B56CC9DBC6F9}"/>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61768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E604CE-29F7-E219-86E3-51909B28A64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DAEA6A7-036B-324D-81BD-038664D2C5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4CD811C-AF5C-E7D8-0BAA-F9CA422C8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128B20-4E5A-8EE1-EE7A-756DD8FFEC29}"/>
              </a:ext>
            </a:extLst>
          </p:cNvPr>
          <p:cNvSpPr>
            <a:spLocks noGrp="1"/>
          </p:cNvSpPr>
          <p:nvPr>
            <p:ph type="dt" sz="half" idx="10"/>
          </p:nvPr>
        </p:nvSpPr>
        <p:spPr/>
        <p:txBody>
          <a:bodyPr/>
          <a:lstStyle/>
          <a:p>
            <a:fld id="{4727DE2E-6DF9-4C2C-91B2-056FD293D0ED}" type="datetimeFigureOut">
              <a:rPr lang="es-ES" smtClean="0"/>
              <a:t>22/06/2025</a:t>
            </a:fld>
            <a:endParaRPr lang="es-ES"/>
          </a:p>
        </p:txBody>
      </p:sp>
      <p:sp>
        <p:nvSpPr>
          <p:cNvPr id="6" name="Marcador de pie de página 5">
            <a:extLst>
              <a:ext uri="{FF2B5EF4-FFF2-40B4-BE49-F238E27FC236}">
                <a16:creationId xmlns:a16="http://schemas.microsoft.com/office/drawing/2014/main" id="{FFBDF626-1024-D62F-F942-1D4797298BC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A475AF7-970F-96F6-B8C7-D6864DFE8E66}"/>
              </a:ext>
            </a:extLst>
          </p:cNvPr>
          <p:cNvSpPr>
            <a:spLocks noGrp="1"/>
          </p:cNvSpPr>
          <p:nvPr>
            <p:ph type="sldNum" sz="quarter" idx="12"/>
          </p:nvPr>
        </p:nvSpPr>
        <p:spPr/>
        <p:txBody>
          <a:bodyPr/>
          <a:lstStyle/>
          <a:p>
            <a:fld id="{F6459B69-89A3-49FC-8316-CF330EFE2DAD}" type="slidenum">
              <a:rPr lang="es-ES" smtClean="0"/>
              <a:t>‹Nº›</a:t>
            </a:fld>
            <a:endParaRPr lang="es-ES"/>
          </a:p>
        </p:txBody>
      </p:sp>
    </p:spTree>
    <p:extLst>
      <p:ext uri="{BB962C8B-B14F-4D97-AF65-F5344CB8AC3E}">
        <p14:creationId xmlns:p14="http://schemas.microsoft.com/office/powerpoint/2010/main" val="270779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D1C8C26-3DE4-FF3D-D53D-04882F281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F12CA8-A333-6561-6159-E721CECCA3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1E350B-BCD3-045F-E020-D44ABBF8F9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27DE2E-6DF9-4C2C-91B2-056FD293D0ED}" type="datetimeFigureOut">
              <a:rPr lang="es-ES" smtClean="0"/>
              <a:t>22/06/2025</a:t>
            </a:fld>
            <a:endParaRPr lang="es-ES"/>
          </a:p>
        </p:txBody>
      </p:sp>
      <p:sp>
        <p:nvSpPr>
          <p:cNvPr id="5" name="Marcador de pie de página 4">
            <a:extLst>
              <a:ext uri="{FF2B5EF4-FFF2-40B4-BE49-F238E27FC236}">
                <a16:creationId xmlns:a16="http://schemas.microsoft.com/office/drawing/2014/main" id="{B92A9736-FA4B-937B-CBA0-84AF82EBA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DF89182-0799-62AD-F380-0F417736B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459B69-89A3-49FC-8316-CF330EFE2DAD}" type="slidenum">
              <a:rPr lang="es-ES" smtClean="0"/>
              <a:t>‹Nº›</a:t>
            </a:fld>
            <a:endParaRPr lang="es-ES"/>
          </a:p>
        </p:txBody>
      </p:sp>
    </p:spTree>
    <p:extLst>
      <p:ext uri="{BB962C8B-B14F-4D97-AF65-F5344CB8AC3E}">
        <p14:creationId xmlns:p14="http://schemas.microsoft.com/office/powerpoint/2010/main" val="760150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22/06/2025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1289241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0F6E4D6-E0EA-1E47-75C4-B0AEB5360FC1}"/>
              </a:ext>
            </a:extLst>
          </p:cNvPr>
          <p:cNvSpPr txBox="1"/>
          <p:nvPr/>
        </p:nvSpPr>
        <p:spPr>
          <a:xfrm>
            <a:off x="7103444" y="28367"/>
            <a:ext cx="5088556" cy="1938992"/>
          </a:xfrm>
          <a:prstGeom prst="rect">
            <a:avLst/>
          </a:prstGeom>
          <a:noFill/>
        </p:spPr>
        <p:txBody>
          <a:bodyPr wrap="square" rtlCol="0">
            <a:spAutoFit/>
          </a:bodyPr>
          <a:lstStyle/>
          <a:p>
            <a:pPr algn="ctr"/>
            <a:r>
              <a:rPr lang="lv-LV" sz="6000" b="1" spc="300" dirty="0">
                <a:ln w="22225" cmpd="sng">
                  <a:solidFill>
                    <a:srgbClr val="F4EE00"/>
                  </a:solidFill>
                  <a:prstDash val="solid"/>
                </a:ln>
                <a:solidFill>
                  <a:schemeClr val="bg2">
                    <a:lumMod val="20000"/>
                    <a:lumOff val="80000"/>
                  </a:schemeClr>
                </a:solidFill>
                <a:effectLst>
                  <a:outerShdw blurRad="38100" dist="38100" dir="2700000" algn="tl">
                    <a:srgbClr val="000000"/>
                  </a:outerShdw>
                </a:effectLst>
              </a:rPr>
              <a:t>DEGOŠAIS KRŪMS</a:t>
            </a:r>
            <a:endParaRPr lang="es-ES" sz="6000" b="1" spc="300" dirty="0">
              <a:ln w="22225" cmpd="sng">
                <a:solidFill>
                  <a:srgbClr val="F4EE00"/>
                </a:solidFill>
                <a:prstDash val="solid"/>
              </a:ln>
              <a:solidFill>
                <a:schemeClr val="bg2">
                  <a:lumMod val="20000"/>
                  <a:lumOff val="8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D15A41F5-8B81-0E78-73A3-174A790C27FA}"/>
              </a:ext>
            </a:extLst>
          </p:cNvPr>
          <p:cNvSpPr txBox="1"/>
          <p:nvPr/>
        </p:nvSpPr>
        <p:spPr>
          <a:xfrm>
            <a:off x="28875" y="6519446"/>
            <a:ext cx="2084097" cy="338554"/>
          </a:xfrm>
          <a:prstGeom prst="rect">
            <a:avLst/>
          </a:prstGeom>
          <a:noFill/>
        </p:spPr>
        <p:txBody>
          <a:bodyPr wrap="none" rtlCol="0">
            <a:spAutoFit/>
          </a:bodyPr>
          <a:lstStyle/>
          <a:p>
            <a:r>
              <a:rPr lang="es-ES" sz="1600" b="1" dirty="0">
                <a:solidFill>
                  <a:srgbClr val="DDAC17"/>
                </a:solidFill>
                <a:effectLst>
                  <a:outerShdw blurRad="38100" dist="38100" dir="2700000" algn="tl">
                    <a:srgbClr val="000000">
                      <a:alpha val="43137"/>
                    </a:srgbClr>
                  </a:outerShdw>
                </a:effectLst>
              </a:rPr>
              <a:t>2</a:t>
            </a:r>
            <a:r>
              <a:rPr lang="lv-LV" sz="1600" b="1" dirty="0">
                <a:solidFill>
                  <a:srgbClr val="DDAC17"/>
                </a:solidFill>
                <a:effectLst>
                  <a:outerShdw blurRad="38100" dist="38100" dir="2700000" algn="tl">
                    <a:srgbClr val="000000">
                      <a:alpha val="43137"/>
                    </a:srgbClr>
                  </a:outerShdw>
                </a:effectLst>
              </a:rPr>
              <a:t>.tēma</a:t>
            </a:r>
            <a:r>
              <a:rPr lang="es-ES" sz="1600" b="1" dirty="0">
                <a:solidFill>
                  <a:srgbClr val="DDAC17"/>
                </a:solidFill>
                <a:effectLst>
                  <a:outerShdw blurRad="38100" dist="38100" dir="2700000" algn="tl">
                    <a:srgbClr val="000000">
                      <a:alpha val="43137"/>
                    </a:srgbClr>
                  </a:outerShdw>
                </a:effectLst>
              </a:rPr>
              <a:t> 12</a:t>
            </a:r>
            <a:r>
              <a:rPr lang="lv-LV" sz="1600" b="1" dirty="0">
                <a:solidFill>
                  <a:srgbClr val="DDAC17"/>
                </a:solidFill>
                <a:effectLst>
                  <a:outerShdw blurRad="38100" dist="38100" dir="2700000" algn="tl">
                    <a:srgbClr val="000000">
                      <a:alpha val="43137"/>
                    </a:srgbClr>
                  </a:outerShdw>
                </a:effectLst>
              </a:rPr>
              <a:t>.jūlijā,</a:t>
            </a:r>
            <a:r>
              <a:rPr lang="es-ES" sz="1600" b="1" dirty="0">
                <a:solidFill>
                  <a:srgbClr val="DDAC17"/>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2083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lum/>
          </a:blip>
          <a:srcRect/>
          <a:stretch>
            <a:fillRect t="-17000" b="-17000"/>
          </a:stretch>
        </a:blipFill>
        <a:effectLst/>
      </p:bgPr>
    </p:bg>
    <p:spTree>
      <p:nvGrpSpPr>
        <p:cNvPr id="1" name=""/>
        <p:cNvGrpSpPr/>
        <p:nvPr/>
      </p:nvGrpSpPr>
      <p:grpSpPr>
        <a:xfrm>
          <a:off x="0" y="0"/>
          <a:ext cx="0" cy="0"/>
          <a:chOff x="0" y="0"/>
          <a:chExt cx="0" cy="0"/>
        </a:xfrm>
      </p:grpSpPr>
      <p:pic>
        <p:nvPicPr>
          <p:cNvPr id="12" name="Imagen 11" descr="Una caricatura de una persona&#10;&#10;El contenido generado por IA puede ser incorrecto.">
            <a:extLst>
              <a:ext uri="{FF2B5EF4-FFF2-40B4-BE49-F238E27FC236}">
                <a16:creationId xmlns:a16="http://schemas.microsoft.com/office/drawing/2014/main" id="{61CB3411-54FF-BCD6-A6C2-8D483CE9B1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863" y="1563946"/>
            <a:ext cx="3606041" cy="2704531"/>
          </a:xfrm>
          <a:prstGeom prst="roundRect">
            <a:avLst>
              <a:gd name="adj" fmla="val 4167"/>
            </a:avLst>
          </a:prstGeom>
          <a:solidFill>
            <a:srgbClr val="FFFFFF"/>
          </a:solidFill>
          <a:ln w="76200" cap="sq">
            <a:solidFill>
              <a:schemeClr val="accent2">
                <a:lumMod val="75000"/>
              </a:schemeClr>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9" name="Rectángulo 18">
            <a:extLst>
              <a:ext uri="{FF2B5EF4-FFF2-40B4-BE49-F238E27FC236}">
                <a16:creationId xmlns:a16="http://schemas.microsoft.com/office/drawing/2014/main" id="{BA196DD7-0174-D06F-4EBB-DD635500F919}"/>
              </a:ext>
            </a:extLst>
          </p:cNvPr>
          <p:cNvSpPr>
            <a:spLocks noGrp="1" noRot="1" noMove="1" noResize="1" noEditPoints="1" noAdjustHandles="1" noChangeArrowheads="1" noChangeShapeType="1"/>
          </p:cNvSpPr>
          <p:nvPr/>
        </p:nvSpPr>
        <p:spPr>
          <a:xfrm>
            <a:off x="0" y="0"/>
            <a:ext cx="12191999" cy="1384236"/>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C45C666-BB8B-96FC-9229-767E1A104DDD}"/>
              </a:ext>
            </a:extLst>
          </p:cNvPr>
          <p:cNvSpPr txBox="1"/>
          <p:nvPr/>
        </p:nvSpPr>
        <p:spPr>
          <a:xfrm>
            <a:off x="3202779" y="0"/>
            <a:ext cx="8917857" cy="769441"/>
          </a:xfrm>
          <a:prstGeom prst="rect">
            <a:avLst/>
          </a:prstGeom>
          <a:noFill/>
          <a:effectLst>
            <a:outerShdw blurRad="50800" dist="12700" dir="5400000" algn="ctr" rotWithShape="0">
              <a:schemeClr val="tx1"/>
            </a:outerShdw>
          </a:effectLst>
        </p:spPr>
        <p:txBody>
          <a:bodyPr wrap="square">
            <a:spAutoFit/>
          </a:bodyPr>
          <a:lstStyle/>
          <a:p>
            <a:pPr algn="ctr"/>
            <a:r>
              <a:rPr lang="lv-LV" sz="4400" b="1" spc="300" dirty="0">
                <a:ln w="6600">
                  <a:solidFill>
                    <a:schemeClr val="accent2"/>
                  </a:solidFill>
                  <a:prstDash val="solid"/>
                </a:ln>
                <a:solidFill>
                  <a:srgbClr val="FFFFFF"/>
                </a:solidFill>
                <a:effectLst>
                  <a:outerShdw dist="38100" dir="2700000" algn="tl" rotWithShape="0">
                    <a:schemeClr val="accent2"/>
                  </a:outerShdw>
                </a:effectLst>
              </a:rPr>
              <a:t>ATGRIEŠANĀS ĒĢIPTĒ</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3D546CE7-A01E-1168-3243-593F388758E1}"/>
              </a:ext>
            </a:extLst>
          </p:cNvPr>
          <p:cNvSpPr txBox="1"/>
          <p:nvPr/>
        </p:nvSpPr>
        <p:spPr>
          <a:xfrm>
            <a:off x="2587082" y="800203"/>
            <a:ext cx="9496147" cy="584775"/>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Bet ceļā, naktsmītnē, Tas Kungs sastapa viņu un meklēja viņu nonāvēt.</a:t>
            </a: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endParaRPr lang="lv-LV"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a:p>
            <a:pPr algn="ct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2. Moz.</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4:24)</a:t>
            </a:r>
          </a:p>
        </p:txBody>
      </p:sp>
      <p:sp>
        <p:nvSpPr>
          <p:cNvPr id="6" name="CuadroTexto 5">
            <a:extLst>
              <a:ext uri="{FF2B5EF4-FFF2-40B4-BE49-F238E27FC236}">
                <a16:creationId xmlns:a16="http://schemas.microsoft.com/office/drawing/2014/main" id="{516C2D1C-1824-B2D6-B0F0-4A05A71CB11C}"/>
              </a:ext>
            </a:extLst>
          </p:cNvPr>
          <p:cNvSpPr txBox="1"/>
          <p:nvPr/>
        </p:nvSpPr>
        <p:spPr>
          <a:xfrm>
            <a:off x="3811280" y="1490765"/>
            <a:ext cx="8380720" cy="1323439"/>
          </a:xfrm>
          <a:prstGeom prst="rect">
            <a:avLst/>
          </a:prstGeom>
          <a:noFill/>
        </p:spPr>
        <p:txBody>
          <a:bodyPr wrap="square" rtlCol="0">
            <a:spAutoFit/>
          </a:bodyPr>
          <a:lstStyle/>
          <a:p>
            <a:r>
              <a:rPr lang="lv-LV" sz="2000" b="1" dirty="0"/>
              <a:t>Pirmais solis, ko Mozus spēra, lai atgrieztos Ēģiptē, bija lūgt atļauju savam sievas tēvam (2.Moz.4:18). Tad ņēmis līdzi savu ģimeni, devās ceļā (2.Moz.4:20). Bet notika kaut kas pārsteidzošs. Ceļā Dievs vēlējās viņu nogalināt (2.Moz.4:24).</a:t>
            </a:r>
          </a:p>
        </p:txBody>
      </p:sp>
      <p:sp>
        <p:nvSpPr>
          <p:cNvPr id="14" name="CuadroTexto 13">
            <a:extLst>
              <a:ext uri="{FF2B5EF4-FFF2-40B4-BE49-F238E27FC236}">
                <a16:creationId xmlns:a16="http://schemas.microsoft.com/office/drawing/2014/main" id="{615A092A-62A7-5732-AFE3-88118299F050}"/>
              </a:ext>
            </a:extLst>
          </p:cNvPr>
          <p:cNvSpPr txBox="1"/>
          <p:nvPr/>
        </p:nvSpPr>
        <p:spPr>
          <a:xfrm>
            <a:off x="137863" y="4659674"/>
            <a:ext cx="7446844" cy="1015663"/>
          </a:xfrm>
          <a:prstGeom prst="rect">
            <a:avLst/>
          </a:prstGeom>
          <a:noFill/>
        </p:spPr>
        <p:txBody>
          <a:bodyPr wrap="square">
            <a:spAutoFit/>
          </a:bodyPr>
          <a:lstStyle/>
          <a:p>
            <a:r>
              <a:rPr lang="lv-LV" sz="2000" b="1" dirty="0"/>
              <a:t>Mozus (savas sievas ietekmē) nebija izdarījis sava dēla apgraizījšanu. Līdz ar to viņš nebija ievērojis Dieva derības nosacījumus, ko Dievs bija noslēdzis ar Ābrahāmu (1.Moz.17:10).</a:t>
            </a:r>
          </a:p>
        </p:txBody>
      </p:sp>
      <p:pic>
        <p:nvPicPr>
          <p:cNvPr id="16" name="Imagen 15" descr="Una persona en un campo de pasto seco&#10;&#10;El contenido generado por IA puede ser incorrecto.">
            <a:extLst>
              <a:ext uri="{FF2B5EF4-FFF2-40B4-BE49-F238E27FC236}">
                <a16:creationId xmlns:a16="http://schemas.microsoft.com/office/drawing/2014/main" id="{BEC094A7-81F4-2698-C42F-6BF577BEB4B6}"/>
              </a:ext>
            </a:extLst>
          </p:cNvPr>
          <p:cNvPicPr>
            <a:picLocks noChangeAspect="1"/>
          </p:cNvPicPr>
          <p:nvPr/>
        </p:nvPicPr>
        <p:blipFill rotWithShape="1">
          <a:blip r:embed="rId5">
            <a:extLst>
              <a:ext uri="{28A0092B-C50C-407E-A947-70E740481C1C}">
                <a14:useLocalDpi xmlns:a14="http://schemas.microsoft.com/office/drawing/2010/main"/>
              </a:ext>
            </a:extLst>
          </a:blip>
          <a:srcRect l="25594" t="217" r="1272" b="-217"/>
          <a:stretch>
            <a:fillRect/>
          </a:stretch>
        </p:blipFill>
        <p:spPr>
          <a:xfrm>
            <a:off x="7661708" y="2767280"/>
            <a:ext cx="4317329" cy="3936831"/>
          </a:xfrm>
          <a:prstGeom prst="roundRect">
            <a:avLst>
              <a:gd name="adj" fmla="val 11111"/>
            </a:avLst>
          </a:prstGeom>
          <a:ln w="95250" cap="rnd">
            <a:solidFill>
              <a:schemeClr val="accent5">
                <a:lumMod val="5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8" name="CuadroTexto 17">
            <a:extLst>
              <a:ext uri="{FF2B5EF4-FFF2-40B4-BE49-F238E27FC236}">
                <a16:creationId xmlns:a16="http://schemas.microsoft.com/office/drawing/2014/main" id="{15AEA134-05D9-C2ED-5F1D-0AA4C716AE36}"/>
              </a:ext>
            </a:extLst>
          </p:cNvPr>
          <p:cNvSpPr txBox="1"/>
          <p:nvPr/>
        </p:nvSpPr>
        <p:spPr>
          <a:xfrm>
            <a:off x="3811280" y="2921331"/>
            <a:ext cx="3850428" cy="1323439"/>
          </a:xfrm>
          <a:prstGeom prst="rect">
            <a:avLst/>
          </a:prstGeom>
          <a:noFill/>
        </p:spPr>
        <p:txBody>
          <a:bodyPr wrap="square">
            <a:spAutoFit/>
          </a:bodyPr>
          <a:lstStyle/>
          <a:p>
            <a:r>
              <a:rPr lang="lv-LV" sz="2000" b="1" dirty="0"/>
              <a:t>Cipora visu saprata, un veica apgraizīšanu, lai izvairītos no nevēlamā iznākuma: viņa apgraizīja savu dēlu (2.Moz.4:25).</a:t>
            </a:r>
          </a:p>
        </p:txBody>
      </p:sp>
      <p:sp>
        <p:nvSpPr>
          <p:cNvPr id="4" name="CuadroTexto 3">
            <a:extLst>
              <a:ext uri="{FF2B5EF4-FFF2-40B4-BE49-F238E27FC236}">
                <a16:creationId xmlns:a16="http://schemas.microsoft.com/office/drawing/2014/main" id="{CB957A90-6360-7D82-F2CB-BC5764C7C313}"/>
              </a:ext>
            </a:extLst>
          </p:cNvPr>
          <p:cNvSpPr txBox="1"/>
          <p:nvPr/>
        </p:nvSpPr>
        <p:spPr>
          <a:xfrm>
            <a:off x="137863" y="5782463"/>
            <a:ext cx="7446844" cy="1015663"/>
          </a:xfrm>
          <a:prstGeom prst="rect">
            <a:avLst/>
          </a:prstGeom>
          <a:noFill/>
        </p:spPr>
        <p:txBody>
          <a:bodyPr wrap="square">
            <a:spAutoFit/>
          </a:bodyPr>
          <a:lstStyle/>
          <a:p>
            <a:r>
              <a:rPr lang="lv-LV" sz="2000" b="1" dirty="0"/>
              <a:t>Apzināta atteikšanās paklausīt skaidrai, dievišķai pavēlei diskvalificēja Mozu kā tautas vadoni. Šī situācija bija jālabo, pirms viņš varēja pildīt savu misiju.</a:t>
            </a:r>
          </a:p>
        </p:txBody>
      </p:sp>
    </p:spTree>
    <p:extLst>
      <p:ext uri="{BB962C8B-B14F-4D97-AF65-F5344CB8AC3E}">
        <p14:creationId xmlns:p14="http://schemas.microsoft.com/office/powerpoint/2010/main" val="65242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900" decel="100000" fill="hold"/>
                                        <p:tgtEl>
                                          <p:spTgt spid="1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strVal val="4*#ppt_w"/>
                                          </p:val>
                                        </p:tav>
                                        <p:tav tm="100000">
                                          <p:val>
                                            <p:strVal val="#ppt_w"/>
                                          </p:val>
                                        </p:tav>
                                      </p:tavLst>
                                    </p:anim>
                                    <p:anim calcmode="lin" valueType="num">
                                      <p:cBhvr>
                                        <p:cTn id="34" dur="500" fill="hold"/>
                                        <p:tgtEl>
                                          <p:spTgt spid="16"/>
                                        </p:tgtEl>
                                        <p:attrNameLst>
                                          <p:attrName>ppt_h</p:attrName>
                                        </p:attrNameLst>
                                      </p:cBhvr>
                                      <p:tavLst>
                                        <p:tav tm="0">
                                          <p:val>
                                            <p:strVal val="4*#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2E0984F-A561-0FFC-406E-095D4C3FF56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CA399B-D9AB-97CA-FA5D-9D32CC8B5A43}"/>
              </a:ext>
            </a:extLst>
          </p:cNvPr>
          <p:cNvSpPr txBox="1"/>
          <p:nvPr/>
        </p:nvSpPr>
        <p:spPr>
          <a:xfrm>
            <a:off x="1546654" y="589672"/>
            <a:ext cx="9392691" cy="526297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es-ES" sz="2600" b="1" dirty="0">
                <a:latin typeface="Constantia" panose="02030602050306030303" pitchFamily="18" charset="0"/>
              </a:rPr>
              <a:t>“</a:t>
            </a:r>
            <a:r>
              <a:rPr lang="lv-LV" sz="2800" b="1" dirty="0">
                <a:latin typeface="Constantia" panose="02030602050306030303" pitchFamily="18" charset="0"/>
              </a:rPr>
              <a:t>Uzņemoties atbildības, kuras Dievs uzliek, un pašam no visas sirds cenšoties visu pareizi izpildīt, cilvēks saņems spēku un kļūs prasmīgs darba darītājs. Lai cik neievērojams būtu viņa stāvoklis vai cik ierobežotas tā spējas, tāds cilvēks, paļaujoties uz dievišķīgo spēku un uzticīgi pildot savu pienākumu, sasniegs patiesu lielumu. Ja Mozus būtu paļāvies uz savu spēku un gudrību un godkārīgi uzņēmies lielo uzdevumu, viņš ar to parādītu, ka šim darbam ir pilnīgi nederīgs. Fakts, ka cilvēks atzīst savu nespēku, ir zināms pierādījums, ka viņš izprot tam norādītā darba lielumu un darīs Dievu par savu padomdevēju un stiprumu."</a:t>
            </a:r>
          </a:p>
        </p:txBody>
      </p:sp>
      <p:sp>
        <p:nvSpPr>
          <p:cNvPr id="4" name="CuadroTexto 3">
            <a:extLst>
              <a:ext uri="{FF2B5EF4-FFF2-40B4-BE49-F238E27FC236}">
                <a16:creationId xmlns:a16="http://schemas.microsoft.com/office/drawing/2014/main" id="{4B918280-5035-2CBA-C3AA-7616D0163545}"/>
              </a:ext>
            </a:extLst>
          </p:cNvPr>
          <p:cNvSpPr txBox="1"/>
          <p:nvPr/>
        </p:nvSpPr>
        <p:spPr>
          <a:xfrm>
            <a:off x="7213636" y="6099051"/>
            <a:ext cx="3474028" cy="338554"/>
          </a:xfrm>
          <a:prstGeom prst="rect">
            <a:avLst/>
          </a:prstGeom>
          <a:noFill/>
        </p:spPr>
        <p:txBody>
          <a:bodyPr wrap="none" rtlCol="0">
            <a:spAutoFit/>
          </a:bodyPr>
          <a:lstStyle/>
          <a:p>
            <a:pPr algn="r"/>
            <a:r>
              <a:rPr lang="es-ES" sz="1600" b="1" dirty="0"/>
              <a:t>E. G. </a:t>
            </a:r>
            <a:r>
              <a:rPr lang="lv-LV" sz="1600" b="1" dirty="0"/>
              <a:t>V</a:t>
            </a:r>
            <a:r>
              <a:rPr lang="es-ES" sz="1600" b="1" dirty="0"/>
              <a:t>. (</a:t>
            </a:r>
            <a:r>
              <a:rPr lang="lv-LV" sz="1600" b="1" dirty="0"/>
              <a:t>Sentēvi ub pavieši,</a:t>
            </a:r>
            <a:r>
              <a:rPr lang="es-ES" sz="1600" b="1" dirty="0"/>
              <a:t> </a:t>
            </a:r>
            <a:r>
              <a:rPr lang="lv-LV" sz="1600" b="1" dirty="0"/>
              <a:t>lpp</a:t>
            </a:r>
            <a:r>
              <a:rPr lang="es-ES" sz="1600" b="1" dirty="0"/>
              <a:t>. 230)</a:t>
            </a:r>
          </a:p>
        </p:txBody>
      </p:sp>
    </p:spTree>
    <p:extLst>
      <p:ext uri="{BB962C8B-B14F-4D97-AF65-F5344CB8AC3E}">
        <p14:creationId xmlns:p14="http://schemas.microsoft.com/office/powerpoint/2010/main" val="210406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6D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a caricatura de una playa&#10;&#10;El contenido generado por IA puede ser incorrecto.">
            <a:extLst>
              <a:ext uri="{FF2B5EF4-FFF2-40B4-BE49-F238E27FC236}">
                <a16:creationId xmlns:a16="http://schemas.microsoft.com/office/drawing/2014/main" id="{AD844362-9475-94EB-8106-5EA82E427D8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t="9432" b="24100"/>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539727F2-8F2A-EC65-27C2-3F3D7CEA9627}"/>
              </a:ext>
            </a:extLst>
          </p:cNvPr>
          <p:cNvSpPr txBox="1"/>
          <p:nvPr/>
        </p:nvSpPr>
        <p:spPr>
          <a:xfrm>
            <a:off x="-3048" y="4590812"/>
            <a:ext cx="12191999" cy="2246769"/>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s-ES" sz="2800" b="1" i="0" u="none" strike="noStrike" kern="1200" cap="none" spc="0" normalizeH="0" baseline="0" noProof="0" dirty="0">
                <a:ln w="12700" cmpd="sng">
                  <a:noFill/>
                  <a:prstDash val="solid"/>
                </a:ln>
                <a:solidFill>
                  <a:srgbClr val="7D502F"/>
                </a:solidFill>
                <a:effectLst/>
                <a:uLnTx/>
                <a:uFillTx/>
                <a:latin typeface="Comic Sans MS" panose="030F0702030302020204" pitchFamily="66" charset="0"/>
                <a:ea typeface="+mn-ea"/>
                <a:cs typeface="+mn-cs"/>
              </a:rPr>
              <a:t>“</a:t>
            </a:r>
            <a:r>
              <a:rPr lang="lv-LV" sz="2800" b="1" dirty="0">
                <a:ln w="12700" cmpd="sng">
                  <a:noFill/>
                  <a:prstDash val="solid"/>
                </a:ln>
                <a:solidFill>
                  <a:srgbClr val="7D502F"/>
                </a:solidFill>
                <a:latin typeface="Comic Sans MS" panose="030F0702030302020204" pitchFamily="66" charset="0"/>
              </a:rPr>
              <a:t>Un Tas Kungs sacīja: "Vērodams Esmu vērojis Manas tautas bēdas, kādas tai ir Ēģiptē. Viņas brēkšanu par tās uzraugiem Es Esmu dzirdējis, jo Es zinu viņu ciešanas. Es Esmu nolaidies, lai viņus izglābtu no ēģiptiešu rokām un tos izvestu no šīs zemes uz labu un plašu zemi, uz zemi, kur piens un medus tek…"</a:t>
            </a:r>
            <a:r>
              <a:rPr kumimoji="0" lang="es-ES" sz="2800" b="1" i="0" u="none" strike="noStrike" kern="1200" cap="none" spc="0" normalizeH="0" baseline="0" noProof="0" dirty="0">
                <a:ln w="12700" cmpd="sng">
                  <a:noFill/>
                  <a:prstDash val="solid"/>
                </a:ln>
                <a:solidFill>
                  <a:srgbClr val="7D502F"/>
                </a:solidFill>
                <a:effectLst/>
                <a:uLnTx/>
                <a:uFillTx/>
                <a:latin typeface="Comic Sans MS" panose="030F0702030302020204" pitchFamily="66" charset="0"/>
                <a:ea typeface="+mn-ea"/>
                <a:cs typeface="+mn-cs"/>
              </a:rPr>
              <a:t>” </a:t>
            </a:r>
            <a:r>
              <a:rPr kumimoji="0" lang="lv-LV" sz="2000" b="1" i="0" u="none" strike="noStrike" kern="1200" cap="none" spc="0" normalizeH="0" baseline="0" noProof="0" dirty="0">
                <a:ln w="12700" cmpd="sng">
                  <a:noFill/>
                  <a:prstDash val="solid"/>
                </a:ln>
                <a:solidFill>
                  <a:srgbClr val="7D502F"/>
                </a:solidFill>
                <a:effectLst/>
                <a:uLnTx/>
                <a:uFillTx/>
                <a:latin typeface="Comic Sans MS" panose="030F0702030302020204" pitchFamily="66" charset="0"/>
                <a:ea typeface="+mn-ea"/>
                <a:cs typeface="+mn-cs"/>
              </a:rPr>
              <a:t>2.Mozus</a:t>
            </a:r>
            <a:r>
              <a:rPr kumimoji="0" lang="lv-LV" sz="2800" b="1" i="0" u="none" strike="noStrike" kern="1200" cap="none" spc="0" normalizeH="0" baseline="0" noProof="0" dirty="0">
                <a:ln w="12700" cmpd="sng">
                  <a:noFill/>
                  <a:prstDash val="solid"/>
                </a:ln>
                <a:solidFill>
                  <a:srgbClr val="7D502F"/>
                </a:solidFill>
                <a:effectLst/>
                <a:uLnTx/>
                <a:uFillTx/>
                <a:latin typeface="Comic Sans MS" panose="030F0702030302020204" pitchFamily="66" charset="0"/>
                <a:ea typeface="+mn-ea"/>
                <a:cs typeface="+mn-cs"/>
              </a:rPr>
              <a:t> </a:t>
            </a:r>
            <a:r>
              <a:rPr kumimoji="0" lang="es-ES" sz="2000" b="1" i="0" u="none" strike="noStrike" kern="1200" cap="none" spc="0" normalizeH="0" baseline="0" noProof="0" dirty="0">
                <a:ln w="12700" cmpd="sng">
                  <a:noFill/>
                  <a:prstDash val="solid"/>
                </a:ln>
                <a:solidFill>
                  <a:srgbClr val="7D502F"/>
                </a:solidFill>
                <a:effectLst/>
                <a:uLnTx/>
                <a:uFillTx/>
                <a:latin typeface="Comic Sans MS" panose="030F0702030302020204" pitchFamily="66" charset="0"/>
                <a:ea typeface="+mn-ea"/>
                <a:cs typeface="+mn-cs"/>
              </a:rPr>
              <a:t>3:7-8</a:t>
            </a:r>
          </a:p>
        </p:txBody>
      </p:sp>
    </p:spTree>
    <p:extLst>
      <p:ext uri="{BB962C8B-B14F-4D97-AF65-F5344CB8AC3E}">
        <p14:creationId xmlns:p14="http://schemas.microsoft.com/office/powerpoint/2010/main" val="224659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t="-17000" b="-17000"/>
          </a:stretch>
        </a:blipFill>
        <a:effectLst/>
      </p:bgPr>
    </p:bg>
    <p:spTree>
      <p:nvGrpSpPr>
        <p:cNvPr id="1" name=""/>
        <p:cNvGrpSpPr/>
        <p:nvPr/>
      </p:nvGrpSpPr>
      <p:grpSpPr>
        <a:xfrm>
          <a:off x="0" y="0"/>
          <a:ext cx="0" cy="0"/>
          <a:chOff x="0" y="0"/>
          <a:chExt cx="0" cy="0"/>
        </a:xfrm>
      </p:grpSpPr>
      <p:pic>
        <p:nvPicPr>
          <p:cNvPr id="5" name="Imagen 4" descr="Imagen que contiene agua, pasto, parado, mujer&#10;&#10;El contenido generado por IA puede ser incorrecto.">
            <a:extLst>
              <a:ext uri="{FF2B5EF4-FFF2-40B4-BE49-F238E27FC236}">
                <a16:creationId xmlns:a16="http://schemas.microsoft.com/office/drawing/2014/main" id="{34ADEEC1-E7A8-35A6-9C90-09E2420B0EF5}"/>
              </a:ext>
            </a:extLst>
          </p:cNvPr>
          <p:cNvPicPr>
            <a:picLocks noChangeAspect="1"/>
          </p:cNvPicPr>
          <p:nvPr/>
        </p:nvPicPr>
        <p:blipFill rotWithShape="1">
          <a:blip r:embed="rId3">
            <a:extLst>
              <a:ext uri="{28A0092B-C50C-407E-A947-70E740481C1C}">
                <a14:useLocalDpi xmlns:a14="http://schemas.microsoft.com/office/drawing/2010/main"/>
              </a:ext>
            </a:extLst>
          </a:blip>
          <a:srcRect b="3322"/>
          <a:stretch>
            <a:fillRect/>
          </a:stretch>
        </p:blipFill>
        <p:spPr>
          <a:xfrm>
            <a:off x="7546208" y="123926"/>
            <a:ext cx="4493392" cy="3081288"/>
          </a:xfrm>
          <a:prstGeom prst="rect">
            <a:avLst/>
          </a:prstGeom>
          <a:ln w="38100" cap="sq">
            <a:solidFill>
              <a:srgbClr val="87A8C5"/>
            </a:solidFill>
            <a:prstDash val="solid"/>
            <a:miter lim="800000"/>
          </a:ln>
          <a:effectLst>
            <a:outerShdw blurRad="50800" dist="38100" dir="2700000" algn="tl" rotWithShape="0">
              <a:srgbClr val="000000">
                <a:alpha val="43000"/>
              </a:srgbClr>
            </a:outerShdw>
          </a:effectLst>
        </p:spPr>
      </p:pic>
      <p:pic>
        <p:nvPicPr>
          <p:cNvPr id="7" name="Imagen 6" descr="Un dibujo de una persona&#10;&#10;El contenido generado por IA puede ser incorrecto.">
            <a:extLst>
              <a:ext uri="{FF2B5EF4-FFF2-40B4-BE49-F238E27FC236}">
                <a16:creationId xmlns:a16="http://schemas.microsoft.com/office/drawing/2014/main" id="{D17ECFAD-BF07-6ECF-9EDA-BA2F1D5004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4916" y="3722451"/>
            <a:ext cx="3810000" cy="3038475"/>
          </a:xfrm>
          <a:prstGeom prst="rect">
            <a:avLst/>
          </a:prstGeom>
          <a:ln w="38100" cap="sq">
            <a:solidFill>
              <a:srgbClr val="43ECBB"/>
            </a:solidFill>
            <a:prstDash val="solid"/>
            <a:miter lim="800000"/>
          </a:ln>
          <a:effectLst>
            <a:outerShdw blurRad="50800" dist="38100" dir="2700000" algn="tl" rotWithShape="0">
              <a:srgbClr val="000000">
                <a:alpha val="43000"/>
              </a:srgbClr>
            </a:outerShdw>
          </a:effectLst>
        </p:spPr>
      </p:pic>
      <p:pic>
        <p:nvPicPr>
          <p:cNvPr id="9" name="Imagen 8" descr="Imagen que contiene persona, tabla, comida, hombre&#10;&#10;El contenido generado por IA puede ser incorrecto.">
            <a:extLst>
              <a:ext uri="{FF2B5EF4-FFF2-40B4-BE49-F238E27FC236}">
                <a16:creationId xmlns:a16="http://schemas.microsoft.com/office/drawing/2014/main" id="{3A332A79-1D09-008F-14F6-749AA67DA90E}"/>
              </a:ext>
            </a:extLst>
          </p:cNvPr>
          <p:cNvPicPr>
            <a:picLocks noChangeAspect="1"/>
          </p:cNvPicPr>
          <p:nvPr/>
        </p:nvPicPr>
        <p:blipFill rotWithShape="1">
          <a:blip r:embed="rId5">
            <a:extLst>
              <a:ext uri="{28A0092B-C50C-407E-A947-70E740481C1C}">
                <a14:useLocalDpi xmlns:a14="http://schemas.microsoft.com/office/drawing/2010/main"/>
              </a:ext>
            </a:extLst>
          </a:blip>
          <a:srcRect l="17948" r="17948"/>
          <a:stretch>
            <a:fillRect/>
          </a:stretch>
        </p:blipFill>
        <p:spPr>
          <a:xfrm>
            <a:off x="152400" y="3722451"/>
            <a:ext cx="1512771" cy="3038475"/>
          </a:xfrm>
          <a:prstGeom prst="rect">
            <a:avLst/>
          </a:prstGeom>
          <a:ln w="38100" cap="sq">
            <a:solidFill>
              <a:srgbClr val="43ECBB"/>
            </a:solidFill>
            <a:prstDash val="solid"/>
            <a:miter lim="800000"/>
          </a:ln>
          <a:effectLst>
            <a:outerShdw blurRad="50800" dist="38100" dir="2700000" algn="tl" rotWithShape="0">
              <a:srgbClr val="000000">
                <a:alpha val="43000"/>
              </a:srgbClr>
            </a:outerShdw>
          </a:effectLst>
        </p:spPr>
      </p:pic>
      <p:pic>
        <p:nvPicPr>
          <p:cNvPr id="12" name="Imagen 11" descr="Un dibujo de una persona&#10;&#10;El contenido generado por IA puede ser incorrecto.">
            <a:extLst>
              <a:ext uri="{FF2B5EF4-FFF2-40B4-BE49-F238E27FC236}">
                <a16:creationId xmlns:a16="http://schemas.microsoft.com/office/drawing/2014/main" id="{085AA44A-D031-D656-2684-ACE699DB6AD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62604" y="4306959"/>
            <a:ext cx="271934" cy="264695"/>
          </a:xfrm>
          <a:prstGeom prst="rect">
            <a:avLst/>
          </a:prstGeom>
          <a:effectLst>
            <a:outerShdw blurRad="50800" dist="38100" dir="8100000" algn="tr" rotWithShape="0">
              <a:prstClr val="black">
                <a:alpha val="40000"/>
              </a:prstClr>
            </a:outerShdw>
          </a:effectLst>
        </p:spPr>
      </p:pic>
      <p:pic>
        <p:nvPicPr>
          <p:cNvPr id="13" name="Imagen 12" descr="Logotipo, Icono&#10;&#10;El contenido generado por IA puede ser incorrecto.">
            <a:extLst>
              <a:ext uri="{FF2B5EF4-FFF2-40B4-BE49-F238E27FC236}">
                <a16:creationId xmlns:a16="http://schemas.microsoft.com/office/drawing/2014/main" id="{8FA01F73-DF38-ECFD-72F3-5A39413449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862604" y="4688054"/>
            <a:ext cx="271934" cy="26469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4C54DEF9-1557-7822-3281-0EA8CAC8822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62604" y="6291021"/>
            <a:ext cx="271934" cy="264695"/>
          </a:xfrm>
          <a:prstGeom prst="rect">
            <a:avLst/>
          </a:prstGeom>
          <a:effectLst>
            <a:outerShdw blurRad="50800" dist="38100" dir="8100000" algn="tr" rotWithShape="0">
              <a:prstClr val="black">
                <a:alpha val="40000"/>
              </a:prstClr>
            </a:outerShdw>
          </a:effectLst>
        </p:spPr>
      </p:pic>
      <p:pic>
        <p:nvPicPr>
          <p:cNvPr id="17" name="Imagen 16" descr="Imagen que contiene ipod&#10;&#10;El contenido generado por IA puede ser incorrecto.">
            <a:extLst>
              <a:ext uri="{FF2B5EF4-FFF2-40B4-BE49-F238E27FC236}">
                <a16:creationId xmlns:a16="http://schemas.microsoft.com/office/drawing/2014/main" id="{1C18E1BC-1A0B-7040-2A40-FA3A76891C8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862604" y="5909161"/>
            <a:ext cx="271934" cy="264695"/>
          </a:xfrm>
          <a:prstGeom prst="rect">
            <a:avLst/>
          </a:prstGeom>
          <a:effectLst>
            <a:outerShdw blurRad="50800" dist="38100" dir="8100000" algn="tr" rotWithShape="0">
              <a:prstClr val="black">
                <a:alpha val="40000"/>
              </a:prstClr>
            </a:outerShdw>
          </a:effectLst>
        </p:spPr>
      </p:pic>
      <p:pic>
        <p:nvPicPr>
          <p:cNvPr id="20" name="Imagen 19" descr="Un dibujo de una persona&#10;&#10;El contenido generado por IA puede ser incorrecto.">
            <a:extLst>
              <a:ext uri="{FF2B5EF4-FFF2-40B4-BE49-F238E27FC236}">
                <a16:creationId xmlns:a16="http://schemas.microsoft.com/office/drawing/2014/main" id="{5E9AEB55-F36F-B330-1809-D5C979FC885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62604" y="5070840"/>
            <a:ext cx="271934" cy="264695"/>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19EBC397-270C-E03D-9D70-D2BBBD29491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169797" y="5464517"/>
            <a:ext cx="531913" cy="415769"/>
          </a:xfrm>
          <a:prstGeom prst="rect">
            <a:avLst/>
          </a:prstGeom>
          <a:effectLst>
            <a:outerShdw blurRad="50800" dist="38100" dir="8100000" algn="tr" rotWithShape="0">
              <a:prstClr val="black">
                <a:alpha val="40000"/>
              </a:prstClr>
            </a:outerShdw>
          </a:effectLst>
        </p:spPr>
      </p:pic>
      <p:pic>
        <p:nvPicPr>
          <p:cNvPr id="31" name="Imagen 30" descr="Icono&#10;&#10;El contenido generado por IA puede ser incorrecto.">
            <a:extLst>
              <a:ext uri="{FF2B5EF4-FFF2-40B4-BE49-F238E27FC236}">
                <a16:creationId xmlns:a16="http://schemas.microsoft.com/office/drawing/2014/main" id="{63077559-38E3-E083-F633-B6197E79839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169797" y="3854146"/>
            <a:ext cx="531913" cy="415769"/>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A4A5281-1F66-A03E-C376-9360D091A156}"/>
              </a:ext>
            </a:extLst>
          </p:cNvPr>
          <p:cNvSpPr txBox="1"/>
          <p:nvPr/>
        </p:nvSpPr>
        <p:spPr>
          <a:xfrm>
            <a:off x="239024" y="1735581"/>
            <a:ext cx="7193983" cy="1708160"/>
          </a:xfrm>
          <a:prstGeom prst="rect">
            <a:avLst/>
          </a:prstGeom>
          <a:noFill/>
        </p:spPr>
        <p:txBody>
          <a:bodyPr wrap="square">
            <a:spAutoFit/>
          </a:bodyPr>
          <a:lstStyle/>
          <a:p>
            <a:pPr>
              <a:spcBef>
                <a:spcPts val="600"/>
              </a:spcBef>
            </a:pPr>
            <a:r>
              <a:rPr lang="lv-LV" sz="2000" b="1" dirty="0">
                <a:solidFill>
                  <a:schemeClr val="bg1"/>
                </a:solidFill>
                <a:effectLst>
                  <a:glow rad="101600">
                    <a:srgbClr val="5F4001"/>
                  </a:glow>
                  <a:outerShdw blurRad="38100" dist="38100" dir="2700000" algn="tl">
                    <a:srgbClr val="000000">
                      <a:alpha val="43137"/>
                    </a:srgbClr>
                  </a:outerShdw>
                </a:effectLst>
              </a:rPr>
              <a:t>Taču Dievs nebija atteicies no šīs idejas. Mozus joprojām bija Viņa izredzētais atbrīvotājs. Viņš arī nebija aizmirsis par Savas tautas ciešanām. Tagad patiešām bija pienācis laiks izvest Israēlu no skarbās verdzības.</a:t>
            </a:r>
            <a:endParaRPr lang="lv-LV" sz="2000" dirty="0"/>
          </a:p>
          <a:p>
            <a:pPr>
              <a:spcBef>
                <a:spcPts val="600"/>
              </a:spcBef>
            </a:pPr>
            <a:endParaRPr lang="es-ES" sz="2000" b="1" dirty="0">
              <a:solidFill>
                <a:schemeClr val="bg1"/>
              </a:solidFill>
              <a:effectLst>
                <a:glow rad="101600">
                  <a:srgbClr val="5F4001"/>
                </a:glow>
                <a:outerShdw blurRad="38100" dist="38100" dir="2700000" algn="tl">
                  <a:srgbClr val="000000">
                    <a:alpha val="43137"/>
                  </a:srgbClr>
                </a:outerShdw>
              </a:effectLst>
            </a:endParaRPr>
          </a:p>
        </p:txBody>
      </p:sp>
      <p:sp>
        <p:nvSpPr>
          <p:cNvPr id="2" name="CuadroTexto 1">
            <a:extLst>
              <a:ext uri="{FF2B5EF4-FFF2-40B4-BE49-F238E27FC236}">
                <a16:creationId xmlns:a16="http://schemas.microsoft.com/office/drawing/2014/main" id="{90A9E2B5-053E-23B2-62F9-BE5FAA755A86}"/>
              </a:ext>
            </a:extLst>
          </p:cNvPr>
          <p:cNvSpPr txBox="1"/>
          <p:nvPr/>
        </p:nvSpPr>
        <p:spPr>
          <a:xfrm>
            <a:off x="6701710" y="3858628"/>
            <a:ext cx="5453390" cy="2785378"/>
          </a:xfrm>
          <a:prstGeom prst="rect">
            <a:avLst/>
          </a:prstGeom>
          <a:noFill/>
        </p:spPr>
        <p:txBody>
          <a:bodyPr wrap="square" rtlCol="0">
            <a:spAutoFit/>
          </a:bodyPr>
          <a:lstStyle/>
          <a:p>
            <a:pPr>
              <a:spcBef>
                <a:spcPts val="600"/>
              </a:spcBef>
            </a:pPr>
            <a:r>
              <a:rPr lang="lv-LV" sz="2000" b="1" dirty="0">
                <a:solidFill>
                  <a:srgbClr val="FFD417"/>
                </a:solidFill>
                <a:effectLst>
                  <a:outerShdw blurRad="38100" dist="38100" dir="2700000" algn="tl">
                    <a:srgbClr val="000000">
                      <a:alpha val="43137"/>
                    </a:srgbClr>
                  </a:outerShdw>
                </a:effectLst>
              </a:rPr>
              <a:t>Aicinājums</a:t>
            </a:r>
            <a:r>
              <a:rPr lang="es-ES" sz="2000" b="1" dirty="0">
                <a:solidFill>
                  <a:srgbClr val="FFD417"/>
                </a:solidFill>
                <a:effectLst>
                  <a:outerShdw blurRad="38100" dist="38100" dir="2700000" algn="tl">
                    <a:srgbClr val="000000">
                      <a:alpha val="43137"/>
                    </a:srgbClr>
                  </a:outerShdw>
                </a:effectLst>
              </a:rPr>
              <a:t> (</a:t>
            </a:r>
            <a:r>
              <a:rPr lang="lv-LV" sz="2000" b="1" dirty="0">
                <a:solidFill>
                  <a:srgbClr val="FFD417"/>
                </a:solidFill>
                <a:effectLst>
                  <a:outerShdw blurRad="38100" dist="38100" dir="2700000" algn="tl">
                    <a:srgbClr val="000000">
                      <a:alpha val="43137"/>
                    </a:srgbClr>
                  </a:outerShdw>
                </a:effectLst>
              </a:rPr>
              <a:t>2.Mozus </a:t>
            </a:r>
            <a:r>
              <a:rPr lang="es-ES" sz="2000" b="1" dirty="0">
                <a:solidFill>
                  <a:srgbClr val="FFD417"/>
                </a:solidFill>
                <a:effectLst>
                  <a:outerShdw blurRad="38100" dist="38100" dir="2700000" algn="tl">
                    <a:srgbClr val="000000">
                      <a:alpha val="43137"/>
                    </a:srgbClr>
                  </a:outerShdw>
                </a:effectLst>
              </a:rPr>
              <a:t>3):</a:t>
            </a:r>
          </a:p>
          <a:p>
            <a:pPr lvl="1">
              <a:spcBef>
                <a:spcPts val="600"/>
              </a:spcBef>
            </a:pPr>
            <a:r>
              <a:rPr lang="lv-LV" sz="2000" b="1" dirty="0">
                <a:solidFill>
                  <a:schemeClr val="bg1"/>
                </a:solidFill>
                <a:effectLst>
                  <a:outerShdw blurRad="38100" dist="38100" dir="2700000" algn="tl">
                    <a:srgbClr val="000000">
                      <a:alpha val="43137"/>
                    </a:srgbClr>
                  </a:outerShdw>
                </a:effectLst>
              </a:rPr>
              <a:t>Degošais krūms</a:t>
            </a:r>
            <a:r>
              <a:rPr lang="es-ES" sz="2000" b="1" dirty="0">
                <a:solidFill>
                  <a:schemeClr val="bg1"/>
                </a:solidFill>
                <a:effectLst>
                  <a:outerShdw blurRad="38100" dist="38100" dir="2700000" algn="tl">
                    <a:srgbClr val="000000">
                      <a:alpha val="43137"/>
                    </a:srgbClr>
                  </a:outerShdw>
                </a:effectLst>
              </a:rPr>
              <a:t> (</a:t>
            </a:r>
            <a:r>
              <a:rPr lang="lv-LV" sz="2000" b="1" dirty="0">
                <a:solidFill>
                  <a:schemeClr val="bg1"/>
                </a:solidFill>
                <a:effectLst>
                  <a:outerShdw blurRad="38100" dist="38100" dir="2700000" algn="tl">
                    <a:srgbClr val="000000">
                      <a:alpha val="43137"/>
                    </a:srgbClr>
                  </a:outerShdw>
                </a:effectLst>
              </a:rPr>
              <a:t>2. Mozus </a:t>
            </a:r>
            <a:r>
              <a:rPr lang="es-ES" sz="2000" b="1" dirty="0">
                <a:solidFill>
                  <a:schemeClr val="bg1"/>
                </a:solidFill>
                <a:effectLst>
                  <a:outerShdw blurRad="38100" dist="38100" dir="2700000" algn="tl">
                    <a:srgbClr val="000000">
                      <a:alpha val="43137"/>
                    </a:srgbClr>
                  </a:outerShdw>
                </a:effectLst>
              </a:rPr>
              <a:t>3:1-6)</a:t>
            </a:r>
          </a:p>
          <a:p>
            <a:pPr lvl="1">
              <a:spcBef>
                <a:spcPts val="600"/>
              </a:spcBef>
            </a:pPr>
            <a:r>
              <a:rPr lang="lv-LV" sz="2000" b="1" dirty="0">
                <a:solidFill>
                  <a:schemeClr val="bg1"/>
                </a:solidFill>
                <a:effectLst>
                  <a:outerShdw blurRad="38100" dist="38100" dir="2700000" algn="tl">
                    <a:srgbClr val="000000">
                      <a:alpha val="43137"/>
                    </a:srgbClr>
                  </a:outerShdw>
                </a:effectLst>
              </a:rPr>
              <a:t>Dieva pavēle</a:t>
            </a:r>
            <a:r>
              <a:rPr lang="es-ES" sz="2000" b="1" dirty="0">
                <a:solidFill>
                  <a:schemeClr val="bg1"/>
                </a:solidFill>
                <a:effectLst>
                  <a:outerShdw blurRad="38100" dist="38100" dir="2700000" algn="tl">
                    <a:srgbClr val="000000">
                      <a:alpha val="43137"/>
                    </a:srgbClr>
                  </a:outerShdw>
                </a:effectLst>
              </a:rPr>
              <a:t> (</a:t>
            </a:r>
            <a:r>
              <a:rPr lang="lv-LV" sz="2000" b="1" dirty="0">
                <a:solidFill>
                  <a:schemeClr val="bg1"/>
                </a:solidFill>
                <a:effectLst>
                  <a:outerShdw blurRad="38100" dist="38100" dir="2700000" algn="tl">
                    <a:srgbClr val="000000">
                      <a:alpha val="43137"/>
                    </a:srgbClr>
                  </a:outerShdw>
                </a:effectLst>
              </a:rPr>
              <a:t>2. Mozus</a:t>
            </a:r>
            <a:r>
              <a:rPr lang="es-ES" sz="2000" b="1" dirty="0">
                <a:solidFill>
                  <a:schemeClr val="bg1"/>
                </a:solidFill>
                <a:effectLst>
                  <a:outerShdw blurRad="38100" dist="38100" dir="2700000" algn="tl">
                    <a:srgbClr val="000000">
                      <a:alpha val="43137"/>
                    </a:srgbClr>
                  </a:outerShdw>
                </a:effectLst>
              </a:rPr>
              <a:t> 3:7-12)</a:t>
            </a:r>
          </a:p>
          <a:p>
            <a:pPr lvl="1">
              <a:spcBef>
                <a:spcPts val="600"/>
              </a:spcBef>
            </a:pPr>
            <a:r>
              <a:rPr lang="lv-LV" sz="2000" b="1" dirty="0">
                <a:solidFill>
                  <a:schemeClr val="bg1"/>
                </a:solidFill>
                <a:effectLst>
                  <a:outerShdw blurRad="38100" dist="38100" dir="2700000" algn="tl">
                    <a:srgbClr val="000000">
                      <a:alpha val="43137"/>
                    </a:srgbClr>
                  </a:outerShdw>
                </a:effectLst>
              </a:rPr>
              <a:t>Dieva Vārds</a:t>
            </a:r>
            <a:r>
              <a:rPr lang="es-ES" sz="2000" b="1" dirty="0">
                <a:solidFill>
                  <a:schemeClr val="bg1"/>
                </a:solidFill>
                <a:effectLst>
                  <a:outerShdw blurRad="38100" dist="38100" dir="2700000" algn="tl">
                    <a:srgbClr val="000000">
                      <a:alpha val="43137"/>
                    </a:srgbClr>
                  </a:outerShdw>
                </a:effectLst>
              </a:rPr>
              <a:t> (</a:t>
            </a:r>
            <a:r>
              <a:rPr lang="lv-LV" sz="2000" b="1" dirty="0">
                <a:solidFill>
                  <a:schemeClr val="bg1"/>
                </a:solidFill>
                <a:effectLst>
                  <a:outerShdw blurRad="38100" dist="38100" dir="2700000" algn="tl">
                    <a:srgbClr val="000000">
                      <a:alpha val="43137"/>
                    </a:srgbClr>
                  </a:outerShdw>
                </a:effectLst>
              </a:rPr>
              <a:t>2. Mozus</a:t>
            </a:r>
            <a:r>
              <a:rPr lang="es-ES" sz="2000" b="1" dirty="0">
                <a:solidFill>
                  <a:schemeClr val="bg1"/>
                </a:solidFill>
                <a:effectLst>
                  <a:outerShdw blurRad="38100" dist="38100" dir="2700000" algn="tl">
                    <a:srgbClr val="000000">
                      <a:alpha val="43137"/>
                    </a:srgbClr>
                  </a:outerShdw>
                </a:effectLst>
              </a:rPr>
              <a:t> 3:13-22)</a:t>
            </a:r>
          </a:p>
          <a:p>
            <a:pPr>
              <a:spcBef>
                <a:spcPts val="1200"/>
              </a:spcBef>
            </a:pPr>
            <a:r>
              <a:rPr lang="lv-LV" sz="2000" b="1" dirty="0">
                <a:solidFill>
                  <a:srgbClr val="43ECBB"/>
                </a:solidFill>
                <a:effectLst>
                  <a:outerShdw blurRad="38100" dist="38100" dir="2700000" algn="tl">
                    <a:srgbClr val="000000">
                      <a:alpha val="43137"/>
                    </a:srgbClr>
                  </a:outerShdw>
                </a:effectLst>
              </a:rPr>
              <a:t>Misijas izpilde</a:t>
            </a:r>
            <a:r>
              <a:rPr lang="es-ES" sz="2000" b="1" dirty="0">
                <a:solidFill>
                  <a:srgbClr val="43ECBB"/>
                </a:solidFill>
                <a:effectLst>
                  <a:outerShdw blurRad="38100" dist="38100" dir="2700000" algn="tl">
                    <a:srgbClr val="000000">
                      <a:alpha val="43137"/>
                    </a:srgbClr>
                  </a:outerShdw>
                </a:effectLst>
              </a:rPr>
              <a:t> (</a:t>
            </a:r>
            <a:r>
              <a:rPr lang="lv-LV" sz="2000" b="1" dirty="0">
                <a:solidFill>
                  <a:srgbClr val="43ECBB"/>
                </a:solidFill>
                <a:effectLst>
                  <a:outerShdw blurRad="38100" dist="38100" dir="2700000" algn="tl">
                    <a:srgbClr val="000000">
                      <a:alpha val="43137"/>
                    </a:srgbClr>
                  </a:outerShdw>
                </a:effectLst>
              </a:rPr>
              <a:t>2. Mozus</a:t>
            </a:r>
            <a:r>
              <a:rPr lang="es-ES" sz="2000" b="1" dirty="0">
                <a:solidFill>
                  <a:srgbClr val="43ECBB"/>
                </a:solidFill>
                <a:effectLst>
                  <a:outerShdw blurRad="38100" dist="38100" dir="2700000" algn="tl">
                    <a:srgbClr val="000000">
                      <a:alpha val="43137"/>
                    </a:srgbClr>
                  </a:outerShdw>
                </a:effectLst>
              </a:rPr>
              <a:t> 4):</a:t>
            </a:r>
            <a:r>
              <a:rPr lang="lv-LV" sz="2000" b="1" dirty="0">
                <a:solidFill>
                  <a:srgbClr val="43ECBB"/>
                </a:solidFill>
                <a:effectLst>
                  <a:outerShdw blurRad="38100" dist="38100" dir="2700000" algn="tl">
                    <a:srgbClr val="000000">
                      <a:alpha val="43137"/>
                    </a:srgbClr>
                  </a:outerShdw>
                </a:effectLst>
              </a:rPr>
              <a:t> </a:t>
            </a:r>
            <a:endParaRPr lang="es-ES" sz="2000" b="1" dirty="0">
              <a:solidFill>
                <a:srgbClr val="43ECBB"/>
              </a:solidFill>
              <a:effectLst>
                <a:outerShdw blurRad="38100" dist="38100" dir="2700000" algn="tl">
                  <a:srgbClr val="000000">
                    <a:alpha val="43137"/>
                  </a:srgbClr>
                </a:outerShdw>
              </a:effectLst>
            </a:endParaRPr>
          </a:p>
          <a:p>
            <a:pPr lvl="1">
              <a:spcBef>
                <a:spcPts val="600"/>
              </a:spcBef>
            </a:pPr>
            <a:r>
              <a:rPr lang="es-ES" sz="2000" b="1" dirty="0">
                <a:solidFill>
                  <a:schemeClr val="bg1"/>
                </a:solidFill>
                <a:effectLst>
                  <a:outerShdw blurRad="38100" dist="38100" dir="2700000" algn="tl">
                    <a:srgbClr val="000000">
                      <a:alpha val="43137"/>
                    </a:srgbClr>
                  </a:outerShdw>
                </a:effectLst>
              </a:rPr>
              <a:t>At</a:t>
            </a:r>
            <a:r>
              <a:rPr lang="lv-LV" sz="2000" b="1" dirty="0">
                <a:solidFill>
                  <a:schemeClr val="bg1"/>
                </a:solidFill>
                <a:effectLst>
                  <a:outerShdw blurRad="38100" dist="38100" dir="2700000" algn="tl">
                    <a:srgbClr val="000000">
                      <a:alpha val="43137"/>
                    </a:srgbClr>
                  </a:outerShdw>
                </a:effectLst>
              </a:rPr>
              <a:t>runas </a:t>
            </a:r>
            <a:r>
              <a:rPr lang="es-ES" sz="2000" b="1" dirty="0">
                <a:solidFill>
                  <a:schemeClr val="bg1"/>
                </a:solidFill>
                <a:effectLst>
                  <a:outerShdw blurRad="38100" dist="38100" dir="2700000" algn="tl">
                    <a:srgbClr val="000000">
                      <a:alpha val="43137"/>
                    </a:srgbClr>
                  </a:outerShdw>
                </a:effectLst>
              </a:rPr>
              <a:t>un </a:t>
            </a:r>
            <a:r>
              <a:rPr lang="lv-LV" sz="2000" b="1" dirty="0">
                <a:solidFill>
                  <a:schemeClr val="bg1"/>
                </a:solidFill>
                <a:effectLst>
                  <a:outerShdw blurRad="38100" dist="38100" dir="2700000" algn="tl">
                    <a:srgbClr val="000000">
                      <a:alpha val="43137"/>
                    </a:srgbClr>
                  </a:outerShdw>
                </a:effectLst>
              </a:rPr>
              <a:t>attaisnošanās</a:t>
            </a:r>
            <a:r>
              <a:rPr lang="es-ES" sz="2000" b="1" dirty="0">
                <a:solidFill>
                  <a:schemeClr val="bg1"/>
                </a:solidFill>
                <a:effectLst>
                  <a:outerShdw blurRad="38100" dist="38100" dir="2700000" algn="tl">
                    <a:srgbClr val="000000">
                      <a:alpha val="43137"/>
                    </a:srgbClr>
                  </a:outerShdw>
                </a:effectLst>
              </a:rPr>
              <a:t> (</a:t>
            </a:r>
            <a:r>
              <a:rPr lang="lv-LV" sz="2000" b="1" dirty="0">
                <a:solidFill>
                  <a:schemeClr val="bg1"/>
                </a:solidFill>
                <a:effectLst>
                  <a:outerShdw blurRad="38100" dist="38100" dir="2700000" algn="tl">
                    <a:srgbClr val="000000">
                      <a:alpha val="43137"/>
                    </a:srgbClr>
                  </a:outerShdw>
                </a:effectLst>
              </a:rPr>
              <a:t>2.Moz.</a:t>
            </a:r>
            <a:r>
              <a:rPr lang="es-ES" sz="2000" b="1" dirty="0">
                <a:solidFill>
                  <a:schemeClr val="bg1"/>
                </a:solidFill>
                <a:effectLst>
                  <a:outerShdw blurRad="38100" dist="38100" dir="2700000" algn="tl">
                    <a:srgbClr val="000000">
                      <a:alpha val="43137"/>
                    </a:srgbClr>
                  </a:outerShdw>
                </a:effectLst>
              </a:rPr>
              <a:t> 4:1-17)</a:t>
            </a:r>
          </a:p>
          <a:p>
            <a:pPr lvl="1">
              <a:spcBef>
                <a:spcPts val="600"/>
              </a:spcBef>
            </a:pPr>
            <a:r>
              <a:rPr lang="lv-LV" sz="2000" b="1" dirty="0">
                <a:solidFill>
                  <a:schemeClr val="bg1"/>
                </a:solidFill>
                <a:effectLst>
                  <a:outerShdw blurRad="38100" dist="38100" dir="2700000" algn="tl">
                    <a:srgbClr val="000000">
                      <a:alpha val="43137"/>
                    </a:srgbClr>
                  </a:outerShdw>
                </a:effectLst>
              </a:rPr>
              <a:t>Atgriešanās Ēģiptē </a:t>
            </a:r>
            <a:r>
              <a:rPr lang="es-ES" sz="2000" b="1" dirty="0">
                <a:solidFill>
                  <a:schemeClr val="bg1"/>
                </a:solidFill>
                <a:effectLst>
                  <a:outerShdw blurRad="38100" dist="38100" dir="2700000" algn="tl">
                    <a:srgbClr val="000000">
                      <a:alpha val="43137"/>
                    </a:srgbClr>
                  </a:outerShdw>
                </a:effectLst>
              </a:rPr>
              <a:t>(</a:t>
            </a:r>
            <a:r>
              <a:rPr lang="lv-LV" sz="2000" b="1" dirty="0">
                <a:solidFill>
                  <a:schemeClr val="bg1"/>
                </a:solidFill>
                <a:effectLst>
                  <a:outerShdw blurRad="38100" dist="38100" dir="2700000" algn="tl">
                    <a:srgbClr val="000000">
                      <a:alpha val="43137"/>
                    </a:srgbClr>
                  </a:outerShdw>
                </a:effectLst>
              </a:rPr>
              <a:t>2. Mozus</a:t>
            </a:r>
            <a:r>
              <a:rPr lang="es-ES" sz="2000" b="1" dirty="0">
                <a:solidFill>
                  <a:schemeClr val="bg1"/>
                </a:solidFill>
                <a:effectLst>
                  <a:outerShdw blurRad="38100" dist="38100" dir="2700000" algn="tl">
                    <a:srgbClr val="000000">
                      <a:alpha val="43137"/>
                    </a:srgbClr>
                  </a:outerShdw>
                </a:effectLst>
              </a:rPr>
              <a:t> 4:18-31)</a:t>
            </a:r>
          </a:p>
        </p:txBody>
      </p:sp>
      <p:sp>
        <p:nvSpPr>
          <p:cNvPr id="3" name="CuadroTexto 2">
            <a:extLst>
              <a:ext uri="{FF2B5EF4-FFF2-40B4-BE49-F238E27FC236}">
                <a16:creationId xmlns:a16="http://schemas.microsoft.com/office/drawing/2014/main" id="{798B8CBC-2E9A-DB6F-49CD-6BEF710B85C3}"/>
              </a:ext>
            </a:extLst>
          </p:cNvPr>
          <p:cNvSpPr txBox="1"/>
          <p:nvPr/>
        </p:nvSpPr>
        <p:spPr>
          <a:xfrm>
            <a:off x="239025" y="185884"/>
            <a:ext cx="7193983" cy="1323439"/>
          </a:xfrm>
          <a:prstGeom prst="rect">
            <a:avLst/>
          </a:prstGeom>
          <a:noFill/>
        </p:spPr>
        <p:txBody>
          <a:bodyPr wrap="square" rtlCol="0">
            <a:spAutoFit/>
          </a:bodyPr>
          <a:lstStyle/>
          <a:p>
            <a:pPr>
              <a:spcBef>
                <a:spcPts val="600"/>
              </a:spcBef>
            </a:pPr>
            <a:r>
              <a:rPr lang="es-ES" sz="2000" b="1" dirty="0">
                <a:solidFill>
                  <a:schemeClr val="bg1"/>
                </a:solidFill>
                <a:effectLst>
                  <a:glow rad="101600">
                    <a:srgbClr val="5F4001"/>
                  </a:glow>
                  <a:outerShdw blurRad="38100" dist="38100" dir="2700000" algn="tl">
                    <a:srgbClr val="000000">
                      <a:alpha val="43137"/>
                    </a:srgbClr>
                  </a:outerShdw>
                </a:effectLst>
              </a:rPr>
              <a:t> P</a:t>
            </a:r>
            <a:r>
              <a:rPr lang="lv-LV" sz="2000" b="1" dirty="0">
                <a:solidFill>
                  <a:schemeClr val="bg1"/>
                </a:solidFill>
                <a:effectLst>
                  <a:glow rad="101600">
                    <a:srgbClr val="5F4001"/>
                  </a:glow>
                  <a:outerShdw blurRad="38100" dist="38100" dir="2700000" algn="tl">
                    <a:srgbClr val="000000">
                      <a:alpha val="43137"/>
                    </a:srgbClr>
                  </a:outerShdw>
                </a:effectLst>
              </a:rPr>
              <a:t>ēc nevaiksmīgā mēģinājuma atbrīvot Israēla tautu, Mozus 40 gadus pavadīja Midinānas tuksnesī kā gans. Šajā laikā, lai gan viņš turpināja savas ciešās attiecības ar Dievu, viņš atteicās no savas idejas būt par Israēla atbrīvotāju.</a:t>
            </a:r>
            <a:endParaRPr lang="es-ES" sz="2000" b="1" dirty="0">
              <a:solidFill>
                <a:schemeClr val="bg1"/>
              </a:solidFill>
              <a:effectLst>
                <a:glow rad="101600">
                  <a:srgbClr val="600000"/>
                </a:glow>
              </a:effectLst>
            </a:endParaRPr>
          </a:p>
        </p:txBody>
      </p:sp>
    </p:spTree>
    <p:extLst>
      <p:ext uri="{BB962C8B-B14F-4D97-AF65-F5344CB8AC3E}">
        <p14:creationId xmlns:p14="http://schemas.microsoft.com/office/powerpoint/2010/main" val="5644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9"/>
                                        </p:tgtEl>
                                      </p:cBhvr>
                                    </p:animEffect>
                                  </p:childTnLst>
                                </p:cTn>
                              </p:par>
                              <p:par>
                                <p:cTn id="26" presetID="25"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7"/>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500" fill="hold"/>
                                        <p:tgtEl>
                                          <p:spTgt spid="31"/>
                                        </p:tgtEl>
                                        <p:attrNameLst>
                                          <p:attrName>ppt_w</p:attrName>
                                        </p:attrNameLst>
                                      </p:cBhvr>
                                      <p:tavLst>
                                        <p:tav tm="0">
                                          <p:val>
                                            <p:strVal val="4*#ppt_w"/>
                                          </p:val>
                                        </p:tav>
                                        <p:tav tm="100000">
                                          <p:val>
                                            <p:strVal val="#ppt_w"/>
                                          </p:val>
                                        </p:tav>
                                      </p:tavLst>
                                    </p:anim>
                                    <p:anim calcmode="lin" valueType="num">
                                      <p:cBhvr>
                                        <p:cTn id="45" dur="500" fill="hold"/>
                                        <p:tgtEl>
                                          <p:spTgt spid="31"/>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Effect transition="in" filter="wipe(left)">
                                      <p:cBhvr>
                                        <p:cTn id="49" dur="500"/>
                                        <p:tgtEl>
                                          <p:spTgt spid="2">
                                            <p:txEl>
                                              <p:pRg st="0" end="0"/>
                                            </p:txEl>
                                          </p:spTgt>
                                        </p:tgtEl>
                                      </p:cBhvr>
                                    </p:animEffect>
                                  </p:childTnLst>
                                </p:cTn>
                              </p:par>
                            </p:childTnLst>
                          </p:cTn>
                        </p:par>
                        <p:par>
                          <p:cTn id="50" fill="hold">
                            <p:stCondLst>
                              <p:cond delay="1000"/>
                            </p:stCondLst>
                            <p:childTnLst>
                              <p:par>
                                <p:cTn id="51" presetID="31"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 calcmode="lin" valueType="num">
                                      <p:cBhvr>
                                        <p:cTn id="55" dur="500" fill="hold"/>
                                        <p:tgtEl>
                                          <p:spTgt spid="12"/>
                                        </p:tgtEl>
                                        <p:attrNameLst>
                                          <p:attrName>style.rotation</p:attrName>
                                        </p:attrNameLst>
                                      </p:cBhvr>
                                      <p:tavLst>
                                        <p:tav tm="0">
                                          <p:val>
                                            <p:fltVal val="90"/>
                                          </p:val>
                                        </p:tav>
                                        <p:tav tm="100000">
                                          <p:val>
                                            <p:fltVal val="0"/>
                                          </p:val>
                                        </p:tav>
                                      </p:tavLst>
                                    </p:anim>
                                    <p:animEffect transition="in" filter="fade">
                                      <p:cBhvr>
                                        <p:cTn id="56" dur="500"/>
                                        <p:tgtEl>
                                          <p:spTgt spid="12"/>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wipe(left)">
                                      <p:cBhvr>
                                        <p:cTn id="60" dur="500"/>
                                        <p:tgtEl>
                                          <p:spTgt spid="2">
                                            <p:txEl>
                                              <p:pRg st="1" end="1"/>
                                            </p:txEl>
                                          </p:spTgt>
                                        </p:tgtEl>
                                      </p:cBhvr>
                                    </p:animEffect>
                                  </p:childTnLst>
                                </p:cTn>
                              </p:par>
                            </p:childTnLst>
                          </p:cTn>
                        </p:par>
                        <p:par>
                          <p:cTn id="61" fill="hold">
                            <p:stCondLst>
                              <p:cond delay="2000"/>
                            </p:stCondLst>
                            <p:childTnLst>
                              <p:par>
                                <p:cTn id="62" presetID="31"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 calcmode="lin" valueType="num">
                                      <p:cBhvr>
                                        <p:cTn id="66" dur="500" fill="hold"/>
                                        <p:tgtEl>
                                          <p:spTgt spid="13"/>
                                        </p:tgtEl>
                                        <p:attrNameLst>
                                          <p:attrName>style.rotation</p:attrName>
                                        </p:attrNameLst>
                                      </p:cBhvr>
                                      <p:tavLst>
                                        <p:tav tm="0">
                                          <p:val>
                                            <p:fltVal val="90"/>
                                          </p:val>
                                        </p:tav>
                                        <p:tav tm="100000">
                                          <p:val>
                                            <p:fltVal val="0"/>
                                          </p:val>
                                        </p:tav>
                                      </p:tavLst>
                                    </p:anim>
                                    <p:animEffect transition="in" filter="fade">
                                      <p:cBhvr>
                                        <p:cTn id="67" dur="500"/>
                                        <p:tgtEl>
                                          <p:spTgt spid="13"/>
                                        </p:tgtEl>
                                      </p:cBhvr>
                                    </p:animEffect>
                                  </p:childTnLst>
                                </p:cTn>
                              </p:par>
                            </p:childTnLst>
                          </p:cTn>
                        </p:par>
                        <p:par>
                          <p:cTn id="68" fill="hold">
                            <p:stCondLst>
                              <p:cond delay="25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par>
                          <p:cTn id="72" fill="hold">
                            <p:stCondLst>
                              <p:cond delay="3000"/>
                            </p:stCondLst>
                            <p:childTnLst>
                              <p:par>
                                <p:cTn id="73" presetID="31" presetClass="entr" presetSubtype="0"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ppt_w</p:attrName>
                                        </p:attrNameLst>
                                      </p:cBhvr>
                                      <p:tavLst>
                                        <p:tav tm="0">
                                          <p:val>
                                            <p:fltVal val="0"/>
                                          </p:val>
                                        </p:tav>
                                        <p:tav tm="100000">
                                          <p:val>
                                            <p:strVal val="#ppt_w"/>
                                          </p:val>
                                        </p:tav>
                                      </p:tavLst>
                                    </p:anim>
                                    <p:anim calcmode="lin" valueType="num">
                                      <p:cBhvr>
                                        <p:cTn id="76" dur="500" fill="hold"/>
                                        <p:tgtEl>
                                          <p:spTgt spid="20"/>
                                        </p:tgtEl>
                                        <p:attrNameLst>
                                          <p:attrName>ppt_h</p:attrName>
                                        </p:attrNameLst>
                                      </p:cBhvr>
                                      <p:tavLst>
                                        <p:tav tm="0">
                                          <p:val>
                                            <p:fltVal val="0"/>
                                          </p:val>
                                        </p:tav>
                                        <p:tav tm="100000">
                                          <p:val>
                                            <p:strVal val="#ppt_h"/>
                                          </p:val>
                                        </p:tav>
                                      </p:tavLst>
                                    </p:anim>
                                    <p:anim calcmode="lin" valueType="num">
                                      <p:cBhvr>
                                        <p:cTn id="77" dur="500" fill="hold"/>
                                        <p:tgtEl>
                                          <p:spTgt spid="20"/>
                                        </p:tgtEl>
                                        <p:attrNameLst>
                                          <p:attrName>style.rotation</p:attrName>
                                        </p:attrNameLst>
                                      </p:cBhvr>
                                      <p:tavLst>
                                        <p:tav tm="0">
                                          <p:val>
                                            <p:fltVal val="90"/>
                                          </p:val>
                                        </p:tav>
                                        <p:tav tm="100000">
                                          <p:val>
                                            <p:fltVal val="0"/>
                                          </p:val>
                                        </p:tav>
                                      </p:tavLst>
                                    </p:anim>
                                    <p:animEffect transition="in" filter="fade">
                                      <p:cBhvr>
                                        <p:cTn id="78" dur="500"/>
                                        <p:tgtEl>
                                          <p:spTgt spid="20"/>
                                        </p:tgtEl>
                                      </p:cBhvr>
                                    </p:animEffect>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32"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strVal val="4*#ppt_w"/>
                                          </p:val>
                                        </p:tav>
                                        <p:tav tm="100000">
                                          <p:val>
                                            <p:strVal val="#ppt_w"/>
                                          </p:val>
                                        </p:tav>
                                      </p:tavLst>
                                    </p:anim>
                                    <p:anim calcmode="lin" valueType="num">
                                      <p:cBhvr>
                                        <p:cTn id="88" dur="500" fill="hold"/>
                                        <p:tgtEl>
                                          <p:spTgt spid="24"/>
                                        </p:tgtEl>
                                        <p:attrNameLst>
                                          <p:attrName>ppt_h</p:attrName>
                                        </p:attrNameLst>
                                      </p:cBhvr>
                                      <p:tavLst>
                                        <p:tav tm="0">
                                          <p:val>
                                            <p:strVal val="4*#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
                                            <p:txEl>
                                              <p:pRg st="4" end="4"/>
                                            </p:txEl>
                                          </p:spTgt>
                                        </p:tgtEl>
                                        <p:attrNameLst>
                                          <p:attrName>style.visibility</p:attrName>
                                        </p:attrNameLst>
                                      </p:cBhvr>
                                      <p:to>
                                        <p:strVal val="visible"/>
                                      </p:to>
                                    </p:set>
                                    <p:animEffect transition="in" filter="wipe(left)">
                                      <p:cBhvr>
                                        <p:cTn id="92" dur="500"/>
                                        <p:tgtEl>
                                          <p:spTgt spid="2">
                                            <p:txEl>
                                              <p:pRg st="4" end="4"/>
                                            </p:txEl>
                                          </p:spTgt>
                                        </p:tgtEl>
                                      </p:cBhvr>
                                    </p:animEffect>
                                  </p:childTnLst>
                                </p:cTn>
                              </p:par>
                            </p:childTnLst>
                          </p:cTn>
                        </p:par>
                        <p:par>
                          <p:cTn id="93" fill="hold">
                            <p:stCondLst>
                              <p:cond delay="1000"/>
                            </p:stCondLst>
                            <p:childTnLst>
                              <p:par>
                                <p:cTn id="94" presetID="31" presetClass="entr" presetSubtype="0" fill="hold" nodeType="after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500" fill="hold"/>
                                        <p:tgtEl>
                                          <p:spTgt spid="17"/>
                                        </p:tgtEl>
                                        <p:attrNameLst>
                                          <p:attrName>ppt_w</p:attrName>
                                        </p:attrNameLst>
                                      </p:cBhvr>
                                      <p:tavLst>
                                        <p:tav tm="0">
                                          <p:val>
                                            <p:fltVal val="0"/>
                                          </p:val>
                                        </p:tav>
                                        <p:tav tm="100000">
                                          <p:val>
                                            <p:strVal val="#ppt_w"/>
                                          </p:val>
                                        </p:tav>
                                      </p:tavLst>
                                    </p:anim>
                                    <p:anim calcmode="lin" valueType="num">
                                      <p:cBhvr>
                                        <p:cTn id="97" dur="500" fill="hold"/>
                                        <p:tgtEl>
                                          <p:spTgt spid="17"/>
                                        </p:tgtEl>
                                        <p:attrNameLst>
                                          <p:attrName>ppt_h</p:attrName>
                                        </p:attrNameLst>
                                      </p:cBhvr>
                                      <p:tavLst>
                                        <p:tav tm="0">
                                          <p:val>
                                            <p:fltVal val="0"/>
                                          </p:val>
                                        </p:tav>
                                        <p:tav tm="100000">
                                          <p:val>
                                            <p:strVal val="#ppt_h"/>
                                          </p:val>
                                        </p:tav>
                                      </p:tavLst>
                                    </p:anim>
                                    <p:anim calcmode="lin" valueType="num">
                                      <p:cBhvr>
                                        <p:cTn id="98" dur="500" fill="hold"/>
                                        <p:tgtEl>
                                          <p:spTgt spid="17"/>
                                        </p:tgtEl>
                                        <p:attrNameLst>
                                          <p:attrName>style.rotation</p:attrName>
                                        </p:attrNameLst>
                                      </p:cBhvr>
                                      <p:tavLst>
                                        <p:tav tm="0">
                                          <p:val>
                                            <p:fltVal val="90"/>
                                          </p:val>
                                        </p:tav>
                                        <p:tav tm="100000">
                                          <p:val>
                                            <p:fltVal val="0"/>
                                          </p:val>
                                        </p:tav>
                                      </p:tavLst>
                                    </p:anim>
                                    <p:animEffect transition="in" filter="fade">
                                      <p:cBhvr>
                                        <p:cTn id="99" dur="500"/>
                                        <p:tgtEl>
                                          <p:spTgt spid="17"/>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par>
                          <p:cTn id="104" fill="hold">
                            <p:stCondLst>
                              <p:cond delay="2000"/>
                            </p:stCondLst>
                            <p:childTnLst>
                              <p:par>
                                <p:cTn id="105" presetID="31" presetClass="entr" presetSubtype="0" fill="hold" nodeType="after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p:cTn id="107" dur="500" fill="hold"/>
                                        <p:tgtEl>
                                          <p:spTgt spid="15"/>
                                        </p:tgtEl>
                                        <p:attrNameLst>
                                          <p:attrName>ppt_w</p:attrName>
                                        </p:attrNameLst>
                                      </p:cBhvr>
                                      <p:tavLst>
                                        <p:tav tm="0">
                                          <p:val>
                                            <p:fltVal val="0"/>
                                          </p:val>
                                        </p:tav>
                                        <p:tav tm="100000">
                                          <p:val>
                                            <p:strVal val="#ppt_w"/>
                                          </p:val>
                                        </p:tav>
                                      </p:tavLst>
                                    </p:anim>
                                    <p:anim calcmode="lin" valueType="num">
                                      <p:cBhvr>
                                        <p:cTn id="108" dur="500" fill="hold"/>
                                        <p:tgtEl>
                                          <p:spTgt spid="15"/>
                                        </p:tgtEl>
                                        <p:attrNameLst>
                                          <p:attrName>ppt_h</p:attrName>
                                        </p:attrNameLst>
                                      </p:cBhvr>
                                      <p:tavLst>
                                        <p:tav tm="0">
                                          <p:val>
                                            <p:fltVal val="0"/>
                                          </p:val>
                                        </p:tav>
                                        <p:tav tm="100000">
                                          <p:val>
                                            <p:strVal val="#ppt_h"/>
                                          </p:val>
                                        </p:tav>
                                      </p:tavLst>
                                    </p:anim>
                                    <p:anim calcmode="lin" valueType="num">
                                      <p:cBhvr>
                                        <p:cTn id="109" dur="500" fill="hold"/>
                                        <p:tgtEl>
                                          <p:spTgt spid="15"/>
                                        </p:tgtEl>
                                        <p:attrNameLst>
                                          <p:attrName>style.rotation</p:attrName>
                                        </p:attrNameLst>
                                      </p:cBhvr>
                                      <p:tavLst>
                                        <p:tav tm="0">
                                          <p:val>
                                            <p:fltVal val="90"/>
                                          </p:val>
                                        </p:tav>
                                        <p:tav tm="100000">
                                          <p:val>
                                            <p:fltVal val="0"/>
                                          </p:val>
                                        </p:tav>
                                      </p:tavLst>
                                    </p:anim>
                                    <p:animEffect transition="in" filter="fade">
                                      <p:cBhvr>
                                        <p:cTn id="110" dur="500"/>
                                        <p:tgtEl>
                                          <p:spTgt spid="15"/>
                                        </p:tgtEl>
                                      </p:cBhvr>
                                    </p:animEffect>
                                  </p:childTnLst>
                                </p:cTn>
                              </p:par>
                            </p:childTnLst>
                          </p:cTn>
                        </p:par>
                        <p:par>
                          <p:cTn id="111" fill="hold">
                            <p:stCondLst>
                              <p:cond delay="2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uiExpand="1"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41224B4-12EB-0526-91A9-43E51401A654}"/>
              </a:ext>
            </a:extLst>
          </p:cNvPr>
          <p:cNvSpPr txBox="1"/>
          <p:nvPr/>
        </p:nvSpPr>
        <p:spPr>
          <a:xfrm>
            <a:off x="2107934" y="5671975"/>
            <a:ext cx="7122694" cy="1107996"/>
          </a:xfrm>
          <a:prstGeom prst="rect">
            <a:avLst/>
          </a:prstGeom>
          <a:noFill/>
        </p:spPr>
        <p:txBody>
          <a:bodyPr wrap="square">
            <a:prstTxWarp prst="textTriangleInverted">
              <a:avLst/>
            </a:prstTxWarp>
            <a:spAutoFit/>
          </a:bodyPr>
          <a:lstStyle/>
          <a:p>
            <a:pPr algn="ctr"/>
            <a:r>
              <a:rPr lang="lv-LV" sz="6600" b="1" spc="50" dirty="0">
                <a:ln w="0"/>
                <a:solidFill>
                  <a:schemeClr val="accent2">
                    <a:lumMod val="75000"/>
                  </a:schemeClr>
                </a:solidFill>
                <a:effectLst>
                  <a:glow rad="63500">
                    <a:schemeClr val="bg2">
                      <a:lumMod val="20000"/>
                      <a:lumOff val="80000"/>
                    </a:schemeClr>
                  </a:glow>
                  <a:innerShdw blurRad="63500" dist="50800" dir="13500000">
                    <a:srgbClr val="000000">
                      <a:alpha val="50000"/>
                    </a:srgbClr>
                  </a:innerShdw>
                </a:effectLst>
              </a:rPr>
              <a:t>AICINĀJUMS</a:t>
            </a:r>
            <a:endParaRPr lang="es-ES" sz="6600" b="1" spc="50" dirty="0">
              <a:ln w="0"/>
              <a:solidFill>
                <a:schemeClr val="accent2">
                  <a:lumMod val="75000"/>
                </a:schemeClr>
              </a:solidFill>
              <a:effectLst>
                <a:glow rad="63500">
                  <a:schemeClr val="bg2">
                    <a:lumMod val="20000"/>
                    <a:lumOff val="80000"/>
                  </a:schemeClr>
                </a:glow>
                <a:innerShdw blurRad="63500" dist="50800" dir="13500000">
                  <a:srgbClr val="000000">
                    <a:alpha val="50000"/>
                  </a:srgbClr>
                </a:innerShdw>
              </a:effectLst>
            </a:endParaRPr>
          </a:p>
        </p:txBody>
      </p:sp>
    </p:spTree>
    <p:extLst>
      <p:ext uri="{BB962C8B-B14F-4D97-AF65-F5344CB8AC3E}">
        <p14:creationId xmlns:p14="http://schemas.microsoft.com/office/powerpoint/2010/main" val="245131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40000" t="-17000" b="-24000"/>
          </a:stretch>
        </a:blipFill>
        <a:effectLst/>
      </p:bgPr>
    </p:bg>
    <p:spTree>
      <p:nvGrpSpPr>
        <p:cNvPr id="1" name=""/>
        <p:cNvGrpSpPr/>
        <p:nvPr/>
      </p:nvGrpSpPr>
      <p:grpSpPr>
        <a:xfrm>
          <a:off x="0" y="0"/>
          <a:ext cx="0" cy="0"/>
          <a:chOff x="0" y="0"/>
          <a:chExt cx="0" cy="0"/>
        </a:xfrm>
      </p:grpSpPr>
      <p:sp>
        <p:nvSpPr>
          <p:cNvPr id="3" name="CuadroTexto 2" descr="Llamas de fuego sobre fondo negro">
            <a:extLst>
              <a:ext uri="{FF2B5EF4-FFF2-40B4-BE49-F238E27FC236}">
                <a16:creationId xmlns:a16="http://schemas.microsoft.com/office/drawing/2014/main" id="{97240143-F816-C8C5-0019-E068193EC9DB}"/>
              </a:ext>
            </a:extLst>
          </p:cNvPr>
          <p:cNvSpPr txBox="1"/>
          <p:nvPr/>
        </p:nvSpPr>
        <p:spPr>
          <a:xfrm>
            <a:off x="0" y="-96250"/>
            <a:ext cx="9601200" cy="769441"/>
          </a:xfrm>
          <a:prstGeom prst="rect">
            <a:avLst/>
          </a:prstGeom>
          <a:noFill/>
        </p:spPr>
        <p:txBody>
          <a:bodyPr wrap="square">
            <a:spAutoFit/>
          </a:bodyPr>
          <a:lstStyle/>
          <a:p>
            <a:pPr algn="ctr"/>
            <a:r>
              <a:rPr lang="lv-LV" sz="44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rPr>
              <a:t>DEGOŠAIS KRŪMS</a:t>
            </a:r>
            <a:endParaRPr lang="es-ES" sz="4400" b="1" spc="600" dirty="0">
              <a:ln w="10160">
                <a:solidFill>
                  <a:schemeClr val="bg2">
                    <a:lumMod val="60000"/>
                    <a:lumOff val="40000"/>
                  </a:schemeClr>
                </a:solidFill>
                <a:prstDash val="solid"/>
              </a:ln>
              <a:blipFill dpi="0" rotWithShape="1">
                <a:blip r:embed="rId3"/>
                <a:srcRect/>
                <a:stretch>
                  <a:fillRect/>
                </a:stretch>
              </a:blipFill>
              <a:effectLst>
                <a:outerShdw blurRad="38100" dist="38100" dir="4200000" algn="tl" rotWithShape="0">
                  <a:srgbClr val="000000"/>
                </a:outerShdw>
              </a:effectLst>
            </a:endParaRPr>
          </a:p>
        </p:txBody>
      </p:sp>
      <p:sp>
        <p:nvSpPr>
          <p:cNvPr id="5" name="CuadroTexto 4">
            <a:extLst>
              <a:ext uri="{FF2B5EF4-FFF2-40B4-BE49-F238E27FC236}">
                <a16:creationId xmlns:a16="http://schemas.microsoft.com/office/drawing/2014/main" id="{9C268A33-5461-98AE-A904-5AF743EB419A}"/>
              </a:ext>
            </a:extLst>
          </p:cNvPr>
          <p:cNvSpPr txBox="1"/>
          <p:nvPr/>
        </p:nvSpPr>
        <p:spPr>
          <a:xfrm>
            <a:off x="149994" y="575444"/>
            <a:ext cx="9601200" cy="646331"/>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a:t>
            </a:r>
            <a:r>
              <a:rPr lang="lv-LV" b="1" dirty="0">
                <a:solidFill>
                  <a:schemeClr val="accent5">
                    <a:lumMod val="75000"/>
                  </a:schemeClr>
                </a:solidFill>
                <a:latin typeface="Comic Sans MS" panose="030F0702030302020204" pitchFamily="66" charset="0"/>
              </a:rPr>
              <a:t>Un Tā Kunga eņģelis viņam parādījās uguns liesmā no ērkšķu krūma, un viņš skatījās, un redzi, ērkšķu krūms dega ugunīs, bet nesadega.</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a:t>
            </a:r>
            <a:r>
              <a:rPr lang="lv-LV" sz="1400" b="1" dirty="0">
                <a:solidFill>
                  <a:schemeClr val="accent5">
                    <a:lumMod val="75000"/>
                  </a:schemeClr>
                </a:solidFill>
                <a:latin typeface="Comic Sans MS" panose="030F0702030302020204" pitchFamily="66" charset="0"/>
              </a:rPr>
              <a:t>2. Mozus </a:t>
            </a:r>
            <a:r>
              <a:rPr lang="es-ES" sz="1400" b="1" dirty="0">
                <a:solidFill>
                  <a:schemeClr val="accent5">
                    <a:lumMod val="75000"/>
                  </a:schemeClr>
                </a:solidFill>
                <a:latin typeface="Comic Sans MS" panose="030F0702030302020204" pitchFamily="66" charset="0"/>
              </a:rPr>
              <a:t>3:2)</a:t>
            </a:r>
          </a:p>
        </p:txBody>
      </p:sp>
      <p:sp>
        <p:nvSpPr>
          <p:cNvPr id="6" name="CuadroTexto 5">
            <a:extLst>
              <a:ext uri="{FF2B5EF4-FFF2-40B4-BE49-F238E27FC236}">
                <a16:creationId xmlns:a16="http://schemas.microsoft.com/office/drawing/2014/main" id="{979498DB-FFA9-00EE-610F-B68B877B1705}"/>
              </a:ext>
            </a:extLst>
          </p:cNvPr>
          <p:cNvSpPr txBox="1"/>
          <p:nvPr/>
        </p:nvSpPr>
        <p:spPr>
          <a:xfrm>
            <a:off x="2346258" y="1303590"/>
            <a:ext cx="9742171" cy="1323439"/>
          </a:xfrm>
          <a:prstGeom prst="rect">
            <a:avLst/>
          </a:prstGeom>
          <a:noFill/>
        </p:spPr>
        <p:txBody>
          <a:bodyPr wrap="square" rtlCol="0">
            <a:spAutoFit/>
          </a:bodyPr>
          <a:lstStyle/>
          <a:p>
            <a:r>
              <a:rPr lang="lv-LV" sz="2000" b="1" dirty="0"/>
              <a:t>40 gadus, ko Mozus nodzīvoja Midiānā, var apkopot šādi: viņš apprecējās, viņam piedzima divi dēli, un viņš kalpoja par ganu savam sievastēvam. Šo laiku viņš veltīja arī divu grāmatu - Ījaba un 1. Mozus grāmatas - rakstīšanai, kas ir būtiskas, lai izprastu pestīšanas svarīgākās tēmas. Taču viss mainījās vienā mirklī.</a:t>
            </a:r>
          </a:p>
        </p:txBody>
      </p:sp>
      <p:pic>
        <p:nvPicPr>
          <p:cNvPr id="4" name="Imagen 3" descr="Dibujo de una persona&#10;&#10;El contenido generado por IA puede ser incorrecto.">
            <a:extLst>
              <a:ext uri="{FF2B5EF4-FFF2-40B4-BE49-F238E27FC236}">
                <a16:creationId xmlns:a16="http://schemas.microsoft.com/office/drawing/2014/main" id="{4751E5F0-C83A-A693-303D-C2B933D45DE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9075" y="3994482"/>
            <a:ext cx="4919579" cy="2767263"/>
          </a:xfrm>
          <a:prstGeom prst="roundRect">
            <a:avLst>
              <a:gd name="adj" fmla="val 114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a caricatura de una persona&#10;&#10;El contenido generado por IA puede ser incorrecto.">
            <a:extLst>
              <a:ext uri="{FF2B5EF4-FFF2-40B4-BE49-F238E27FC236}">
                <a16:creationId xmlns:a16="http://schemas.microsoft.com/office/drawing/2014/main" id="{4A2669C2-6331-D5B9-26C9-8EE4CC9D8CAB}"/>
              </a:ext>
            </a:extLst>
          </p:cNvPr>
          <p:cNvPicPr>
            <a:picLocks noChangeAspect="1"/>
          </p:cNvPicPr>
          <p:nvPr/>
        </p:nvPicPr>
        <p:blipFill rotWithShape="1">
          <a:blip r:embed="rId5">
            <a:extLst>
              <a:ext uri="{28A0092B-C50C-407E-A947-70E740481C1C}">
                <a14:useLocalDpi xmlns:a14="http://schemas.microsoft.com/office/drawing/2010/main"/>
              </a:ext>
            </a:extLst>
          </a:blip>
          <a:srcRect t="8945" b="597"/>
          <a:stretch>
            <a:fillRect/>
          </a:stretch>
        </p:blipFill>
        <p:spPr>
          <a:xfrm>
            <a:off x="219075" y="1303590"/>
            <a:ext cx="2056051" cy="2503202"/>
          </a:xfrm>
          <a:prstGeom prst="roundRect">
            <a:avLst>
              <a:gd name="adj" fmla="val 8594"/>
            </a:avLst>
          </a:prstGeom>
          <a:solidFill>
            <a:srgbClr val="FFFFFF">
              <a:shade val="85000"/>
            </a:srgbClr>
          </a:solidFill>
          <a:ln>
            <a:noFill/>
          </a:ln>
          <a:effectLst>
            <a:outerShdw blurRad="50800" dist="38100" dir="5400000" algn="t" rotWithShape="0">
              <a:prstClr val="black">
                <a:alpha val="40000"/>
              </a:prstClr>
            </a:outerShdw>
          </a:effectLst>
        </p:spPr>
      </p:pic>
      <p:pic>
        <p:nvPicPr>
          <p:cNvPr id="10" name="Imagen 9" descr="Un dibujo de una persona&#10;&#10;El contenido generado por IA puede ser incorrecto.">
            <a:extLst>
              <a:ext uri="{FF2B5EF4-FFF2-40B4-BE49-F238E27FC236}">
                <a16:creationId xmlns:a16="http://schemas.microsoft.com/office/drawing/2014/main" id="{74C5EB2E-7866-91BA-3E9C-B8D25D751D0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219196" y="3936732"/>
            <a:ext cx="2753729" cy="2772087"/>
          </a:xfrm>
          <a:prstGeom prst="rect">
            <a:avLst/>
          </a:prstGeom>
          <a:ln w="28575">
            <a:solidFill>
              <a:schemeClr val="bg1"/>
            </a:solidFill>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B4B53748-82C6-D13F-5152-65A69E2A9060}"/>
              </a:ext>
            </a:extLst>
          </p:cNvPr>
          <p:cNvSpPr txBox="1"/>
          <p:nvPr/>
        </p:nvSpPr>
        <p:spPr>
          <a:xfrm>
            <a:off x="5252986" y="3947986"/>
            <a:ext cx="3871763" cy="2246769"/>
          </a:xfrm>
          <a:prstGeom prst="rect">
            <a:avLst/>
          </a:prstGeom>
          <a:noFill/>
        </p:spPr>
        <p:txBody>
          <a:bodyPr wrap="square">
            <a:spAutoFit/>
          </a:bodyPr>
          <a:lstStyle/>
          <a:p>
            <a:r>
              <a:rPr lang="lv-LV" sz="2000" b="1" dirty="0"/>
              <a:t>Runājot ar Mozu, Dievs Sevi parādīja kā Ābrahāma, Īzaka un Jēkaba Dievu. Doma bija skaidra: Dievs bija nācis, lai piepildītu šiem sentēviem doto apsolījumu un dotu Israēlam Kanaānas zemi (1.Moz.12:7; 26:3; 48:3-4).</a:t>
            </a:r>
          </a:p>
        </p:txBody>
      </p:sp>
      <p:pic>
        <p:nvPicPr>
          <p:cNvPr id="14" name="Imagen 13" descr="Un dibujo de una persona&#10;&#10;El contenido generado por IA puede ser incorrecto.">
            <a:extLst>
              <a:ext uri="{FF2B5EF4-FFF2-40B4-BE49-F238E27FC236}">
                <a16:creationId xmlns:a16="http://schemas.microsoft.com/office/drawing/2014/main" id="{696E3D82-835C-9FFB-CA88-21799D07D3F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993417" y="129931"/>
            <a:ext cx="2029339" cy="1141503"/>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1BD6EA6E-5D55-B384-B160-B22BDFA4D5EB}"/>
              </a:ext>
            </a:extLst>
          </p:cNvPr>
          <p:cNvSpPr txBox="1"/>
          <p:nvPr/>
        </p:nvSpPr>
        <p:spPr>
          <a:xfrm>
            <a:off x="2346258" y="2627029"/>
            <a:ext cx="9845742" cy="1323439"/>
          </a:xfrm>
          <a:prstGeom prst="rect">
            <a:avLst/>
          </a:prstGeom>
          <a:noFill/>
        </p:spPr>
        <p:txBody>
          <a:bodyPr wrap="square">
            <a:spAutoFit/>
          </a:bodyPr>
          <a:lstStyle/>
          <a:p>
            <a:r>
              <a:rPr lang="lv-LV" sz="2000" b="1" dirty="0"/>
              <a:t>Horebā (Sinaja kalnā) Dieva eņģelis parādījās Mozum krūmā, kas dega, bet nesadega (2.Moz.3:1-3). Kas bija šis eņģelis? Pats Dievs (2.Moz.3:4). Pirms iemiesošanās Jēzus vairākkārt parādījās kā “Jehovas (Kunga) eņģelis” (1.Moz.22:11-17; Jūdas 6:11, 16; 13:17-22; Cah.3:1-2).</a:t>
            </a:r>
          </a:p>
        </p:txBody>
      </p:sp>
    </p:spTree>
    <p:extLst>
      <p:ext uri="{BB962C8B-B14F-4D97-AF65-F5344CB8AC3E}">
        <p14:creationId xmlns:p14="http://schemas.microsoft.com/office/powerpoint/2010/main" val="121311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 calcmode="lin" valueType="num">
                                      <p:cBhvr>
                                        <p:cTn id="26" dur="500" fill="hold"/>
                                        <p:tgtEl>
                                          <p:spTgt spid="8"/>
                                        </p:tgtEl>
                                        <p:attrNameLst>
                                          <p:attrName>style.rotation</p:attrName>
                                        </p:attrNameLst>
                                      </p:cBhvr>
                                      <p:tavLst>
                                        <p:tav tm="0">
                                          <p:val>
                                            <p:fltVal val="360"/>
                                          </p:val>
                                        </p:tav>
                                        <p:tav tm="100000">
                                          <p:val>
                                            <p:fltVal val="0"/>
                                          </p:val>
                                        </p:tav>
                                      </p:tavLst>
                                    </p:anim>
                                    <p:animEffect transition="in" filter="fade">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strVal val="4*#ppt_w"/>
                                          </p:val>
                                        </p:tav>
                                        <p:tav tm="100000">
                                          <p:val>
                                            <p:strVal val="#ppt_w"/>
                                          </p:val>
                                        </p:tav>
                                      </p:tavLst>
                                    </p:anim>
                                    <p:anim calcmode="lin" valueType="num">
                                      <p:cBhvr>
                                        <p:cTn id="37" dur="500" fill="hold"/>
                                        <p:tgtEl>
                                          <p:spTgt spid="4"/>
                                        </p:tgtEl>
                                        <p:attrNameLst>
                                          <p:attrName>ppt_h</p:attrName>
                                        </p:attrNameLst>
                                      </p:cBhvr>
                                      <p:tavLst>
                                        <p:tav tm="0">
                                          <p:val>
                                            <p:strVal val="4*#ppt_h"/>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a:extLst>
            <a:ext uri="{FF2B5EF4-FFF2-40B4-BE49-F238E27FC236}">
              <a16:creationId xmlns:a16="http://schemas.microsoft.com/office/drawing/2014/main" id="{B8D32C27-A1BC-D53C-BCB9-04A3D5A0DD4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511596-D2CE-89F0-3AD1-5D37C213BB9B}"/>
              </a:ext>
            </a:extLst>
          </p:cNvPr>
          <p:cNvSpPr txBox="1"/>
          <p:nvPr/>
        </p:nvSpPr>
        <p:spPr>
          <a:xfrm>
            <a:off x="3128211" y="0"/>
            <a:ext cx="9063788" cy="769441"/>
          </a:xfrm>
          <a:prstGeom prst="rect">
            <a:avLst/>
          </a:prstGeom>
          <a:noFill/>
          <a:effectLst>
            <a:outerShdw blurRad="50800" dist="12700" dir="2700000" algn="tl" rotWithShape="0">
              <a:prstClr val="black">
                <a:alpha val="73000"/>
              </a:prstClr>
            </a:outerShdw>
          </a:effectLst>
        </p:spPr>
        <p:txBody>
          <a:bodyPr wrap="square">
            <a:spAutoFit/>
          </a:bodyPr>
          <a:lstStyle/>
          <a:p>
            <a:pPr algn="ctr"/>
            <a:r>
              <a:rPr lang="lv-LV"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DIEVA PAVĒLE</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7" name="CuadroTexto 6">
            <a:extLst>
              <a:ext uri="{FF2B5EF4-FFF2-40B4-BE49-F238E27FC236}">
                <a16:creationId xmlns:a16="http://schemas.microsoft.com/office/drawing/2014/main" id="{8E7C85F6-C29F-3358-856A-6F152B6777FD}"/>
              </a:ext>
            </a:extLst>
          </p:cNvPr>
          <p:cNvSpPr txBox="1"/>
          <p:nvPr/>
        </p:nvSpPr>
        <p:spPr>
          <a:xfrm>
            <a:off x="3128211" y="730983"/>
            <a:ext cx="8957912" cy="612934"/>
          </a:xfrm>
          <a:prstGeom prst="roundRect">
            <a:avLst/>
          </a:prstGeom>
          <a:solidFill>
            <a:schemeClr val="accent1">
              <a:lumMod val="75000"/>
            </a:schemeClr>
          </a:solidFill>
          <a:ln w="19050">
            <a:solidFill>
              <a:schemeClr val="bg2">
                <a:lumMod val="60000"/>
                <a:lumOff val="40000"/>
              </a:schemeClr>
            </a:solidFill>
          </a:ln>
          <a:scene3d>
            <a:camera prst="orthographicFront"/>
            <a:lightRig rig="threePt" dir="t"/>
          </a:scene3d>
          <a:sp3d>
            <a:bevelT w="139700" prst="cross"/>
          </a:sp3d>
        </p:spPr>
        <p:txBody>
          <a:bodyPr wrap="square" tIns="0" bIns="0">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Tagad ej, Es tevi sūtīšu pie faraona. Izved Manu tautu, Israēla bērnus, no Ēģiptes!</a:t>
            </a: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1.Mozus</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3:10)</a:t>
            </a:r>
          </a:p>
        </p:txBody>
      </p:sp>
      <p:sp>
        <p:nvSpPr>
          <p:cNvPr id="8" name="CuadroTexto 7">
            <a:extLst>
              <a:ext uri="{FF2B5EF4-FFF2-40B4-BE49-F238E27FC236}">
                <a16:creationId xmlns:a16="http://schemas.microsoft.com/office/drawing/2014/main" id="{C7E6FD85-72DF-19EB-6D3F-82CF196FCC29}"/>
              </a:ext>
            </a:extLst>
          </p:cNvPr>
          <p:cNvSpPr txBox="1"/>
          <p:nvPr/>
        </p:nvSpPr>
        <p:spPr>
          <a:xfrm>
            <a:off x="3234088" y="1396195"/>
            <a:ext cx="8957912" cy="707886"/>
          </a:xfrm>
          <a:prstGeom prst="rect">
            <a:avLst/>
          </a:prstGeom>
          <a:noFill/>
        </p:spPr>
        <p:txBody>
          <a:bodyPr wrap="square" rtlCol="0">
            <a:spAutoFit/>
          </a:bodyPr>
          <a:lstStyle/>
          <a:p>
            <a:pPr algn="ctr"/>
            <a:r>
              <a:rPr lang="lv-LV" sz="2000" b="1" dirty="0"/>
              <a:t>Dievs tiek attēlots kā dinamiska Persona, izmantojot darbības vārdus: redzēt, nolaisties un radīt (2. Moz. 3:7-8).</a:t>
            </a:r>
          </a:p>
        </p:txBody>
      </p:sp>
      <p:graphicFrame>
        <p:nvGraphicFramePr>
          <p:cNvPr id="2" name="Diagrama 1">
            <a:extLst>
              <a:ext uri="{FF2B5EF4-FFF2-40B4-BE49-F238E27FC236}">
                <a16:creationId xmlns:a16="http://schemas.microsoft.com/office/drawing/2014/main" id="{4B04372C-B24B-7C2C-1235-55174F51BB28}"/>
              </a:ext>
            </a:extLst>
          </p:cNvPr>
          <p:cNvGraphicFramePr/>
          <p:nvPr>
            <p:extLst>
              <p:ext uri="{D42A27DB-BD31-4B8C-83A1-F6EECF244321}">
                <p14:modId xmlns:p14="http://schemas.microsoft.com/office/powerpoint/2010/main" val="1761625596"/>
              </p:ext>
            </p:extLst>
          </p:nvPr>
        </p:nvGraphicFramePr>
        <p:xfrm>
          <a:off x="159970" y="2079724"/>
          <a:ext cx="11872061" cy="255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708EBEE0-8629-627C-E04E-D442BE3327E1}"/>
              </a:ext>
            </a:extLst>
          </p:cNvPr>
          <p:cNvSpPr txBox="1"/>
          <p:nvPr/>
        </p:nvSpPr>
        <p:spPr>
          <a:xfrm>
            <a:off x="73291" y="4567622"/>
            <a:ext cx="7267576" cy="1938992"/>
          </a:xfrm>
          <a:prstGeom prst="rect">
            <a:avLst/>
          </a:prstGeom>
          <a:noFill/>
        </p:spPr>
        <p:txBody>
          <a:bodyPr wrap="square" rtlCol="0">
            <a:spAutoFit/>
          </a:bodyPr>
          <a:lstStyle/>
          <a:p>
            <a:r>
              <a:rPr lang="lv-LV" sz="2000" b="1" dirty="0"/>
              <a:t>Dievs Mozum lūdza darīt arī ko konkrētu: “Ej uz Ēģipti un izved Manu tautu” (2. Mozus 3:10, 12). Mozus bija pilnīgi pārņemts ar šo uzdevumu. Viņš vairs nevēlējās to darīt saviem spēkiem, jo nejutās spējīgs veikt šo misiju; viņš varēja tikai iesaukties: “Kas es esmu?” (2. Mozus 3:11). Viņa lepnums bija pārvērties pazemībā. Patiesībā tajā brīdī viņš bija gatavs savai misijai.</a:t>
            </a:r>
          </a:p>
        </p:txBody>
      </p:sp>
      <p:pic>
        <p:nvPicPr>
          <p:cNvPr id="5" name="Imagen 4" descr="Un dibujo de una persona&#10;&#10;El contenido generado por IA puede ser incorrecto.">
            <a:extLst>
              <a:ext uri="{FF2B5EF4-FFF2-40B4-BE49-F238E27FC236}">
                <a16:creationId xmlns:a16="http://schemas.microsoft.com/office/drawing/2014/main" id="{7DF066D5-E61F-7761-250B-34E94D9425B7}"/>
              </a:ext>
            </a:extLst>
          </p:cNvPr>
          <p:cNvPicPr>
            <a:picLocks noChangeAspect="1"/>
          </p:cNvPicPr>
          <p:nvPr/>
        </p:nvPicPr>
        <p:blipFill rotWithShape="1">
          <a:blip r:embed="rId8">
            <a:extLst>
              <a:ext uri="{28A0092B-C50C-407E-A947-70E740481C1C}">
                <a14:useLocalDpi xmlns:a14="http://schemas.microsoft.com/office/drawing/2010/main"/>
              </a:ext>
            </a:extLst>
          </a:blip>
          <a:srcRect t="11415" b="16153"/>
          <a:stretch>
            <a:fillRect/>
          </a:stretch>
        </p:blipFill>
        <p:spPr>
          <a:xfrm>
            <a:off x="149892" y="154185"/>
            <a:ext cx="2843566" cy="2059625"/>
          </a:xfrm>
          <a:prstGeom prst="ellipse">
            <a:avLst/>
          </a:prstGeom>
          <a:ln w="63500" cap="rnd">
            <a:solidFill>
              <a:srgbClr val="29A045"/>
            </a:solidFill>
          </a:ln>
          <a:effectLst>
            <a:glow rad="76200">
              <a:schemeClr val="bg2">
                <a:lumMod val="60000"/>
                <a:lumOff val="40000"/>
              </a:schemeClr>
            </a:glow>
          </a:effectLst>
          <a:scene3d>
            <a:camera prst="orthographicFront"/>
            <a:lightRig rig="contrasting" dir="t">
              <a:rot lat="0" lon="0" rev="3000000"/>
            </a:lightRig>
          </a:scene3d>
          <a:sp3d contourW="7620">
            <a:bevelT w="95250" h="31750"/>
            <a:contourClr>
              <a:srgbClr val="333333"/>
            </a:contourClr>
          </a:sp3d>
        </p:spPr>
      </p:pic>
      <p:pic>
        <p:nvPicPr>
          <p:cNvPr id="11" name="Imagen 10" descr="Dibujo de una persona&#10;&#10;El contenido generado por IA puede ser incorrecto.">
            <a:extLst>
              <a:ext uri="{FF2B5EF4-FFF2-40B4-BE49-F238E27FC236}">
                <a16:creationId xmlns:a16="http://schemas.microsoft.com/office/drawing/2014/main" id="{AEF929FE-22D5-DAA3-134A-8F384B4DE05C}"/>
              </a:ext>
            </a:extLst>
          </p:cNvPr>
          <p:cNvPicPr>
            <a:picLocks noChangeAspect="1"/>
          </p:cNvPicPr>
          <p:nvPr/>
        </p:nvPicPr>
        <p:blipFill rotWithShape="1">
          <a:blip r:embed="rId9">
            <a:extLst>
              <a:ext uri="{28A0092B-C50C-407E-A947-70E740481C1C}">
                <a14:useLocalDpi xmlns:a14="http://schemas.microsoft.com/office/drawing/2010/main"/>
              </a:ext>
            </a:extLst>
          </a:blip>
          <a:srcRect t="11506" b="18229"/>
          <a:stretch>
            <a:fillRect/>
          </a:stretch>
        </p:blipFill>
        <p:spPr>
          <a:xfrm>
            <a:off x="7680960" y="4467926"/>
            <a:ext cx="4369867" cy="230284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spTree>
    <p:extLst>
      <p:ext uri="{BB962C8B-B14F-4D97-AF65-F5344CB8AC3E}">
        <p14:creationId xmlns:p14="http://schemas.microsoft.com/office/powerpoint/2010/main" val="52851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
                                            <p:graphicEl>
                                              <a:dgm id="{B5574814-E0CD-4457-A488-DF16CA565BEA}"/>
                                            </p:graphicEl>
                                          </p:spTgt>
                                        </p:tgtEl>
                                        <p:attrNameLst>
                                          <p:attrName>style.visibility</p:attrName>
                                        </p:attrNameLst>
                                      </p:cBhvr>
                                      <p:to>
                                        <p:strVal val="visible"/>
                                      </p:to>
                                    </p:set>
                                    <p:animEffect transition="in" filter="diamond(in)">
                                      <p:cBhvr>
                                        <p:cTn id="37" dur="500"/>
                                        <p:tgtEl>
                                          <p:spTgt spid="2">
                                            <p:graphicEl>
                                              <a:dgm id="{B5574814-E0CD-4457-A488-DF16CA565BEA}"/>
                                            </p:graphicEl>
                                          </p:spTgt>
                                        </p:tgtEl>
                                      </p:cBhvr>
                                    </p:animEffect>
                                  </p:childTnLst>
                                </p:cTn>
                              </p:par>
                            </p:childTnLst>
                          </p:cTn>
                        </p:par>
                        <p:par>
                          <p:cTn id="38" fill="hold">
                            <p:stCondLst>
                              <p:cond delay="500"/>
                            </p:stCondLst>
                            <p:childTnLst>
                              <p:par>
                                <p:cTn id="39" presetID="53" presetClass="entr" presetSubtype="528" fill="hold" grpId="0" nodeType="afterEffect">
                                  <p:stCondLst>
                                    <p:cond delay="0"/>
                                  </p:stCondLst>
                                  <p:childTnLst>
                                    <p:set>
                                      <p:cBhvr>
                                        <p:cTn id="40" dur="1" fill="hold">
                                          <p:stCondLst>
                                            <p:cond delay="0"/>
                                          </p:stCondLst>
                                        </p:cTn>
                                        <p:tgtEl>
                                          <p:spTgt spid="2">
                                            <p:graphicEl>
                                              <a:dgm id="{94D1E227-41BF-433C-96AC-C9EF8410215C}"/>
                                            </p:graphicEl>
                                          </p:spTgt>
                                        </p:tgtEl>
                                        <p:attrNameLst>
                                          <p:attrName>style.visibility</p:attrName>
                                        </p:attrNameLst>
                                      </p:cBhvr>
                                      <p:to>
                                        <p:strVal val="visible"/>
                                      </p:to>
                                    </p:set>
                                    <p:anim calcmode="lin" valueType="num">
                                      <p:cBhvr>
                                        <p:cTn id="41" dur="500" fill="hold"/>
                                        <p:tgtEl>
                                          <p:spTgt spid="2">
                                            <p:graphicEl>
                                              <a:dgm id="{94D1E227-41BF-433C-96AC-C9EF8410215C}"/>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94D1E227-41BF-433C-96AC-C9EF8410215C}"/>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94D1E227-41BF-433C-96AC-C9EF8410215C}"/>
                                            </p:graphicEl>
                                          </p:spTgt>
                                        </p:tgtEl>
                                      </p:cBhvr>
                                    </p:animEffect>
                                    <p:anim calcmode="lin" valueType="num">
                                      <p:cBhvr>
                                        <p:cTn id="44" dur="500" fill="hold"/>
                                        <p:tgtEl>
                                          <p:spTgt spid="2">
                                            <p:graphicEl>
                                              <a:dgm id="{94D1E227-41BF-433C-96AC-C9EF8410215C}"/>
                                            </p:graphicEl>
                                          </p:spTgt>
                                        </p:tgtEl>
                                        <p:attrNameLst>
                                          <p:attrName>ppt_x</p:attrName>
                                        </p:attrNameLst>
                                      </p:cBhvr>
                                      <p:tavLst>
                                        <p:tav tm="0">
                                          <p:val>
                                            <p:fltVal val="0.5"/>
                                          </p:val>
                                        </p:tav>
                                        <p:tav tm="100000">
                                          <p:val>
                                            <p:strVal val="#ppt_x"/>
                                          </p:val>
                                        </p:tav>
                                      </p:tavLst>
                                    </p:anim>
                                    <p:anim calcmode="lin" valueType="num">
                                      <p:cBhvr>
                                        <p:cTn id="45" dur="500" fill="hold"/>
                                        <p:tgtEl>
                                          <p:spTgt spid="2">
                                            <p:graphicEl>
                                              <a:dgm id="{94D1E227-41BF-433C-96AC-C9EF8410215C}"/>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2">
                                            <p:graphicEl>
                                              <a:dgm id="{AC825C12-AF42-4BA1-AA13-23C63E1A3627}"/>
                                            </p:graphicEl>
                                          </p:spTgt>
                                        </p:tgtEl>
                                        <p:attrNameLst>
                                          <p:attrName>style.visibility</p:attrName>
                                        </p:attrNameLst>
                                      </p:cBhvr>
                                      <p:to>
                                        <p:strVal val="visible"/>
                                      </p:to>
                                    </p:set>
                                    <p:anim calcmode="lin" valueType="num">
                                      <p:cBhvr>
                                        <p:cTn id="50" dur="500" fill="hold"/>
                                        <p:tgtEl>
                                          <p:spTgt spid="2">
                                            <p:graphicEl>
                                              <a:dgm id="{AC825C12-AF42-4BA1-AA13-23C63E1A3627}"/>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AC825C12-AF42-4BA1-AA13-23C63E1A3627}"/>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AC825C12-AF42-4BA1-AA13-23C63E1A3627}"/>
                                            </p:graphicEl>
                                          </p:spTgt>
                                        </p:tgtEl>
                                      </p:cBhvr>
                                    </p:animEffect>
                                    <p:anim calcmode="lin" valueType="num">
                                      <p:cBhvr>
                                        <p:cTn id="53" dur="500" fill="hold"/>
                                        <p:tgtEl>
                                          <p:spTgt spid="2">
                                            <p:graphicEl>
                                              <a:dgm id="{AC825C12-AF42-4BA1-AA13-23C63E1A3627}"/>
                                            </p:graphicEl>
                                          </p:spTgt>
                                        </p:tgtEl>
                                        <p:attrNameLst>
                                          <p:attrName>ppt_x</p:attrName>
                                        </p:attrNameLst>
                                      </p:cBhvr>
                                      <p:tavLst>
                                        <p:tav tm="0">
                                          <p:val>
                                            <p:fltVal val="0.5"/>
                                          </p:val>
                                        </p:tav>
                                        <p:tav tm="100000">
                                          <p:val>
                                            <p:strVal val="#ppt_x"/>
                                          </p:val>
                                        </p:tav>
                                      </p:tavLst>
                                    </p:anim>
                                    <p:anim calcmode="lin" valueType="num">
                                      <p:cBhvr>
                                        <p:cTn id="54" dur="500" fill="hold"/>
                                        <p:tgtEl>
                                          <p:spTgt spid="2">
                                            <p:graphicEl>
                                              <a:dgm id="{AC825C12-AF42-4BA1-AA13-23C63E1A3627}"/>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2">
                                            <p:graphicEl>
                                              <a:dgm id="{A6E77D58-24DC-441B-B8F3-E72D2F642819}"/>
                                            </p:graphicEl>
                                          </p:spTgt>
                                        </p:tgtEl>
                                        <p:attrNameLst>
                                          <p:attrName>style.visibility</p:attrName>
                                        </p:attrNameLst>
                                      </p:cBhvr>
                                      <p:to>
                                        <p:strVal val="visible"/>
                                      </p:to>
                                    </p:set>
                                    <p:anim calcmode="lin" valueType="num">
                                      <p:cBhvr>
                                        <p:cTn id="59" dur="500" fill="hold"/>
                                        <p:tgtEl>
                                          <p:spTgt spid="2">
                                            <p:graphicEl>
                                              <a:dgm id="{A6E77D58-24DC-441B-B8F3-E72D2F642819}"/>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A6E77D58-24DC-441B-B8F3-E72D2F642819}"/>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A6E77D58-24DC-441B-B8F3-E72D2F642819}"/>
                                            </p:graphicEl>
                                          </p:spTgt>
                                        </p:tgtEl>
                                      </p:cBhvr>
                                    </p:animEffect>
                                    <p:anim calcmode="lin" valueType="num">
                                      <p:cBhvr>
                                        <p:cTn id="62" dur="500" fill="hold"/>
                                        <p:tgtEl>
                                          <p:spTgt spid="2">
                                            <p:graphicEl>
                                              <a:dgm id="{A6E77D58-24DC-441B-B8F3-E72D2F642819}"/>
                                            </p:graphicEl>
                                          </p:spTgt>
                                        </p:tgtEl>
                                        <p:attrNameLst>
                                          <p:attrName>ppt_x</p:attrName>
                                        </p:attrNameLst>
                                      </p:cBhvr>
                                      <p:tavLst>
                                        <p:tav tm="0">
                                          <p:val>
                                            <p:fltVal val="0.5"/>
                                          </p:val>
                                        </p:tav>
                                        <p:tav tm="100000">
                                          <p:val>
                                            <p:strVal val="#ppt_x"/>
                                          </p:val>
                                        </p:tav>
                                      </p:tavLst>
                                    </p:anim>
                                    <p:anim calcmode="lin" valueType="num">
                                      <p:cBhvr>
                                        <p:cTn id="63" dur="500" fill="hold"/>
                                        <p:tgtEl>
                                          <p:spTgt spid="2">
                                            <p:graphicEl>
                                              <a:dgm id="{A6E77D58-24DC-441B-B8F3-E72D2F642819}"/>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0-#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0-#ppt_w/2"/>
                                          </p:val>
                                        </p:tav>
                                        <p:tav tm="100000">
                                          <p:val>
                                            <p:strVal val="#ppt_x"/>
                                          </p:val>
                                        </p:tav>
                                      </p:tavLst>
                                    </p:anim>
                                    <p:anim calcmode="lin" valueType="num">
                                      <p:cBhvr additive="base">
                                        <p:cTn id="7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Graphic spid="2" grpId="0" uiExpand="1">
        <p:bldSub>
          <a:bldDgm bld="one"/>
        </p:bldSub>
      </p:bldGraphic>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3000" t="-21000" r="-3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A93B9E-557F-35F2-7B83-573811A05BB0}"/>
              </a:ext>
            </a:extLst>
          </p:cNvPr>
          <p:cNvSpPr txBox="1"/>
          <p:nvPr/>
        </p:nvSpPr>
        <p:spPr>
          <a:xfrm>
            <a:off x="269506" y="-57423"/>
            <a:ext cx="8495899" cy="923330"/>
          </a:xfrm>
          <a:prstGeom prst="rect">
            <a:avLst/>
          </a:prstGeom>
          <a:noFill/>
        </p:spPr>
        <p:txBody>
          <a:bodyPr wrap="square">
            <a:spAutoFit/>
            <a:scene3d>
              <a:camera prst="orthographicFront"/>
              <a:lightRig rig="brightRoom" dir="t"/>
            </a:scene3d>
            <a:sp3d extrusionH="57150" contourW="31750" prstMaterial="matte">
              <a:bevelT w="63500" h="12700" prst="angle"/>
              <a:contourClr>
                <a:schemeClr val="tx1"/>
              </a:contourClr>
            </a:sp3d>
          </a:bodyPr>
          <a:lstStyle/>
          <a:p>
            <a:pPr algn="ctr"/>
            <a:r>
              <a:rPr lang="lv-LV" sz="5400" b="1" dirty="0">
                <a:solidFill>
                  <a:srgbClr val="F2DB51"/>
                </a:solidFill>
              </a:rPr>
              <a:t>DIEVA VĀRDS</a:t>
            </a:r>
            <a:endParaRPr lang="es-ES" sz="5400" b="1" dirty="0">
              <a:solidFill>
                <a:srgbClr val="F2DB51"/>
              </a:solidFill>
            </a:endParaRPr>
          </a:p>
        </p:txBody>
      </p:sp>
      <p:sp>
        <p:nvSpPr>
          <p:cNvPr id="5" name="CuadroTexto 4">
            <a:extLst>
              <a:ext uri="{FF2B5EF4-FFF2-40B4-BE49-F238E27FC236}">
                <a16:creationId xmlns:a16="http://schemas.microsoft.com/office/drawing/2014/main" id="{ABFC0CFC-35CA-06DA-A091-C9058ECFDA51}"/>
              </a:ext>
            </a:extLst>
          </p:cNvPr>
          <p:cNvSpPr txBox="1"/>
          <p:nvPr/>
        </p:nvSpPr>
        <p:spPr>
          <a:xfrm>
            <a:off x="0" y="723714"/>
            <a:ext cx="876540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a:t>
            </a:r>
            <a:r>
              <a:rPr lang="lv-LV" b="1" dirty="0">
                <a:solidFill>
                  <a:schemeClr val="accent3">
                    <a:lumMod val="75000"/>
                  </a:schemeClr>
                </a:solidFill>
                <a:latin typeface="Comic Sans MS" panose="030F0702030302020204" pitchFamily="66" charset="0"/>
              </a:rPr>
              <a:t>Dievs sacīja uz Mozu: "ES ESMU, kas ES ESMU." Viņš sacīja: "Tā tev jārunā ar Israēla bērniem: ES ESMU - tas mani sūtījis pie jums.</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a:t>
            </a:r>
            <a:r>
              <a:rPr lang="lv-LV" sz="1400" b="1" dirty="0">
                <a:solidFill>
                  <a:schemeClr val="accent3">
                    <a:lumMod val="75000"/>
                  </a:schemeClr>
                </a:solidFill>
                <a:latin typeface="Comic Sans MS" panose="030F0702030302020204" pitchFamily="66" charset="0"/>
              </a:rPr>
              <a:t>2.M.</a:t>
            </a:r>
            <a:r>
              <a:rPr lang="es-ES" sz="1400" b="1" dirty="0">
                <a:solidFill>
                  <a:schemeClr val="accent3">
                    <a:lumMod val="75000"/>
                  </a:schemeClr>
                </a:solidFill>
                <a:latin typeface="Comic Sans MS" panose="030F0702030302020204" pitchFamily="66" charset="0"/>
              </a:rPr>
              <a:t>3:14)</a:t>
            </a:r>
          </a:p>
        </p:txBody>
      </p:sp>
      <p:sp>
        <p:nvSpPr>
          <p:cNvPr id="6" name="CuadroTexto 5">
            <a:extLst>
              <a:ext uri="{FF2B5EF4-FFF2-40B4-BE49-F238E27FC236}">
                <a16:creationId xmlns:a16="http://schemas.microsoft.com/office/drawing/2014/main" id="{33812773-8959-7201-154B-E18D661734AB}"/>
              </a:ext>
            </a:extLst>
          </p:cNvPr>
          <p:cNvSpPr txBox="1"/>
          <p:nvPr/>
        </p:nvSpPr>
        <p:spPr>
          <a:xfrm>
            <a:off x="5072567" y="1514818"/>
            <a:ext cx="6862657" cy="1323439"/>
          </a:xfrm>
          <a:prstGeom prst="rect">
            <a:avLst/>
          </a:prstGeom>
          <a:noFill/>
        </p:spPr>
        <p:txBody>
          <a:bodyPr wrap="square" rtlCol="0">
            <a:spAutoFit/>
          </a:bodyPr>
          <a:lstStyle/>
          <a:p>
            <a:r>
              <a:rPr lang="lv-LV" sz="2000" b="1" dirty="0"/>
              <a:t>Katram ēģiptiešu dievam bija savs vārds, bet Israēls pielūdza “Visvareno Dievu” (2.Moz.6:3). Pēc gadsimtiem ilgas atrašanās Ēģiptē, Israēls vēlējās zināt sava Glābēja Vārdu (2. Moz. 3:13).</a:t>
            </a:r>
          </a:p>
        </p:txBody>
      </p:sp>
      <p:pic>
        <p:nvPicPr>
          <p:cNvPr id="4" name="Imagen 3" descr="Imagen que contiene tabla, celular, cerca, teléfono&#10;&#10;El contenido generado por IA puede ser incorrecto.">
            <a:extLst>
              <a:ext uri="{FF2B5EF4-FFF2-40B4-BE49-F238E27FC236}">
                <a16:creationId xmlns:a16="http://schemas.microsoft.com/office/drawing/2014/main" id="{573DE701-AAB2-3883-47AA-6CAB9B805B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74598" y="164694"/>
            <a:ext cx="3048389" cy="1211311"/>
          </a:xfrm>
          <a:prstGeom prst="rect">
            <a:avLst/>
          </a:prstGeom>
        </p:spPr>
      </p:pic>
      <p:pic>
        <p:nvPicPr>
          <p:cNvPr id="7" name="Imagen 6">
            <a:extLst>
              <a:ext uri="{FF2B5EF4-FFF2-40B4-BE49-F238E27FC236}">
                <a16:creationId xmlns:a16="http://schemas.microsoft.com/office/drawing/2014/main" id="{D18E1F12-1BC2-C364-DD41-45CE51EB6F5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95455" y="4788565"/>
            <a:ext cx="1443576" cy="1910615"/>
          </a:xfrm>
          <a:prstGeom prst="snip2DiagRect">
            <a:avLst>
              <a:gd name="adj1" fmla="val 16669"/>
              <a:gd name="adj2" fmla="val 18003"/>
            </a:avLst>
          </a:prstGeom>
          <a:solidFill>
            <a:srgbClr val="FFFFFF">
              <a:shade val="85000"/>
            </a:srgbClr>
          </a:solidFill>
          <a:ln w="3810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a persona&#10;&#10;El contenido generado por IA puede ser incorrecto.">
            <a:extLst>
              <a:ext uri="{FF2B5EF4-FFF2-40B4-BE49-F238E27FC236}">
                <a16:creationId xmlns:a16="http://schemas.microsoft.com/office/drawing/2014/main" id="{DE62064D-ABB4-29FA-F45D-957B52F173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8167" y="4788566"/>
            <a:ext cx="1527298" cy="1910615"/>
          </a:xfrm>
          <a:prstGeom prst="snip2DiagRect">
            <a:avLst>
              <a:gd name="adj1" fmla="val 15125"/>
              <a:gd name="adj2" fmla="val 16667"/>
            </a:avLst>
          </a:prstGeom>
          <a:solidFill>
            <a:srgbClr val="FFFFFF">
              <a:shade val="85000"/>
            </a:srgbClr>
          </a:solidFill>
          <a:ln w="3810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F0BC5F35-0950-C5EF-8E01-CF34BE596AC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11214" y="4788565"/>
            <a:ext cx="1528492" cy="1910615"/>
          </a:xfrm>
          <a:prstGeom prst="snip2DiagRect">
            <a:avLst>
              <a:gd name="adj1" fmla="val 16373"/>
              <a:gd name="adj2" fmla="val 16667"/>
            </a:avLst>
          </a:prstGeom>
          <a:solidFill>
            <a:srgbClr val="FFFFFF">
              <a:shade val="85000"/>
            </a:srgbClr>
          </a:solidFill>
          <a:ln w="3810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23224DEC-5009-5CE7-0532-BD1F33713953}"/>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28168" y="1465771"/>
            <a:ext cx="4810864" cy="3169319"/>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1A8213CC-66EA-D534-10D0-CF576DAC11FE}"/>
              </a:ext>
            </a:extLst>
          </p:cNvPr>
          <p:cNvSpPr txBox="1"/>
          <p:nvPr/>
        </p:nvSpPr>
        <p:spPr>
          <a:xfrm>
            <a:off x="5072567" y="5869189"/>
            <a:ext cx="6862657" cy="707886"/>
          </a:xfrm>
          <a:prstGeom prst="rect">
            <a:avLst/>
          </a:prstGeom>
          <a:noFill/>
        </p:spPr>
        <p:txBody>
          <a:bodyPr wrap="square">
            <a:spAutoFit/>
          </a:bodyPr>
          <a:lstStyle/>
          <a:p>
            <a:r>
              <a:rPr lang="lv-LV" sz="2000" b="1" dirty="0"/>
              <a:t>Svarīgi ir tas, ka Dievs vēlas, lai mēs jūtam Viņu tuvumu, pieejamu, vajadzīgu, kā tuvu Draugu.</a:t>
            </a:r>
          </a:p>
        </p:txBody>
      </p:sp>
      <p:sp>
        <p:nvSpPr>
          <p:cNvPr id="11" name="CuadroTexto 10">
            <a:extLst>
              <a:ext uri="{FF2B5EF4-FFF2-40B4-BE49-F238E27FC236}">
                <a16:creationId xmlns:a16="http://schemas.microsoft.com/office/drawing/2014/main" id="{AED04FDE-8EB8-CEFE-B990-AACEFBA94C22}"/>
              </a:ext>
            </a:extLst>
          </p:cNvPr>
          <p:cNvSpPr txBox="1"/>
          <p:nvPr/>
        </p:nvSpPr>
        <p:spPr>
          <a:xfrm>
            <a:off x="5072567" y="4454084"/>
            <a:ext cx="6830919" cy="1323439"/>
          </a:xfrm>
          <a:prstGeom prst="rect">
            <a:avLst/>
          </a:prstGeom>
          <a:noFill/>
        </p:spPr>
        <p:txBody>
          <a:bodyPr wrap="square">
            <a:spAutoFit/>
          </a:bodyPr>
          <a:lstStyle/>
          <a:p>
            <a:r>
              <a:rPr lang="lv-LV" sz="2000" b="1" dirty="0"/>
              <a:t>Laika gaitā šī vārda izruna tika zaudēta. Dievs to pieļāva, jo svarīgs ir nevis pats vārds, bet gan tā raksturs. Viņš pielāgojas mūsu vajadzībām. Mēs varam Viņu saukt par “Ganu”, “Ārstu”, “Gādnieku”, “Tēvu”, ..., “Mīlestību”.</a:t>
            </a:r>
          </a:p>
        </p:txBody>
      </p:sp>
      <p:sp>
        <p:nvSpPr>
          <p:cNvPr id="14" name="CuadroTexto 13">
            <a:extLst>
              <a:ext uri="{FF2B5EF4-FFF2-40B4-BE49-F238E27FC236}">
                <a16:creationId xmlns:a16="http://schemas.microsoft.com/office/drawing/2014/main" id="{66A3C665-C148-4B92-E93E-DC1742990BC7}"/>
              </a:ext>
            </a:extLst>
          </p:cNvPr>
          <p:cNvSpPr txBox="1"/>
          <p:nvPr/>
        </p:nvSpPr>
        <p:spPr>
          <a:xfrm>
            <a:off x="5072566" y="2933950"/>
            <a:ext cx="6830919" cy="1323439"/>
          </a:xfrm>
          <a:prstGeom prst="rect">
            <a:avLst/>
          </a:prstGeom>
          <a:noFill/>
        </p:spPr>
        <p:txBody>
          <a:bodyPr wrap="square">
            <a:spAutoFit/>
          </a:bodyPr>
          <a:lstStyle/>
          <a:p>
            <a:r>
              <a:rPr lang="lv-LV" sz="2000" b="1" dirty="0"/>
              <a:t>Tā kā tajā laikā vārds bija saistīts ar personas raksturu, Dievs tiek parādīts ar vienu no savām galvenajām īpašībām: </a:t>
            </a:r>
            <a:r>
              <a:rPr lang="lv-LV" sz="2000" b="1" i="1" dirty="0"/>
              <a:t>'</a:t>
            </a:r>
            <a:r>
              <a:rPr lang="es-ES" sz="2000" b="1" i="1" dirty="0" err="1"/>
              <a:t>ehyeh</a:t>
            </a:r>
            <a:r>
              <a:rPr lang="lv-LV" sz="2000" b="1" dirty="0"/>
              <a:t> (būt/būtne). Dievs ir Mūžīgs, vienmēr bijis /ir,  un vienmēr būs. Viņš ir “ES ESMU” (2.Moz.3:14).</a:t>
            </a:r>
          </a:p>
        </p:txBody>
      </p:sp>
    </p:spTree>
    <p:extLst>
      <p:ext uri="{BB962C8B-B14F-4D97-AF65-F5344CB8AC3E}">
        <p14:creationId xmlns:p14="http://schemas.microsoft.com/office/powerpoint/2010/main" val="113639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outVertical)">
                                      <p:cBhvr>
                                        <p:cTn id="38" dur="500"/>
                                        <p:tgtEl>
                                          <p:spTgt spid="13"/>
                                        </p:tgtEl>
                                      </p:cBhvr>
                                    </p:animEffect>
                                  </p:childTnLst>
                                </p:cTn>
                              </p:par>
                            </p:childTnLst>
                          </p:cTn>
                        </p:par>
                        <p:par>
                          <p:cTn id="39" fill="hold">
                            <p:stCondLst>
                              <p:cond delay="500"/>
                            </p:stCondLst>
                            <p:childTnLst>
                              <p:par>
                                <p:cTn id="40" presetID="22" presetClass="entr" presetSubtype="2"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500"/>
                                        <p:tgtEl>
                                          <p:spTgt spid="9"/>
                                        </p:tgtEl>
                                      </p:cBhvr>
                                    </p:animEffect>
                                  </p:childTnLst>
                                </p:cTn>
                              </p:par>
                              <p:par>
                                <p:cTn id="43" presetID="22" presetClass="entr" presetSubtype="8"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23E081A-620E-E9A8-2AA8-DF3F60ED5B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90CBBBF-67E9-204E-1C44-F6B18B504046}"/>
              </a:ext>
            </a:extLst>
          </p:cNvPr>
          <p:cNvSpPr txBox="1"/>
          <p:nvPr/>
        </p:nvSpPr>
        <p:spPr>
          <a:xfrm>
            <a:off x="2107934" y="5633475"/>
            <a:ext cx="7122694" cy="1107996"/>
          </a:xfrm>
          <a:prstGeom prst="rect">
            <a:avLst/>
          </a:prstGeom>
          <a:noFill/>
        </p:spPr>
        <p:txBody>
          <a:bodyPr wrap="square">
            <a:prstTxWarp prst="textTriangleInverted">
              <a:avLst/>
            </a:prstTxWarp>
            <a:spAutoFit/>
          </a:bodyPr>
          <a:lstStyle/>
          <a:p>
            <a:pPr algn="ctr"/>
            <a:r>
              <a:rPr lang="lv-LV" sz="5400" b="1" spc="50" dirty="0">
                <a:ln w="0"/>
                <a:solidFill>
                  <a:srgbClr val="A8A400"/>
                </a:solidFill>
                <a:effectLst>
                  <a:glow rad="63500">
                    <a:schemeClr val="bg2">
                      <a:lumMod val="20000"/>
                      <a:lumOff val="80000"/>
                    </a:schemeClr>
                  </a:glow>
                  <a:innerShdw blurRad="63500" dist="50800" dir="13500000">
                    <a:srgbClr val="000000">
                      <a:alpha val="50000"/>
                    </a:srgbClr>
                  </a:innerShdw>
                </a:effectLst>
              </a:rPr>
              <a:t>MISIJAS IZPILDE</a:t>
            </a:r>
            <a:endParaRPr lang="es-ES" sz="5400" b="1" spc="50" dirty="0">
              <a:ln w="0"/>
              <a:solidFill>
                <a:srgbClr val="A8A400"/>
              </a:solidFill>
              <a:effectLst>
                <a:glow rad="63500">
                  <a:schemeClr val="bg2">
                    <a:lumMod val="20000"/>
                    <a:lumOff val="80000"/>
                  </a:schemeClr>
                </a:glow>
                <a:innerShdw blurRad="63500" dist="50800" dir="13500000">
                  <a:srgbClr val="000000">
                    <a:alpha val="50000"/>
                  </a:srgbClr>
                </a:innerShdw>
              </a:effectLst>
            </a:endParaRPr>
          </a:p>
        </p:txBody>
      </p:sp>
    </p:spTree>
    <p:extLst>
      <p:ext uri="{BB962C8B-B14F-4D97-AF65-F5344CB8AC3E}">
        <p14:creationId xmlns:p14="http://schemas.microsoft.com/office/powerpoint/2010/main" val="1578008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080EB66-BA7F-96DA-67EA-6E861944C2FE}"/>
              </a:ext>
            </a:extLst>
          </p:cNvPr>
          <p:cNvSpPr/>
          <p:nvPr/>
        </p:nvSpPr>
        <p:spPr>
          <a:xfrm>
            <a:off x="314327" y="2691109"/>
            <a:ext cx="2295527"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“Kas es esmu?” (2. Moz. 3:11)</a:t>
            </a:r>
          </a:p>
        </p:txBody>
      </p:sp>
      <p:sp>
        <p:nvSpPr>
          <p:cNvPr id="3" name="CuadroTexto 2">
            <a:extLst>
              <a:ext uri="{FF2B5EF4-FFF2-40B4-BE49-F238E27FC236}">
                <a16:creationId xmlns:a16="http://schemas.microsoft.com/office/drawing/2014/main" id="{64BB0ED4-C566-F2DC-73AD-8F9761FB7F7D}"/>
              </a:ext>
            </a:extLst>
          </p:cNvPr>
          <p:cNvSpPr txBox="1"/>
          <p:nvPr/>
        </p:nvSpPr>
        <p:spPr>
          <a:xfrm>
            <a:off x="1" y="0"/>
            <a:ext cx="9172876"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400" b="1" spc="300" dirty="0">
                <a:ln/>
                <a:solidFill>
                  <a:schemeClr val="accent3"/>
                </a:solidFill>
              </a:rPr>
              <a:t>ATRUNAS UN ATTAISNOŠANĀS</a:t>
            </a:r>
            <a:endParaRPr lang="es-ES" sz="4400" b="1" spc="300" dirty="0">
              <a:ln/>
              <a:solidFill>
                <a:schemeClr val="accent3"/>
              </a:solidFill>
            </a:endParaRPr>
          </a:p>
        </p:txBody>
      </p:sp>
      <p:sp>
        <p:nvSpPr>
          <p:cNvPr id="5" name="CuadroTexto 4">
            <a:extLst>
              <a:ext uri="{FF2B5EF4-FFF2-40B4-BE49-F238E27FC236}">
                <a16:creationId xmlns:a16="http://schemas.microsoft.com/office/drawing/2014/main" id="{7B75967F-311C-DA56-52F6-6D11484D980A}"/>
              </a:ext>
            </a:extLst>
          </p:cNvPr>
          <p:cNvSpPr txBox="1"/>
          <p:nvPr/>
        </p:nvSpPr>
        <p:spPr>
          <a:xfrm>
            <a:off x="48125" y="650944"/>
            <a:ext cx="9991023" cy="369332"/>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1">
                    <a:lumMod val="75000"/>
                  </a:schemeClr>
                </a:solidFill>
                <a:latin typeface="Comic Sans MS" panose="030F0702030302020204" pitchFamily="66" charset="0"/>
              </a:rPr>
              <a:t>"Bet Mozus sacīja: "Ak, KUNGS, sūti taču ko sūtīdams!"” </a:t>
            </a:r>
            <a:r>
              <a:rPr lang="lv-LV" sz="1400" b="1" dirty="0">
                <a:solidFill>
                  <a:schemeClr val="accent1">
                    <a:lumMod val="75000"/>
                  </a:schemeClr>
                </a:solidFill>
                <a:latin typeface="Comic Sans MS" panose="030F0702030302020204" pitchFamily="66" charset="0"/>
              </a:rPr>
              <a:t>(2.Mozus 4:13)</a:t>
            </a:r>
          </a:p>
        </p:txBody>
      </p:sp>
      <p:sp>
        <p:nvSpPr>
          <p:cNvPr id="6" name="CuadroTexto 5">
            <a:extLst>
              <a:ext uri="{FF2B5EF4-FFF2-40B4-BE49-F238E27FC236}">
                <a16:creationId xmlns:a16="http://schemas.microsoft.com/office/drawing/2014/main" id="{E0E733AF-CC39-5464-05C7-51AE8CF6782E}"/>
              </a:ext>
            </a:extLst>
          </p:cNvPr>
          <p:cNvSpPr txBox="1"/>
          <p:nvPr/>
        </p:nvSpPr>
        <p:spPr>
          <a:xfrm>
            <a:off x="3379802" y="1215835"/>
            <a:ext cx="6375133" cy="1323439"/>
          </a:xfrm>
          <a:prstGeom prst="rect">
            <a:avLst/>
          </a:prstGeom>
          <a:noFill/>
        </p:spPr>
        <p:txBody>
          <a:bodyPr wrap="square" rtlCol="0">
            <a:spAutoFit/>
          </a:bodyPr>
          <a:lstStyle/>
          <a:p>
            <a:r>
              <a:rPr lang="lv-LV" sz="2000" b="1" dirty="0"/>
              <a:t>Pirms Mozus skaidri atzina, ka viņš nevēlas pildīt Dieva doto misiju, viņš minēja četras “ideālas” atrunas, lai attaisnotos. Uz katru attaisnojumu Dievs atbildēja ar apsolījumu.</a:t>
            </a:r>
          </a:p>
        </p:txBody>
      </p:sp>
      <p:sp>
        <p:nvSpPr>
          <p:cNvPr id="9" name="CuadroTexto 8">
            <a:extLst>
              <a:ext uri="{FF2B5EF4-FFF2-40B4-BE49-F238E27FC236}">
                <a16:creationId xmlns:a16="http://schemas.microsoft.com/office/drawing/2014/main" id="{F9E0B21C-812C-44CB-4936-93C7D5DE0197}"/>
              </a:ext>
            </a:extLst>
          </p:cNvPr>
          <p:cNvSpPr txBox="1"/>
          <p:nvPr/>
        </p:nvSpPr>
        <p:spPr>
          <a:xfrm>
            <a:off x="304798" y="6370114"/>
            <a:ext cx="11572875" cy="400110"/>
          </a:xfrm>
          <a:prstGeom prst="rect">
            <a:avLst/>
          </a:prstGeom>
          <a:noFill/>
        </p:spPr>
        <p:txBody>
          <a:bodyPr wrap="square" rtlCol="0">
            <a:spAutoFit/>
          </a:bodyPr>
          <a:lstStyle/>
          <a:p>
            <a:r>
              <a:rPr lang="lv-LV" sz="2000" b="1" dirty="0">
                <a:solidFill>
                  <a:schemeClr val="bg1"/>
                </a:solidFill>
              </a:rPr>
              <a:t>Visbeidzot Dievs teica Mozum: “Pietiek ar atrunām; tu to vari izdarīt un  izdarīsi.”” (2.Moz.4:14-17).</a:t>
            </a:r>
          </a:p>
        </p:txBody>
      </p:sp>
      <p:pic>
        <p:nvPicPr>
          <p:cNvPr id="4" name="Imagen 3" descr="Imagen que contiene roca, parado, grande, rocoso&#10;&#10;El contenido generado por IA puede ser incorrecto.">
            <a:extLst>
              <a:ext uri="{FF2B5EF4-FFF2-40B4-BE49-F238E27FC236}">
                <a16:creationId xmlns:a16="http://schemas.microsoft.com/office/drawing/2014/main" id="{701B648F-8E45-2F80-34DF-C194B8061591}"/>
              </a:ext>
            </a:extLst>
          </p:cNvPr>
          <p:cNvPicPr>
            <a:picLocks noChangeAspect="1"/>
          </p:cNvPicPr>
          <p:nvPr/>
        </p:nvPicPr>
        <p:blipFill rotWithShape="1">
          <a:blip r:embed="rId3">
            <a:extLst>
              <a:ext uri="{28A0092B-C50C-407E-A947-70E740481C1C}">
                <a14:useLocalDpi xmlns:a14="http://schemas.microsoft.com/office/drawing/2010/main"/>
              </a:ext>
            </a:extLst>
          </a:blip>
          <a:srcRect t="5022" b="21943"/>
          <a:stretch>
            <a:fillRect/>
          </a:stretch>
        </p:blipFill>
        <p:spPr>
          <a:xfrm>
            <a:off x="535806" y="1113222"/>
            <a:ext cx="2607908" cy="1429369"/>
          </a:xfrm>
          <a:prstGeom prst="rect">
            <a:avLst/>
          </a:prstGeom>
          <a:ln w="57150" cap="rnd">
            <a:solidFill>
              <a:schemeClr val="accent5">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a:extLst>
              <a:ext uri="{FF2B5EF4-FFF2-40B4-BE49-F238E27FC236}">
                <a16:creationId xmlns:a16="http://schemas.microsoft.com/office/drawing/2014/main" id="{243BB8A5-2920-4C0A-9518-6B2F927C1FD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2352" t="8851" r="2352"/>
          <a:stretch>
            <a:fillRect/>
          </a:stretch>
        </p:blipFill>
        <p:spPr>
          <a:xfrm>
            <a:off x="10039148" y="173254"/>
            <a:ext cx="1986462" cy="2342483"/>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7" name="Rectángulo 6">
            <a:extLst>
              <a:ext uri="{FF2B5EF4-FFF2-40B4-BE49-F238E27FC236}">
                <a16:creationId xmlns:a16="http://schemas.microsoft.com/office/drawing/2014/main" id="{A38CCAC5-FB54-CD4D-3C4C-C3953141FEDD}"/>
              </a:ext>
            </a:extLst>
          </p:cNvPr>
          <p:cNvSpPr/>
          <p:nvPr/>
        </p:nvSpPr>
        <p:spPr>
          <a:xfrm>
            <a:off x="2619384" y="2687792"/>
            <a:ext cx="2133592"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“Es būšu ar tevi!” (2. Moz. 3:12)</a:t>
            </a:r>
          </a:p>
        </p:txBody>
      </p:sp>
      <p:sp>
        <p:nvSpPr>
          <p:cNvPr id="11" name="Rectángulo 10">
            <a:extLst>
              <a:ext uri="{FF2B5EF4-FFF2-40B4-BE49-F238E27FC236}">
                <a16:creationId xmlns:a16="http://schemas.microsoft.com/office/drawing/2014/main" id="{CCEDFD7E-F465-A30B-EC0E-A6E4B2C63079}"/>
              </a:ext>
            </a:extLst>
          </p:cNvPr>
          <p:cNvSpPr/>
          <p:nvPr/>
        </p:nvSpPr>
        <p:spPr>
          <a:xfrm>
            <a:off x="4772035" y="2687792"/>
            <a:ext cx="7105638"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b="1" dirty="0">
                <a:solidFill>
                  <a:schemeClr val="tx1"/>
                </a:solidFill>
              </a:rPr>
              <a:t>Spēks izpildīt Dieva uzdevumu nav mūsos, bet gan tajā, ka Dievs mūs dara spējīgus. Viņš būs ar mums, kā Viņš bija ar Mozu</a:t>
            </a:r>
          </a:p>
        </p:txBody>
      </p:sp>
      <p:sp>
        <p:nvSpPr>
          <p:cNvPr id="12" name="Rectángulo 11">
            <a:extLst>
              <a:ext uri="{FF2B5EF4-FFF2-40B4-BE49-F238E27FC236}">
                <a16:creationId xmlns:a16="http://schemas.microsoft.com/office/drawing/2014/main" id="{7B327682-B362-EDB2-82FA-EFC47127529C}"/>
              </a:ext>
            </a:extLst>
          </p:cNvPr>
          <p:cNvSpPr/>
          <p:nvPr/>
        </p:nvSpPr>
        <p:spPr>
          <a:xfrm>
            <a:off x="304798" y="3607346"/>
            <a:ext cx="2295527"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“Kāds ir tavs vārds?” (2. Moz. 3:13).</a:t>
            </a:r>
          </a:p>
        </p:txBody>
      </p:sp>
      <p:sp>
        <p:nvSpPr>
          <p:cNvPr id="13" name="Rectángulo 12">
            <a:extLst>
              <a:ext uri="{FF2B5EF4-FFF2-40B4-BE49-F238E27FC236}">
                <a16:creationId xmlns:a16="http://schemas.microsoft.com/office/drawing/2014/main" id="{57E59527-4E71-4F45-4112-341FEF244066}"/>
              </a:ext>
            </a:extLst>
          </p:cNvPr>
          <p:cNvSpPr/>
          <p:nvPr/>
        </p:nvSpPr>
        <p:spPr>
          <a:xfrm>
            <a:off x="2609855" y="3604029"/>
            <a:ext cx="2133592"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“ES ESMU, kas ES ESMU” (2.M. 3:14)</a:t>
            </a:r>
          </a:p>
        </p:txBody>
      </p:sp>
      <p:sp>
        <p:nvSpPr>
          <p:cNvPr id="14" name="Rectángulo 13">
            <a:extLst>
              <a:ext uri="{FF2B5EF4-FFF2-40B4-BE49-F238E27FC236}">
                <a16:creationId xmlns:a16="http://schemas.microsoft.com/office/drawing/2014/main" id="{59960AB2-EEF8-C7E0-5113-F84FFC34197E}"/>
              </a:ext>
            </a:extLst>
          </p:cNvPr>
          <p:cNvSpPr/>
          <p:nvPr/>
        </p:nvSpPr>
        <p:spPr>
          <a:xfrm>
            <a:off x="4762506" y="3604029"/>
            <a:ext cx="7105638"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b="1" dirty="0">
                <a:solidFill>
                  <a:schemeClr val="tx1"/>
                </a:solidFill>
              </a:rPr>
              <a:t>Dievs ir patiess, mūžīgs un personisks; Viņš sola un vienmēr tur Savus solījumus; Viņš ir mūžīgs; Vienmēr uzticams.</a:t>
            </a:r>
            <a:endParaRPr lang="es-ES" b="1" dirty="0">
              <a:solidFill>
                <a:schemeClr val="tx1"/>
              </a:solidFill>
            </a:endParaRPr>
          </a:p>
        </p:txBody>
      </p:sp>
      <p:sp>
        <p:nvSpPr>
          <p:cNvPr id="15" name="Rectángulo 14">
            <a:extLst>
              <a:ext uri="{FF2B5EF4-FFF2-40B4-BE49-F238E27FC236}">
                <a16:creationId xmlns:a16="http://schemas.microsoft.com/office/drawing/2014/main" id="{D82CF238-F492-56D7-5882-14FD7440F9B1}"/>
              </a:ext>
            </a:extLst>
          </p:cNvPr>
          <p:cNvSpPr/>
          <p:nvPr/>
        </p:nvSpPr>
        <p:spPr>
          <a:xfrm>
            <a:off x="304798" y="4511649"/>
            <a:ext cx="2295527"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“Viņi netic man un nedzird manu balsi” (2.Moz.4:1)</a:t>
            </a:r>
          </a:p>
        </p:txBody>
      </p:sp>
      <p:sp>
        <p:nvSpPr>
          <p:cNvPr id="16" name="Rectángulo 15">
            <a:extLst>
              <a:ext uri="{FF2B5EF4-FFF2-40B4-BE49-F238E27FC236}">
                <a16:creationId xmlns:a16="http://schemas.microsoft.com/office/drawing/2014/main" id="{9306C756-0AF9-5657-5EA9-520D44A39307}"/>
              </a:ext>
            </a:extLst>
          </p:cNvPr>
          <p:cNvSpPr/>
          <p:nvPr/>
        </p:nvSpPr>
        <p:spPr>
          <a:xfrm>
            <a:off x="2609855" y="4508332"/>
            <a:ext cx="2133592"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“Viņi tev ticēs to zīmju dēļ, ko tu darīsi” (2.Moz.4:8).</a:t>
            </a:r>
          </a:p>
        </p:txBody>
      </p:sp>
      <p:sp>
        <p:nvSpPr>
          <p:cNvPr id="17" name="Rectángulo 16">
            <a:extLst>
              <a:ext uri="{FF2B5EF4-FFF2-40B4-BE49-F238E27FC236}">
                <a16:creationId xmlns:a16="http://schemas.microsoft.com/office/drawing/2014/main" id="{E9FD6A89-A096-2346-5B63-CB865F1E1AB0}"/>
              </a:ext>
            </a:extLst>
          </p:cNvPr>
          <p:cNvSpPr/>
          <p:nvPr/>
        </p:nvSpPr>
        <p:spPr>
          <a:xfrm>
            <a:off x="4762506" y="4508332"/>
            <a:ext cx="7105638" cy="907620"/>
          </a:xfrm>
          <a:prstGeom prst="rect">
            <a:avLst/>
          </a:prstGeom>
          <a:solidFill>
            <a:srgbClr val="B2E0B9"/>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b="1" dirty="0">
                <a:solidFill>
                  <a:schemeClr val="tx1"/>
                </a:solidFill>
              </a:rPr>
              <a:t>Dievs pilnvaroja Mozu darīt brīnumus un darbojās cilvēku sirdīs, lai tie ticētu šiem brīnumiem. Arī Jēzus apsolīja, ka darīs to pašu attiecībā uz mums (Marka 16:17-18)</a:t>
            </a:r>
          </a:p>
        </p:txBody>
      </p:sp>
      <p:sp>
        <p:nvSpPr>
          <p:cNvPr id="18" name="Rectángulo 17">
            <a:extLst>
              <a:ext uri="{FF2B5EF4-FFF2-40B4-BE49-F238E27FC236}">
                <a16:creationId xmlns:a16="http://schemas.microsoft.com/office/drawing/2014/main" id="{30249395-752D-C64F-968A-76790E9649AB}"/>
              </a:ext>
            </a:extLst>
          </p:cNvPr>
          <p:cNvSpPr/>
          <p:nvPr/>
        </p:nvSpPr>
        <p:spPr>
          <a:xfrm>
            <a:off x="295269" y="5427886"/>
            <a:ext cx="2295527"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“Es nekad neesmu bijis vieglprātīgs ” (2.Moz.4:10)</a:t>
            </a:r>
          </a:p>
        </p:txBody>
      </p:sp>
      <p:sp>
        <p:nvSpPr>
          <p:cNvPr id="19" name="Rectángulo 18">
            <a:extLst>
              <a:ext uri="{FF2B5EF4-FFF2-40B4-BE49-F238E27FC236}">
                <a16:creationId xmlns:a16="http://schemas.microsoft.com/office/drawing/2014/main" id="{CCBFE70E-9E06-5351-BC22-BF65FC7FB13E}"/>
              </a:ext>
            </a:extLst>
          </p:cNvPr>
          <p:cNvSpPr/>
          <p:nvPr/>
        </p:nvSpPr>
        <p:spPr>
          <a:xfrm>
            <a:off x="2600326" y="5424569"/>
            <a:ext cx="2133592"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“Es tev mācīšu, ko tev būs runāt" (2.Moz.4:12)</a:t>
            </a:r>
          </a:p>
        </p:txBody>
      </p:sp>
      <p:sp>
        <p:nvSpPr>
          <p:cNvPr id="20" name="Rectángulo 19">
            <a:extLst>
              <a:ext uri="{FF2B5EF4-FFF2-40B4-BE49-F238E27FC236}">
                <a16:creationId xmlns:a16="http://schemas.microsoft.com/office/drawing/2014/main" id="{43D43C2B-AEBB-CFDB-241E-C7BA7CC84D28}"/>
              </a:ext>
            </a:extLst>
          </p:cNvPr>
          <p:cNvSpPr/>
          <p:nvPr/>
        </p:nvSpPr>
        <p:spPr>
          <a:xfrm>
            <a:off x="4752977" y="5424569"/>
            <a:ext cx="7105638" cy="907620"/>
          </a:xfrm>
          <a:prstGeom prst="rect">
            <a:avLst/>
          </a:prstGeom>
          <a:solidFill>
            <a:srgbClr val="D9EFDB"/>
          </a:solidFill>
          <a:ln w="28575">
            <a:solidFill>
              <a:srgbClr val="63D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v-LV" b="1" dirty="0">
                <a:solidFill>
                  <a:schemeClr val="tx1"/>
                </a:solidFill>
              </a:rPr>
              <a:t>Viņš, kas ir radījis mēli, dos mums vajadzīgos vārdus vajadzīgajā laikā (2.Moz.4:11; Lk.12:11-12)</a:t>
            </a:r>
          </a:p>
        </p:txBody>
      </p:sp>
    </p:spTree>
    <p:extLst>
      <p:ext uri="{BB962C8B-B14F-4D97-AF65-F5344CB8AC3E}">
        <p14:creationId xmlns:p14="http://schemas.microsoft.com/office/powerpoint/2010/main" val="81262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ppt_h/2"/>
                                          </p:val>
                                        </p:tav>
                                        <p:tav tm="100000">
                                          <p:val>
                                            <p:strVal val="#ppt_y"/>
                                          </p:val>
                                        </p:tav>
                                      </p:tavLst>
                                    </p:anim>
                                    <p:anim calcmode="lin" valueType="num">
                                      <p:cBhvr>
                                        <p:cTn id="18" dur="500" fill="hold"/>
                                        <p:tgtEl>
                                          <p:spTgt spid="4"/>
                                        </p:tgtEl>
                                        <p:attrNameLst>
                                          <p:attrName>ppt_w</p:attrName>
                                        </p:attrNameLst>
                                      </p:cBhvr>
                                      <p:tavLst>
                                        <p:tav tm="0">
                                          <p:val>
                                            <p:strVal val="#ppt_w"/>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45">
                                          <p:stCondLst>
                                            <p:cond delay="0"/>
                                          </p:stCondLst>
                                        </p:cTn>
                                        <p:tgtEl>
                                          <p:spTgt spid="5"/>
                                        </p:tgtEl>
                                      </p:cBhvr>
                                    </p:animEffect>
                                    <p:anim calcmode="lin" valueType="num">
                                      <p:cBhvr>
                                        <p:cTn id="24"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9" dur="7">
                                          <p:stCondLst>
                                            <p:cond delay="162"/>
                                          </p:stCondLst>
                                        </p:cTn>
                                        <p:tgtEl>
                                          <p:spTgt spid="5"/>
                                        </p:tgtEl>
                                      </p:cBhvr>
                                      <p:to x="100000" y="60000"/>
                                    </p:animScale>
                                    <p:animScale>
                                      <p:cBhvr>
                                        <p:cTn id="30" dur="41" decel="50000">
                                          <p:stCondLst>
                                            <p:cond delay="169"/>
                                          </p:stCondLst>
                                        </p:cTn>
                                        <p:tgtEl>
                                          <p:spTgt spid="5"/>
                                        </p:tgtEl>
                                      </p:cBhvr>
                                      <p:to x="100000" y="100000"/>
                                    </p:animScale>
                                    <p:animScale>
                                      <p:cBhvr>
                                        <p:cTn id="31" dur="7">
                                          <p:stCondLst>
                                            <p:cond delay="328"/>
                                          </p:stCondLst>
                                        </p:cTn>
                                        <p:tgtEl>
                                          <p:spTgt spid="5"/>
                                        </p:tgtEl>
                                      </p:cBhvr>
                                      <p:to x="100000" y="80000"/>
                                    </p:animScale>
                                    <p:animScale>
                                      <p:cBhvr>
                                        <p:cTn id="32" dur="41" decel="50000">
                                          <p:stCondLst>
                                            <p:cond delay="335"/>
                                          </p:stCondLst>
                                        </p:cTn>
                                        <p:tgtEl>
                                          <p:spTgt spid="5"/>
                                        </p:tgtEl>
                                      </p:cBhvr>
                                      <p:to x="100000" y="100000"/>
                                    </p:animScale>
                                    <p:animScale>
                                      <p:cBhvr>
                                        <p:cTn id="33" dur="7">
                                          <p:stCondLst>
                                            <p:cond delay="410"/>
                                          </p:stCondLst>
                                        </p:cTn>
                                        <p:tgtEl>
                                          <p:spTgt spid="5"/>
                                        </p:tgtEl>
                                      </p:cBhvr>
                                      <p:to x="100000" y="90000"/>
                                    </p:animScale>
                                    <p:animScale>
                                      <p:cBhvr>
                                        <p:cTn id="34" dur="41" decel="50000">
                                          <p:stCondLst>
                                            <p:cond delay="417"/>
                                          </p:stCondLst>
                                        </p:cTn>
                                        <p:tgtEl>
                                          <p:spTgt spid="5"/>
                                        </p:tgtEl>
                                      </p:cBhvr>
                                      <p:to x="100000" y="100000"/>
                                    </p:animScale>
                                    <p:animScale>
                                      <p:cBhvr>
                                        <p:cTn id="35" dur="7">
                                          <p:stCondLst>
                                            <p:cond delay="452"/>
                                          </p:stCondLst>
                                        </p:cTn>
                                        <p:tgtEl>
                                          <p:spTgt spid="5"/>
                                        </p:tgtEl>
                                      </p:cBhvr>
                                      <p:to x="100000" y="95000"/>
                                    </p:animScale>
                                    <p:animScale>
                                      <p:cBhvr>
                                        <p:cTn id="36" dur="41" decel="50000">
                                          <p:stCondLst>
                                            <p:cond delay="459"/>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 calcmode="lin" valueType="num">
                                      <p:cBhvr>
                                        <p:cTn id="55" dur="500" fill="hold"/>
                                        <p:tgtEl>
                                          <p:spTgt spid="2"/>
                                        </p:tgtEl>
                                        <p:attrNameLst>
                                          <p:attrName>style.rotation</p:attrName>
                                        </p:attrNameLst>
                                      </p:cBhvr>
                                      <p:tavLst>
                                        <p:tav tm="0">
                                          <p:val>
                                            <p:fltVal val="360"/>
                                          </p:val>
                                        </p:tav>
                                        <p:tav tm="100000">
                                          <p:val>
                                            <p:fltVal val="0"/>
                                          </p:val>
                                        </p:tav>
                                      </p:tavLst>
                                    </p:anim>
                                    <p:animEffect transition="in" filter="fad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 calcmode="lin" valueType="num">
                                      <p:cBhvr>
                                        <p:cTn id="63" dur="500" fill="hold"/>
                                        <p:tgtEl>
                                          <p:spTgt spid="7"/>
                                        </p:tgtEl>
                                        <p:attrNameLst>
                                          <p:attrName>style.rotation</p:attrName>
                                        </p:attrNameLst>
                                      </p:cBhvr>
                                      <p:tavLst>
                                        <p:tav tm="0">
                                          <p:val>
                                            <p:fltVal val="360"/>
                                          </p:val>
                                        </p:tav>
                                        <p:tav tm="100000">
                                          <p:val>
                                            <p:fltVal val="0"/>
                                          </p:val>
                                        </p:tav>
                                      </p:tavLst>
                                    </p:anim>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anim calcmode="lin" valueType="num">
                                      <p:cBhvr>
                                        <p:cTn id="76" dur="500" fill="hold"/>
                                        <p:tgtEl>
                                          <p:spTgt spid="12"/>
                                        </p:tgtEl>
                                        <p:attrNameLst>
                                          <p:attrName>style.rotation</p:attrName>
                                        </p:attrNameLst>
                                      </p:cBhvr>
                                      <p:tavLst>
                                        <p:tav tm="0">
                                          <p:val>
                                            <p:fltVal val="360"/>
                                          </p:val>
                                        </p:tav>
                                        <p:tav tm="100000">
                                          <p:val>
                                            <p:fltVal val="0"/>
                                          </p:val>
                                        </p:tav>
                                      </p:tavLst>
                                    </p:anim>
                                    <p:animEffect transition="in" filter="fade">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 calcmode="lin" valueType="num">
                                      <p:cBhvr>
                                        <p:cTn id="84" dur="500" fill="hold"/>
                                        <p:tgtEl>
                                          <p:spTgt spid="13"/>
                                        </p:tgtEl>
                                        <p:attrNameLst>
                                          <p:attrName>style.rotation</p:attrName>
                                        </p:attrNameLst>
                                      </p:cBhvr>
                                      <p:tavLst>
                                        <p:tav tm="0">
                                          <p:val>
                                            <p:fltVal val="360"/>
                                          </p:val>
                                        </p:tav>
                                        <p:tav tm="100000">
                                          <p:val>
                                            <p:fltVal val="0"/>
                                          </p:val>
                                        </p:tav>
                                      </p:tavLst>
                                    </p:anim>
                                    <p:animEffect transition="in" filter="fade">
                                      <p:cBhvr>
                                        <p:cTn id="85" dur="500"/>
                                        <p:tgtEl>
                                          <p:spTgt spid="1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wipe(left)">
                                      <p:cBhvr>
                                        <p:cTn id="90" dur="500"/>
                                        <p:tgtEl>
                                          <p:spTgt spid="14"/>
                                        </p:tgtEl>
                                      </p:cBhvr>
                                    </p:animEffect>
                                  </p:childTnLst>
                                </p:cTn>
                              </p:par>
                            </p:childTnLst>
                          </p:cTn>
                        </p:par>
                      </p:childTnLst>
                    </p:cTn>
                  </p:par>
                  <p:par>
                    <p:cTn id="91" fill="hold">
                      <p:stCondLst>
                        <p:cond delay="indefinite"/>
                      </p:stCondLst>
                      <p:childTnLst>
                        <p:par>
                          <p:cTn id="92" fill="hold">
                            <p:stCondLst>
                              <p:cond delay="0"/>
                            </p:stCondLst>
                            <p:childTnLst>
                              <p:par>
                                <p:cTn id="93" presetID="49" presetClass="entr" presetSubtype="0" decel="10000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p:cTn id="95" dur="500" fill="hold"/>
                                        <p:tgtEl>
                                          <p:spTgt spid="15"/>
                                        </p:tgtEl>
                                        <p:attrNameLst>
                                          <p:attrName>ppt_w</p:attrName>
                                        </p:attrNameLst>
                                      </p:cBhvr>
                                      <p:tavLst>
                                        <p:tav tm="0">
                                          <p:val>
                                            <p:fltVal val="0"/>
                                          </p:val>
                                        </p:tav>
                                        <p:tav tm="100000">
                                          <p:val>
                                            <p:strVal val="#ppt_w"/>
                                          </p:val>
                                        </p:tav>
                                      </p:tavLst>
                                    </p:anim>
                                    <p:anim calcmode="lin" valueType="num">
                                      <p:cBhvr>
                                        <p:cTn id="96" dur="500" fill="hold"/>
                                        <p:tgtEl>
                                          <p:spTgt spid="15"/>
                                        </p:tgtEl>
                                        <p:attrNameLst>
                                          <p:attrName>ppt_h</p:attrName>
                                        </p:attrNameLst>
                                      </p:cBhvr>
                                      <p:tavLst>
                                        <p:tav tm="0">
                                          <p:val>
                                            <p:fltVal val="0"/>
                                          </p:val>
                                        </p:tav>
                                        <p:tav tm="100000">
                                          <p:val>
                                            <p:strVal val="#ppt_h"/>
                                          </p:val>
                                        </p:tav>
                                      </p:tavLst>
                                    </p:anim>
                                    <p:anim calcmode="lin" valueType="num">
                                      <p:cBhvr>
                                        <p:cTn id="97" dur="500" fill="hold"/>
                                        <p:tgtEl>
                                          <p:spTgt spid="15"/>
                                        </p:tgtEl>
                                        <p:attrNameLst>
                                          <p:attrName>style.rotation</p:attrName>
                                        </p:attrNameLst>
                                      </p:cBhvr>
                                      <p:tavLst>
                                        <p:tav tm="0">
                                          <p:val>
                                            <p:fltVal val="360"/>
                                          </p:val>
                                        </p:tav>
                                        <p:tav tm="100000">
                                          <p:val>
                                            <p:fltVal val="0"/>
                                          </p:val>
                                        </p:tav>
                                      </p:tavLst>
                                    </p:anim>
                                    <p:animEffect transition="in" filter="fade">
                                      <p:cBhvr>
                                        <p:cTn id="98" dur="5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49" presetClass="entr" presetSubtype="0" decel="100000" fill="hold" grpId="0"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p:cTn id="103" dur="500" fill="hold"/>
                                        <p:tgtEl>
                                          <p:spTgt spid="16"/>
                                        </p:tgtEl>
                                        <p:attrNameLst>
                                          <p:attrName>ppt_w</p:attrName>
                                        </p:attrNameLst>
                                      </p:cBhvr>
                                      <p:tavLst>
                                        <p:tav tm="0">
                                          <p:val>
                                            <p:fltVal val="0"/>
                                          </p:val>
                                        </p:tav>
                                        <p:tav tm="100000">
                                          <p:val>
                                            <p:strVal val="#ppt_w"/>
                                          </p:val>
                                        </p:tav>
                                      </p:tavLst>
                                    </p:anim>
                                    <p:anim calcmode="lin" valueType="num">
                                      <p:cBhvr>
                                        <p:cTn id="104" dur="500" fill="hold"/>
                                        <p:tgtEl>
                                          <p:spTgt spid="16"/>
                                        </p:tgtEl>
                                        <p:attrNameLst>
                                          <p:attrName>ppt_h</p:attrName>
                                        </p:attrNameLst>
                                      </p:cBhvr>
                                      <p:tavLst>
                                        <p:tav tm="0">
                                          <p:val>
                                            <p:fltVal val="0"/>
                                          </p:val>
                                        </p:tav>
                                        <p:tav tm="100000">
                                          <p:val>
                                            <p:strVal val="#ppt_h"/>
                                          </p:val>
                                        </p:tav>
                                      </p:tavLst>
                                    </p:anim>
                                    <p:anim calcmode="lin" valueType="num">
                                      <p:cBhvr>
                                        <p:cTn id="105" dur="500" fill="hold"/>
                                        <p:tgtEl>
                                          <p:spTgt spid="16"/>
                                        </p:tgtEl>
                                        <p:attrNameLst>
                                          <p:attrName>style.rotation</p:attrName>
                                        </p:attrNameLst>
                                      </p:cBhvr>
                                      <p:tavLst>
                                        <p:tav tm="0">
                                          <p:val>
                                            <p:fltVal val="360"/>
                                          </p:val>
                                        </p:tav>
                                        <p:tav tm="100000">
                                          <p:val>
                                            <p:fltVal val="0"/>
                                          </p:val>
                                        </p:tav>
                                      </p:tavLst>
                                    </p:anim>
                                    <p:animEffect transition="in" filter="fade">
                                      <p:cBhvr>
                                        <p:cTn id="106" dur="500"/>
                                        <p:tgtEl>
                                          <p:spTgt spid="16"/>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wipe(left)">
                                      <p:cBhvr>
                                        <p:cTn id="111" dur="500"/>
                                        <p:tgtEl>
                                          <p:spTgt spid="17"/>
                                        </p:tgtEl>
                                      </p:cBhvr>
                                    </p:animEffect>
                                  </p:childTnLst>
                                </p:cTn>
                              </p:par>
                            </p:childTnLst>
                          </p:cTn>
                        </p:par>
                      </p:childTnLst>
                    </p:cTn>
                  </p:par>
                  <p:par>
                    <p:cTn id="112" fill="hold">
                      <p:stCondLst>
                        <p:cond delay="indefinite"/>
                      </p:stCondLst>
                      <p:childTnLst>
                        <p:par>
                          <p:cTn id="113" fill="hold">
                            <p:stCondLst>
                              <p:cond delay="0"/>
                            </p:stCondLst>
                            <p:childTnLst>
                              <p:par>
                                <p:cTn id="114" presetID="49" presetClass="entr" presetSubtype="0" decel="100000" fill="hold" grpId="0" nodeType="clickEffect">
                                  <p:stCondLst>
                                    <p:cond delay="0"/>
                                  </p:stCondLst>
                                  <p:childTnLst>
                                    <p:set>
                                      <p:cBhvr>
                                        <p:cTn id="115" dur="1" fill="hold">
                                          <p:stCondLst>
                                            <p:cond delay="0"/>
                                          </p:stCondLst>
                                        </p:cTn>
                                        <p:tgtEl>
                                          <p:spTgt spid="18"/>
                                        </p:tgtEl>
                                        <p:attrNameLst>
                                          <p:attrName>style.visibility</p:attrName>
                                        </p:attrNameLst>
                                      </p:cBhvr>
                                      <p:to>
                                        <p:strVal val="visible"/>
                                      </p:to>
                                    </p:set>
                                    <p:anim calcmode="lin" valueType="num">
                                      <p:cBhvr>
                                        <p:cTn id="116" dur="500" fill="hold"/>
                                        <p:tgtEl>
                                          <p:spTgt spid="18"/>
                                        </p:tgtEl>
                                        <p:attrNameLst>
                                          <p:attrName>ppt_w</p:attrName>
                                        </p:attrNameLst>
                                      </p:cBhvr>
                                      <p:tavLst>
                                        <p:tav tm="0">
                                          <p:val>
                                            <p:fltVal val="0"/>
                                          </p:val>
                                        </p:tav>
                                        <p:tav tm="100000">
                                          <p:val>
                                            <p:strVal val="#ppt_w"/>
                                          </p:val>
                                        </p:tav>
                                      </p:tavLst>
                                    </p:anim>
                                    <p:anim calcmode="lin" valueType="num">
                                      <p:cBhvr>
                                        <p:cTn id="117" dur="500" fill="hold"/>
                                        <p:tgtEl>
                                          <p:spTgt spid="18"/>
                                        </p:tgtEl>
                                        <p:attrNameLst>
                                          <p:attrName>ppt_h</p:attrName>
                                        </p:attrNameLst>
                                      </p:cBhvr>
                                      <p:tavLst>
                                        <p:tav tm="0">
                                          <p:val>
                                            <p:fltVal val="0"/>
                                          </p:val>
                                        </p:tav>
                                        <p:tav tm="100000">
                                          <p:val>
                                            <p:strVal val="#ppt_h"/>
                                          </p:val>
                                        </p:tav>
                                      </p:tavLst>
                                    </p:anim>
                                    <p:anim calcmode="lin" valueType="num">
                                      <p:cBhvr>
                                        <p:cTn id="118" dur="500" fill="hold"/>
                                        <p:tgtEl>
                                          <p:spTgt spid="18"/>
                                        </p:tgtEl>
                                        <p:attrNameLst>
                                          <p:attrName>style.rotation</p:attrName>
                                        </p:attrNameLst>
                                      </p:cBhvr>
                                      <p:tavLst>
                                        <p:tav tm="0">
                                          <p:val>
                                            <p:fltVal val="360"/>
                                          </p:val>
                                        </p:tav>
                                        <p:tav tm="100000">
                                          <p:val>
                                            <p:fltVal val="0"/>
                                          </p:val>
                                        </p:tav>
                                      </p:tavLst>
                                    </p:anim>
                                    <p:animEffect transition="in" filter="fade">
                                      <p:cBhvr>
                                        <p:cTn id="119" dur="500"/>
                                        <p:tgtEl>
                                          <p:spTgt spid="18"/>
                                        </p:tgtEl>
                                      </p:cBhvr>
                                    </p:animEffect>
                                  </p:childTnLst>
                                </p:cTn>
                              </p:par>
                            </p:childTnLst>
                          </p:cTn>
                        </p:par>
                      </p:childTnLst>
                    </p:cTn>
                  </p:par>
                  <p:par>
                    <p:cTn id="120" fill="hold">
                      <p:stCondLst>
                        <p:cond delay="indefinite"/>
                      </p:stCondLst>
                      <p:childTnLst>
                        <p:par>
                          <p:cTn id="121" fill="hold">
                            <p:stCondLst>
                              <p:cond delay="0"/>
                            </p:stCondLst>
                            <p:childTnLst>
                              <p:par>
                                <p:cTn id="122" presetID="49" presetClass="entr" presetSubtype="0" decel="100000" fill="hold" grpId="0" nodeType="clickEffect">
                                  <p:stCondLst>
                                    <p:cond delay="0"/>
                                  </p:stCondLst>
                                  <p:childTnLst>
                                    <p:set>
                                      <p:cBhvr>
                                        <p:cTn id="123" dur="1" fill="hold">
                                          <p:stCondLst>
                                            <p:cond delay="0"/>
                                          </p:stCondLst>
                                        </p:cTn>
                                        <p:tgtEl>
                                          <p:spTgt spid="19"/>
                                        </p:tgtEl>
                                        <p:attrNameLst>
                                          <p:attrName>style.visibility</p:attrName>
                                        </p:attrNameLst>
                                      </p:cBhvr>
                                      <p:to>
                                        <p:strVal val="visible"/>
                                      </p:to>
                                    </p:set>
                                    <p:anim calcmode="lin" valueType="num">
                                      <p:cBhvr>
                                        <p:cTn id="124" dur="500" fill="hold"/>
                                        <p:tgtEl>
                                          <p:spTgt spid="19"/>
                                        </p:tgtEl>
                                        <p:attrNameLst>
                                          <p:attrName>ppt_w</p:attrName>
                                        </p:attrNameLst>
                                      </p:cBhvr>
                                      <p:tavLst>
                                        <p:tav tm="0">
                                          <p:val>
                                            <p:fltVal val="0"/>
                                          </p:val>
                                        </p:tav>
                                        <p:tav tm="100000">
                                          <p:val>
                                            <p:strVal val="#ppt_w"/>
                                          </p:val>
                                        </p:tav>
                                      </p:tavLst>
                                    </p:anim>
                                    <p:anim calcmode="lin" valueType="num">
                                      <p:cBhvr>
                                        <p:cTn id="125" dur="500" fill="hold"/>
                                        <p:tgtEl>
                                          <p:spTgt spid="19"/>
                                        </p:tgtEl>
                                        <p:attrNameLst>
                                          <p:attrName>ppt_h</p:attrName>
                                        </p:attrNameLst>
                                      </p:cBhvr>
                                      <p:tavLst>
                                        <p:tav tm="0">
                                          <p:val>
                                            <p:fltVal val="0"/>
                                          </p:val>
                                        </p:tav>
                                        <p:tav tm="100000">
                                          <p:val>
                                            <p:strVal val="#ppt_h"/>
                                          </p:val>
                                        </p:tav>
                                      </p:tavLst>
                                    </p:anim>
                                    <p:anim calcmode="lin" valueType="num">
                                      <p:cBhvr>
                                        <p:cTn id="126" dur="500" fill="hold"/>
                                        <p:tgtEl>
                                          <p:spTgt spid="19"/>
                                        </p:tgtEl>
                                        <p:attrNameLst>
                                          <p:attrName>style.rotation</p:attrName>
                                        </p:attrNameLst>
                                      </p:cBhvr>
                                      <p:tavLst>
                                        <p:tav tm="0">
                                          <p:val>
                                            <p:fltVal val="360"/>
                                          </p:val>
                                        </p:tav>
                                        <p:tav tm="100000">
                                          <p:val>
                                            <p:fltVal val="0"/>
                                          </p:val>
                                        </p:tav>
                                      </p:tavLst>
                                    </p:anim>
                                    <p:animEffect transition="in" filter="fade">
                                      <p:cBhvr>
                                        <p:cTn id="127" dur="500"/>
                                        <p:tgtEl>
                                          <p:spTgt spid="1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20"/>
                                        </p:tgtEl>
                                        <p:attrNameLst>
                                          <p:attrName>style.visibility</p:attrName>
                                        </p:attrNameLst>
                                      </p:cBhvr>
                                      <p:to>
                                        <p:strVal val="visible"/>
                                      </p:to>
                                    </p:set>
                                    <p:animEffect transition="in" filter="wipe(left)">
                                      <p:cBhvr>
                                        <p:cTn id="132" dur="500"/>
                                        <p:tgtEl>
                                          <p:spTgt spid="20"/>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37" fill="hold" grpId="0" nodeType="clickEffect">
                                  <p:stCondLst>
                                    <p:cond delay="0"/>
                                  </p:stCondLst>
                                  <p:childTnLst>
                                    <p:set>
                                      <p:cBhvr>
                                        <p:cTn id="136" dur="1" fill="hold">
                                          <p:stCondLst>
                                            <p:cond delay="0"/>
                                          </p:stCondLst>
                                        </p:cTn>
                                        <p:tgtEl>
                                          <p:spTgt spid="9"/>
                                        </p:tgtEl>
                                        <p:attrNameLst>
                                          <p:attrName>style.visibility</p:attrName>
                                        </p:attrNameLst>
                                      </p:cBhvr>
                                      <p:to>
                                        <p:strVal val="visible"/>
                                      </p:to>
                                    </p:set>
                                    <p:animEffect transition="in" filter="barn(outVertical)">
                                      <p:cBhvr>
                                        <p:cTn id="1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9" grpId="0"/>
      <p:bldP spid="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707</TotalTime>
  <Words>1448</Words>
  <Application>Microsoft Office PowerPoint</Application>
  <PresentationFormat>Panorámica</PresentationFormat>
  <Paragraphs>57</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Constantia</vt:lpstr>
      <vt:lpstr>Aptos Display</vt:lpstr>
      <vt:lpstr>Aptos</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Isabel Laveda</cp:lastModifiedBy>
  <cp:revision>94</cp:revision>
  <dcterms:created xsi:type="dcterms:W3CDTF">2025-06-21T06:58:03Z</dcterms:created>
  <dcterms:modified xsi:type="dcterms:W3CDTF">2025-06-22T14:28:21Z</dcterms:modified>
</cp:coreProperties>
</file>