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1"/>
  </p:notesMasterIdLst>
  <p:sldIdLst>
    <p:sldId id="295" r:id="rId3"/>
    <p:sldId id="290" r:id="rId4"/>
    <p:sldId id="257" r:id="rId5"/>
    <p:sldId id="298" r:id="rId6"/>
    <p:sldId id="259" r:id="rId7"/>
    <p:sldId id="260" r:id="rId8"/>
    <p:sldId id="292" r:id="rId9"/>
    <p:sldId id="297" r:id="rId10"/>
    <p:sldId id="300" r:id="rId11"/>
    <p:sldId id="311" r:id="rId12"/>
    <p:sldId id="312" r:id="rId13"/>
    <p:sldId id="304" r:id="rId14"/>
    <p:sldId id="313" r:id="rId15"/>
    <p:sldId id="314" r:id="rId16"/>
    <p:sldId id="315" r:id="rId17"/>
    <p:sldId id="308" r:id="rId18"/>
    <p:sldId id="316" r:id="rId19"/>
    <p:sldId id="291" r:id="rId20"/>
  </p:sldIdLst>
  <p:sldSz cx="12192000" cy="6858000"/>
  <p:notesSz cx="6858000" cy="9144000"/>
  <p:embeddedFontLst>
    <p:embeddedFont>
      <p:font typeface="Comic Sans MS" panose="030F0702030302020204" pitchFamily="66" charset="0"/>
      <p:regular r:id="rId22"/>
      <p:bold r:id="rId23"/>
      <p:italic r:id="rId24"/>
      <p:boldItalic r:id="rId25"/>
    </p:embeddedFont>
    <p:embeddedFont>
      <p:font typeface="Constantia" panose="02030602050306030303" pitchFamily="18" charset="0"/>
      <p:regular r:id="rId26"/>
      <p:bold r:id="rId27"/>
      <p:italic r:id="rId28"/>
      <p:boldItalic r:id="rId2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D686"/>
    <a:srgbClr val="626A6D"/>
    <a:srgbClr val="AE4522"/>
    <a:srgbClr val="F6F3FF"/>
    <a:srgbClr val="2254AE"/>
    <a:srgbClr val="EABDB4"/>
    <a:srgbClr val="C74F36"/>
    <a:srgbClr val="8443EC"/>
    <a:srgbClr val="E400EA"/>
    <a:srgbClr val="FEB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1" Type="http://schemas.openxmlformats.org/officeDocument/2006/relationships/image" Target="../media/image45.png"/></Relationships>
</file>

<file path=ppt/diagrams/_rels/data10.xml.rels><?xml version="1.0" encoding="UTF-8" standalone="yes"?>
<Relationships xmlns="http://schemas.openxmlformats.org/package/2006/relationships"><Relationship Id="rId1" Type="http://schemas.openxmlformats.org/officeDocument/2006/relationships/image" Target="../media/image70.jpeg"/></Relationships>
</file>

<file path=ppt/diagrams/_rels/data2.xml.rels><?xml version="1.0" encoding="UTF-8" standalone="yes"?>
<Relationships xmlns="http://schemas.openxmlformats.org/package/2006/relationships"><Relationship Id="rId1" Type="http://schemas.openxmlformats.org/officeDocument/2006/relationships/image" Target="../media/image49.jpeg"/></Relationships>
</file>

<file path=ppt/diagrams/_rels/data3.xml.rels><?xml version="1.0" encoding="UTF-8" standalone="yes"?>
<Relationships xmlns="http://schemas.openxmlformats.org/package/2006/relationships"><Relationship Id="rId1" Type="http://schemas.openxmlformats.org/officeDocument/2006/relationships/image" Target="../media/image51.jpeg"/></Relationships>
</file>

<file path=ppt/diagrams/_rels/data4.xml.rels><?xml version="1.0" encoding="UTF-8" standalone="yes"?>
<Relationships xmlns="http://schemas.openxmlformats.org/package/2006/relationships"><Relationship Id="rId1" Type="http://schemas.openxmlformats.org/officeDocument/2006/relationships/image" Target="../media/image54.jpeg"/></Relationships>
</file>

<file path=ppt/diagrams/_rels/data5.xml.rels><?xml version="1.0" encoding="UTF-8" standalone="yes"?>
<Relationships xmlns="http://schemas.openxmlformats.org/package/2006/relationships"><Relationship Id="rId1" Type="http://schemas.openxmlformats.org/officeDocument/2006/relationships/image" Target="../media/image57.jpeg"/></Relationships>
</file>

<file path=ppt/diagrams/_rels/data6.xml.rels><?xml version="1.0" encoding="UTF-8" standalone="yes"?>
<Relationships xmlns="http://schemas.openxmlformats.org/package/2006/relationships"><Relationship Id="rId1" Type="http://schemas.openxmlformats.org/officeDocument/2006/relationships/image" Target="../media/image60.jpeg"/></Relationships>
</file>

<file path=ppt/diagrams/_rels/data7.xml.rels><?xml version="1.0" encoding="UTF-8" standalone="yes"?>
<Relationships xmlns="http://schemas.openxmlformats.org/package/2006/relationships"><Relationship Id="rId1" Type="http://schemas.openxmlformats.org/officeDocument/2006/relationships/image" Target="../media/image63.jpeg"/></Relationships>
</file>

<file path=ppt/diagrams/_rels/data8.xml.rels><?xml version="1.0" encoding="UTF-8" standalone="yes"?>
<Relationships xmlns="http://schemas.openxmlformats.org/package/2006/relationships"><Relationship Id="rId1" Type="http://schemas.openxmlformats.org/officeDocument/2006/relationships/image" Target="../media/image64.jpeg"/></Relationships>
</file>

<file path=ppt/diagrams/_rels/data9.xml.rels><?xml version="1.0" encoding="UTF-8" standalone="yes"?>
<Relationships xmlns="http://schemas.openxmlformats.org/package/2006/relationships"><Relationship Id="rId1" Type="http://schemas.openxmlformats.org/officeDocument/2006/relationships/image" Target="../media/image67.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45.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70.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9.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51.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54.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57.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60.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63.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64.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6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5A7ED7"/>
        </a:solidFill>
      </dgm:spPr>
      <dgm:t>
        <a:bodyPr/>
        <a:lstStyle/>
        <a:p>
          <a:r>
            <a:rPr lang="lv-LV" sz="2000" b="1" noProof="0" dirty="0">
              <a:effectLst>
                <a:outerShdw blurRad="38100" dist="38100" dir="2700000" algn="tl">
                  <a:srgbClr val="000000">
                    <a:alpha val="43137"/>
                  </a:srgbClr>
                </a:outerShdw>
              </a:effectLst>
            </a:rPr>
            <a:t>Hapi, Nīlas dievs</a:t>
          </a:r>
        </a:p>
      </dgm:t>
    </dgm:pt>
    <dgm:pt modelId="{108A8581-FFAD-4B13-9B52-0305C57B24D5}" type="sibTrans" cxnId="{30E30401-B688-4274-913C-E4B736DBC061}">
      <dgm:prSet/>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5A7ED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626A6D"/>
        </a:solidFill>
        <a:ln>
          <a:solidFill>
            <a:srgbClr val="626A6D"/>
          </a:solidFill>
        </a:ln>
      </dgm:spPr>
      <dgm:t>
        <a:bodyPr/>
        <a:lstStyle/>
        <a:p>
          <a:r>
            <a:rPr lang="lv-LV" sz="2000" b="1" noProof="0" dirty="0">
              <a:effectLst>
                <a:outerShdw blurRad="38100" dist="38100" dir="2700000" algn="tl">
                  <a:srgbClr val="000000">
                    <a:alpha val="43137"/>
                  </a:srgbClr>
                </a:outerShdw>
              </a:effectLst>
            </a:rPr>
            <a:t>Ra, saules dievs</a:t>
          </a:r>
          <a:endParaRPr lang="lv-LV" sz="2000" noProof="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626A6D"/>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custScaleY="79763">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6064" custLinFactY="-100000" custLinFactNeighborX="100000" custLinFactNeighborY="-150423"/>
      <dgm:spPr>
        <a:prstGeom prst="plaque">
          <a:avLst/>
        </a:prstGeom>
        <a:ln>
          <a:solidFill>
            <a:srgbClr val="626A6D"/>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48133" custLinFactY="-77844" custLinFactNeighborX="100000" custLinFactNeighborY="-100000"/>
      <dgm:spPr>
        <a:prstGeom prst="plaque">
          <a:avLst/>
        </a:prstGeom>
        <a:ln>
          <a:solidFill>
            <a:srgbClr val="626A6D"/>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438E67"/>
        </a:solidFill>
      </dgm:spPr>
      <dgm:t>
        <a:bodyPr/>
        <a:lstStyle/>
        <a:p>
          <a:r>
            <a:rPr lang="lv-LV" sz="2000" b="1" noProof="0" dirty="0">
              <a:effectLst>
                <a:outerShdw blurRad="38100" dist="38100" dir="2700000" algn="tl">
                  <a:srgbClr val="000000">
                    <a:alpha val="43137"/>
                  </a:srgbClr>
                </a:outerShdw>
              </a:effectLst>
            </a:rPr>
            <a:t>Heket, varžu dievs</a:t>
          </a:r>
          <a:endParaRPr lang="lv-LV" sz="2000" noProof="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438E6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8E7144"/>
        </a:solidFill>
      </dgm:spPr>
      <dgm:t>
        <a:bodyPr/>
        <a:lstStyle/>
        <a:p>
          <a:r>
            <a:rPr lang="lv-LV" sz="2000" b="1" noProof="0" dirty="0">
              <a:effectLst>
                <a:outerShdw blurRad="38100" dist="38100" dir="2700000" algn="tl">
                  <a:srgbClr val="000000">
                    <a:alpha val="43137"/>
                  </a:srgbClr>
                </a:outerShdw>
              </a:effectLst>
            </a:rPr>
            <a:t>Geb, zemes dievs</a:t>
          </a:r>
          <a:endParaRPr lang="lv-LV" sz="2000" noProof="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8E7144"/>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F88B47"/>
        </a:solidFill>
        <a:ln>
          <a:solidFill>
            <a:srgbClr val="F88B47"/>
          </a:solidFill>
        </a:ln>
      </dgm:spPr>
      <dgm:t>
        <a:bodyPr/>
        <a:lstStyle/>
        <a:p>
          <a:r>
            <a:rPr lang="lv-LV" sz="2000" b="1" dirty="0">
              <a:effectLst>
                <a:outerShdw blurRad="38100" dist="38100" dir="2700000" algn="tl">
                  <a:srgbClr val="000000">
                    <a:alpha val="43137"/>
                  </a:srgbClr>
                </a:outerShdw>
              </a:effectLst>
            </a:rPr>
            <a:t>Uatchit, purvu dieviete</a:t>
          </a:r>
          <a:endParaRPr lang="es-ES" sz="2000" b="1"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F88B4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F66912"/>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F66912"/>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12AA6C"/>
        </a:solidFill>
        <a:ln>
          <a:solidFill>
            <a:srgbClr val="12AA6C"/>
          </a:solidFill>
        </a:ln>
      </dgm:spPr>
      <dgm:t>
        <a:bodyPr/>
        <a:lstStyle/>
        <a:p>
          <a:r>
            <a:rPr lang="lv-LV" sz="2000" b="1" noProof="0" dirty="0">
              <a:effectLst>
                <a:outerShdw blurRad="38100" dist="38100" dir="2700000" algn="tl">
                  <a:srgbClr val="000000">
                    <a:alpha val="43137"/>
                  </a:srgbClr>
                </a:outerShdw>
              </a:effectLst>
            </a:rPr>
            <a:t>Jnum, radītāja dievs</a:t>
          </a:r>
        </a:p>
      </dgm:t>
    </dgm:pt>
    <dgm:pt modelId="{108A8581-FFAD-4B13-9B52-0305C57B24D5}" type="sibTrans" cxnId="{30E30401-B688-4274-913C-E4B736DBC061}">
      <dgm:prSet/>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12AA6C"/>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12AA6C"/>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12AA6C"/>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8443EC"/>
        </a:solidFill>
        <a:ln>
          <a:solidFill>
            <a:srgbClr val="8443EC"/>
          </a:solidFill>
        </a:ln>
      </dgm:spPr>
      <dgm:t>
        <a:bodyPr/>
        <a:lstStyle/>
        <a:p>
          <a:r>
            <a:rPr lang="lv-LV" sz="2000" b="1" noProof="0" dirty="0">
              <a:effectLst>
                <a:outerShdw blurRad="38100" dist="38100" dir="2700000" algn="tl">
                  <a:srgbClr val="000000">
                    <a:alpha val="43137"/>
                  </a:srgbClr>
                </a:outerShdw>
              </a:effectLst>
            </a:rPr>
            <a:t>Sejmet, dziedināšanas dieviete</a:t>
          </a:r>
        </a:p>
      </dgm:t>
    </dgm:pt>
    <dgm:pt modelId="{108A8581-FFAD-4B13-9B52-0305C57B24D5}" type="sibTrans" cxnId="{30E30401-B688-4274-913C-E4B736DBC061}">
      <dgm:prSet/>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8443EC"/>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custScaleX="104638" custScaleY="119646">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8443EC"/>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custScaleX="79406" custScaleY="90174"/>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8443EC"/>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2254AE"/>
        </a:solidFill>
        <a:ln>
          <a:solidFill>
            <a:srgbClr val="2254AE"/>
          </a:solidFill>
        </a:ln>
      </dgm:spPr>
      <dgm:t>
        <a:bodyPr/>
        <a:lstStyle/>
        <a:p>
          <a:r>
            <a:rPr lang="lv-LV" sz="2000" b="1" noProof="0" dirty="0">
              <a:effectLst>
                <a:outerShdw blurRad="38100" dist="38100" dir="2700000" algn="tl">
                  <a:srgbClr val="000000">
                    <a:alpha val="43137"/>
                  </a:srgbClr>
                </a:outerShdw>
              </a:effectLst>
            </a:rPr>
            <a:t>Nut, debesu dieviete</a:t>
          </a:r>
          <a:endParaRPr lang="lv-LV" sz="2000" noProof="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2254AE"/>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2254AE"/>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NeighborX="4750" custLinFactNeighborY="-33538"/>
      <dgm:spPr>
        <a:prstGeom prst="plaque">
          <a:avLst/>
        </a:prstGeom>
        <a:ln>
          <a:solidFill>
            <a:srgbClr val="2254AE"/>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2254AE"/>
        </a:solidFill>
        <a:ln>
          <a:solidFill>
            <a:srgbClr val="2254AE"/>
          </a:solidFill>
        </a:ln>
      </dgm:spPr>
      <dgm:t>
        <a:bodyPr/>
        <a:lstStyle/>
        <a:p>
          <a:r>
            <a:rPr lang="es-ES" sz="2000" b="1" dirty="0">
              <a:effectLst>
                <a:outerShdw blurRad="38100" dist="38100" dir="2700000" algn="tl">
                  <a:srgbClr val="000000">
                    <a:alpha val="43137"/>
                  </a:srgbClr>
                </a:outerShdw>
              </a:effectLst>
            </a:rPr>
            <a:t>Set</a:t>
          </a:r>
          <a:r>
            <a:rPr lang="lv-LV" sz="2000" b="1" dirty="0">
              <a:effectLst>
                <a:outerShdw blurRad="38100" dist="38100" dir="2700000" algn="tl">
                  <a:srgbClr val="000000">
                    <a:alpha val="43137"/>
                  </a:srgbClr>
                </a:outerShdw>
              </a:effectLst>
            </a:rPr>
            <a:t>h</a:t>
          </a:r>
          <a:r>
            <a:rPr lang="es-ES" sz="2000" b="1" dirty="0">
              <a:effectLst>
                <a:outerShdw blurRad="38100" dist="38100" dir="2700000" algn="tl">
                  <a:srgbClr val="000000">
                    <a:alpha val="43137"/>
                  </a:srgbClr>
                </a:outerShdw>
              </a:effectLst>
            </a:rPr>
            <a:t>, </a:t>
          </a:r>
          <a:r>
            <a:rPr lang="lv-LV" sz="2000" b="1" dirty="0">
              <a:effectLst>
                <a:outerShdw blurRad="38100" dist="38100" dir="2700000" algn="tl">
                  <a:srgbClr val="000000">
                    <a:alpha val="43137"/>
                  </a:srgbClr>
                </a:outerShdw>
              </a:effectLst>
            </a:rPr>
            <a:t>mocību dievs</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2254AE"/>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custLinFactNeighborX="7371" custLinFactNeighborY="-261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2254AE"/>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47613" custLinFactY="-100000" custLinFactNeighborX="100000" custLinFactNeighborY="-126439"/>
      <dgm:spPr>
        <a:prstGeom prst="plaque">
          <a:avLst/>
        </a:prstGeom>
        <a:ln>
          <a:solidFill>
            <a:srgbClr val="2254AE"/>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AE4522"/>
        </a:solidFill>
        <a:ln>
          <a:solidFill>
            <a:srgbClr val="AE4522"/>
          </a:solidFill>
        </a:ln>
      </dgm:spPr>
      <dgm:t>
        <a:bodyPr/>
        <a:lstStyle/>
        <a:p>
          <a:r>
            <a:rPr lang="lv-LV" sz="2000" b="1" noProof="0" dirty="0">
              <a:effectLst>
                <a:outerShdw blurRad="38100" dist="38100" dir="2700000" algn="tl">
                  <a:srgbClr val="000000">
                    <a:alpha val="43137"/>
                  </a:srgbClr>
                </a:outerShdw>
              </a:effectLst>
            </a:rPr>
            <a:t>Neper, labības dievs</a:t>
          </a:r>
          <a:endParaRPr lang="lv-LV" sz="2000" noProof="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AE4522"/>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AE4522"/>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NeighborX="4750" custLinFactNeighborY="-33538"/>
      <dgm:spPr>
        <a:prstGeom prst="plaque">
          <a:avLst/>
        </a:prstGeom>
        <a:ln>
          <a:solidFill>
            <a:srgbClr val="AE4522"/>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338274" y="848714"/>
          <a:ext cx="1619238" cy="1394429"/>
        </a:xfrm>
        <a:prstGeom prst="hexagon">
          <a:avLst>
            <a:gd name="adj" fmla="val 25000"/>
            <a:gd name="vf" fmla="val 115470"/>
          </a:avLst>
        </a:prstGeom>
        <a:solidFill>
          <a:srgbClr val="5A7ED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Hapi, Nīlas dievs</a:t>
          </a:r>
        </a:p>
      </dsp:txBody>
      <dsp:txXfrm>
        <a:off x="1589413" y="1064986"/>
        <a:ext cx="1116960" cy="961885"/>
      </dsp:txXfrm>
    </dsp:sp>
    <dsp:sp modelId="{4003989A-EAE1-47D4-B0F1-272D4DE7EFDC}">
      <dsp:nvSpPr>
        <dsp:cNvPr id="0" name=""/>
        <dsp:cNvSpPr/>
      </dsp:nvSpPr>
      <dsp:spPr>
        <a:xfrm>
          <a:off x="1375835" y="1464481"/>
          <a:ext cx="188985" cy="16310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0" y="110988"/>
          <a:ext cx="1617168" cy="1394003"/>
        </a:xfrm>
        <a:prstGeom prst="hexagon">
          <a:avLst>
            <a:gd name="adj" fmla="val 25000"/>
            <a:gd name="vf" fmla="val 115470"/>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rgbClr val="5A7ED7"/>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094871" y="1312031"/>
          <a:ext cx="188985" cy="16310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1048207"/>
          <a:ext cx="1787816" cy="1228033"/>
        </a:xfrm>
        <a:prstGeom prst="plaque">
          <a:avLst/>
        </a:prstGeom>
        <a:solidFill>
          <a:srgbClr val="626A6D"/>
        </a:solidFill>
        <a:ln>
          <a:solidFill>
            <a:srgbClr val="626A6D"/>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Ra, saules dievs</a:t>
          </a:r>
          <a:endParaRPr lang="lv-LV" sz="2000" kern="1200" noProof="0" dirty="0">
            <a:effectLst>
              <a:outerShdw blurRad="38100" dist="38100" dir="2700000" algn="tl">
                <a:srgbClr val="000000">
                  <a:alpha val="43137"/>
                </a:srgbClr>
              </a:outerShdw>
            </a:effectLst>
          </a:endParaRPr>
        </a:p>
      </dsp:txBody>
      <dsp:txXfrm>
        <a:off x="1673717" y="1192936"/>
        <a:ext cx="1498358" cy="938575"/>
      </dsp:txXfrm>
    </dsp:sp>
    <dsp:sp modelId="{4003989A-EAE1-47D4-B0F1-272D4DE7EFDC}">
      <dsp:nvSpPr>
        <dsp:cNvPr id="0" name=""/>
        <dsp:cNvSpPr/>
      </dsp:nvSpPr>
      <dsp:spPr>
        <a:xfrm>
          <a:off x="1916968" y="1121306"/>
          <a:ext cx="208660" cy="180091"/>
        </a:xfrm>
        <a:prstGeom prst="plaque">
          <a:avLst/>
        </a:prstGeom>
        <a:solidFill>
          <a:schemeClr val="lt1">
            <a:hueOff val="0"/>
            <a:satOff val="0"/>
            <a:lumOff val="0"/>
            <a:alphaOff val="0"/>
          </a:schemeClr>
        </a:solid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77892"/>
          <a:ext cx="1785530" cy="1539132"/>
        </a:xfrm>
        <a:prstGeom prst="plaqu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569339" y="1083694"/>
          <a:ext cx="208660" cy="180091"/>
        </a:xfrm>
        <a:prstGeom prst="plaque">
          <a:avLst/>
        </a:prstGeom>
        <a:solidFill>
          <a:schemeClr val="lt1">
            <a:hueOff val="0"/>
            <a:satOff val="0"/>
            <a:lumOff val="0"/>
            <a:alphaOff val="0"/>
          </a:schemeClr>
        </a:solid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59299" y="1029459"/>
          <a:ext cx="2128655" cy="1833121"/>
        </a:xfrm>
        <a:prstGeom prst="hexagon">
          <a:avLst>
            <a:gd name="adj" fmla="val 25000"/>
            <a:gd name="vf" fmla="val 115470"/>
          </a:avLst>
        </a:prstGeom>
        <a:solidFill>
          <a:srgbClr val="438E6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Heket, varžu dievs</a:t>
          </a:r>
          <a:endParaRPr lang="lv-LV" sz="2000" kern="1200" noProof="0" dirty="0">
            <a:effectLst>
              <a:outerShdw blurRad="38100" dist="38100" dir="2700000" algn="tl">
                <a:srgbClr val="000000">
                  <a:alpha val="43137"/>
                </a:srgbClr>
              </a:outerShdw>
            </a:effectLst>
          </a:endParaRPr>
        </a:p>
      </dsp:txBody>
      <dsp:txXfrm>
        <a:off x="2089447" y="1313771"/>
        <a:ext cx="1468359" cy="1264497"/>
      </dsp:txXfrm>
    </dsp:sp>
    <dsp:sp modelId="{4003989A-EAE1-47D4-B0F1-272D4DE7EFDC}">
      <dsp:nvSpPr>
        <dsp:cNvPr id="0" name=""/>
        <dsp:cNvSpPr/>
      </dsp:nvSpPr>
      <dsp:spPr>
        <a:xfrm>
          <a:off x="1808676" y="1838948"/>
          <a:ext cx="248440" cy="21442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0" y="59643"/>
          <a:ext cx="2125933" cy="1832560"/>
        </a:xfrm>
        <a:prstGeom prst="hexagon">
          <a:avLst>
            <a:gd name="adj" fmla="val 25000"/>
            <a:gd name="vf" fmla="val 115470"/>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rgbClr val="438E67"/>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439320" y="1638537"/>
          <a:ext cx="248440" cy="21442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hexagon">
          <a:avLst>
            <a:gd name="adj" fmla="val 25000"/>
            <a:gd name="vf" fmla="val 115470"/>
          </a:avLst>
        </a:prstGeom>
        <a:solidFill>
          <a:srgbClr val="8E7144"/>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Geb, zemes dievs</a:t>
          </a:r>
          <a:endParaRPr lang="lv-LV" sz="2000" kern="1200" noProof="0" dirty="0">
            <a:effectLst>
              <a:outerShdw blurRad="38100" dist="38100" dir="2700000" algn="tl">
                <a:srgbClr val="000000">
                  <a:alpha val="43137"/>
                </a:srgbClr>
              </a:outerShdw>
            </a:effectLst>
          </a:endParaRPr>
        </a:p>
      </dsp:txBody>
      <dsp:txXfrm>
        <a:off x="2030795" y="1204879"/>
        <a:ext cx="1410698" cy="1214841"/>
      </dsp:txXfrm>
    </dsp:sp>
    <dsp:sp modelId="{4003989A-EAE1-47D4-B0F1-272D4DE7EFDC}">
      <dsp:nvSpPr>
        <dsp:cNvPr id="0" name=""/>
        <dsp:cNvSpPr/>
      </dsp:nvSpPr>
      <dsp:spPr>
        <a:xfrm>
          <a:off x="1761050" y="1709432"/>
          <a:ext cx="238684" cy="20600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hexagon">
          <a:avLst>
            <a:gd name="adj" fmla="val 25000"/>
            <a:gd name="vf" fmla="val 115470"/>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rgbClr val="8E7144"/>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406199" y="1516892"/>
          <a:ext cx="238684" cy="20600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F88B47"/>
        </a:solidFill>
        <a:ln w="12700" cap="flat" cmpd="sng" algn="ctr">
          <a:solidFill>
            <a:srgbClr val="F88B47"/>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Uatchit, purvu dieviete</a:t>
          </a:r>
          <a:endParaRPr lang="es-ES" sz="2000" b="1" kern="1200" dirty="0">
            <a:effectLst>
              <a:outerShdw blurRad="38100" dist="38100" dir="2700000" algn="tl">
                <a:srgbClr val="000000">
                  <a:alpha val="43137"/>
                </a:srgbClr>
              </a:outerShdw>
            </a:effectLst>
          </a:endParaRP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F6691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rgbClr val="F88B47"/>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F6691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12AA6C"/>
        </a:solidFill>
        <a:ln w="12700" cap="flat" cmpd="sng" algn="ctr">
          <a:solidFill>
            <a:srgbClr val="12AA6C"/>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Jnum, radītāja dievs</a:t>
          </a: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639032" y="679519"/>
          <a:ext cx="2311828" cy="2276408"/>
        </a:xfrm>
        <a:prstGeom prst="ellipse">
          <a:avLst/>
        </a:prstGeom>
        <a:solidFill>
          <a:srgbClr val="8443EC"/>
        </a:solidFill>
        <a:ln w="12700" cap="flat" cmpd="sng" algn="ctr">
          <a:solidFill>
            <a:srgbClr val="8443EC"/>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Sejmet, dziedināšanas dieviete</a:t>
          </a:r>
        </a:p>
      </dsp:txBody>
      <dsp:txXfrm>
        <a:off x="1977591" y="1012891"/>
        <a:ext cx="1634710" cy="1609664"/>
      </dsp:txXfrm>
    </dsp:sp>
    <dsp:sp modelId="{4003989A-EAE1-47D4-B0F1-272D4DE7EFDC}">
      <dsp:nvSpPr>
        <dsp:cNvPr id="0" name=""/>
        <dsp:cNvSpPr/>
      </dsp:nvSpPr>
      <dsp:spPr>
        <a:xfrm>
          <a:off x="2521407" y="917139"/>
          <a:ext cx="257859" cy="222554"/>
        </a:xfrm>
        <a:prstGeom prst="ellipse">
          <a:avLst/>
        </a:prstGeom>
        <a:solidFill>
          <a:schemeClr val="lt1">
            <a:hueOff val="0"/>
            <a:satOff val="0"/>
            <a:lumOff val="0"/>
            <a:alphaOff val="0"/>
          </a:schemeClr>
        </a:solid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91474" y="-46723"/>
          <a:ext cx="1752120" cy="1715143"/>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53301" y="739492"/>
          <a:ext cx="257859" cy="222554"/>
        </a:xfrm>
        <a:prstGeom prst="ellipse">
          <a:avLst/>
        </a:prstGeom>
        <a:solidFill>
          <a:schemeClr val="lt1">
            <a:hueOff val="0"/>
            <a:satOff val="0"/>
            <a:lumOff val="0"/>
            <a:alphaOff val="0"/>
          </a:schemeClr>
        </a:solid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2254AE"/>
        </a:solidFill>
        <a:ln>
          <a:solidFill>
            <a:srgbClr val="2254AE"/>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Nut, debesu dieviete</a:t>
          </a:r>
          <a:endParaRPr lang="lv-LV" sz="2000" kern="1200" noProof="0" dirty="0">
            <a:effectLst>
              <a:outerShdw blurRad="38100" dist="38100" dir="2700000" algn="tl">
                <a:srgbClr val="000000">
                  <a:alpha val="43137"/>
                </a:srgbClr>
              </a:outerShdw>
            </a:effectLst>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270156" y="1265684"/>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80375" y="774330"/>
          <a:ext cx="1787816" cy="1539602"/>
        </a:xfrm>
        <a:prstGeom prst="plaque">
          <a:avLst/>
        </a:prstGeom>
        <a:solidFill>
          <a:srgbClr val="2254AE"/>
        </a:solidFill>
        <a:ln>
          <a:solidFill>
            <a:srgbClr val="2254AE"/>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Set</a:t>
          </a:r>
          <a:r>
            <a:rPr lang="lv-LV" sz="2000" b="1" kern="1200" dirty="0">
              <a:effectLst>
                <a:outerShdw blurRad="38100" dist="38100" dir="2700000" algn="tl">
                  <a:srgbClr val="000000">
                    <a:alpha val="43137"/>
                  </a:srgbClr>
                </a:outerShdw>
              </a:effectLst>
            </a:rPr>
            <a:t>h</a:t>
          </a:r>
          <a:r>
            <a:rPr lang="es-ES" sz="2000" b="1" kern="1200" dirty="0">
              <a:effectLst>
                <a:outerShdw blurRad="38100" dist="38100" dir="2700000" algn="tl">
                  <a:srgbClr val="000000">
                    <a:alpha val="43137"/>
                  </a:srgbClr>
                </a:outerShdw>
              </a:effectLst>
            </a:rPr>
            <a:t>, </a:t>
          </a:r>
          <a:r>
            <a:rPr lang="lv-LV" sz="2000" b="1" kern="1200" dirty="0">
              <a:effectLst>
                <a:outerShdw blurRad="38100" dist="38100" dir="2700000" algn="tl">
                  <a:srgbClr val="000000">
                    <a:alpha val="43137"/>
                  </a:srgbClr>
                </a:outerShdw>
              </a:effectLst>
            </a:rPr>
            <a:t>mocību dievs</a:t>
          </a:r>
          <a:endParaRPr lang="es-ES" sz="2000" kern="1200" dirty="0">
            <a:effectLst>
              <a:outerShdw blurRad="38100" dist="38100" dir="2700000" algn="tl">
                <a:srgbClr val="000000">
                  <a:alpha val="43137"/>
                </a:srgbClr>
              </a:outerShdw>
            </a:effectLst>
          </a:endParaRPr>
        </a:p>
      </dsp:txBody>
      <dsp:txXfrm>
        <a:off x="1761823" y="9557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568254"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AE4522"/>
        </a:solidFill>
        <a:ln>
          <a:solidFill>
            <a:srgbClr val="AE4522"/>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Neper, labības dievs</a:t>
          </a:r>
          <a:endParaRPr lang="lv-LV" sz="2000" kern="1200" noProof="0" dirty="0">
            <a:effectLst>
              <a:outerShdw blurRad="38100" dist="38100" dir="2700000" algn="tl">
                <a:srgbClr val="000000">
                  <a:alpha val="43137"/>
                </a:srgbClr>
              </a:outerShdw>
            </a:effectLst>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270156" y="1265684"/>
          <a:ext cx="208660" cy="180091"/>
        </a:xfrm>
        <a:prstGeom prst="plaque">
          <a:avLst/>
        </a:prstGeom>
        <a:solidFill>
          <a:schemeClr val="lt1">
            <a:hueOff val="0"/>
            <a:satOff val="0"/>
            <a:lumOff val="0"/>
            <a:alphaOff val="0"/>
          </a:schemeClr>
        </a:solid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FE80B-0763-4392-AFEC-354438841FD7}" type="datetimeFigureOut">
              <a:rPr lang="es-ES" smtClean="0"/>
              <a:t>01/07/2025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B3F07-6A77-47EE-9E29-7A3E18A48FFE}" type="slidenum">
              <a:rPr lang="es-ES" smtClean="0"/>
              <a:t>‹Nº›</a:t>
            </a:fld>
            <a:endParaRPr lang="es-ES"/>
          </a:p>
        </p:txBody>
      </p:sp>
    </p:spTree>
    <p:extLst>
      <p:ext uri="{BB962C8B-B14F-4D97-AF65-F5344CB8AC3E}">
        <p14:creationId xmlns:p14="http://schemas.microsoft.com/office/powerpoint/2010/main" val="89536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5DB3F07-6A77-47EE-9E29-7A3E18A48FFE}" type="slidenum">
              <a:rPr lang="es-ES" smtClean="0"/>
              <a:t>6</a:t>
            </a:fld>
            <a:endParaRPr lang="es-ES"/>
          </a:p>
        </p:txBody>
      </p:sp>
    </p:spTree>
    <p:extLst>
      <p:ext uri="{BB962C8B-B14F-4D97-AF65-F5344CB8AC3E}">
        <p14:creationId xmlns:p14="http://schemas.microsoft.com/office/powerpoint/2010/main" val="3704524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FC8958-DEB7-CE22-FC6D-874948BF957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AEF29E2-AD31-C01F-58A2-5D3A78B0B1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EDE711F-8E64-54BD-9B60-E0FE3CC10858}"/>
              </a:ext>
            </a:extLst>
          </p:cNvPr>
          <p:cNvSpPr>
            <a:spLocks noGrp="1"/>
          </p:cNvSpPr>
          <p:nvPr>
            <p:ph type="dt" sz="half" idx="10"/>
          </p:nvPr>
        </p:nvSpPr>
        <p:spPr/>
        <p:txBody>
          <a:bodyPr/>
          <a:lstStyle/>
          <a:p>
            <a:fld id="{2435A8A0-36A1-4A87-9068-626A0DA9179F}" type="datetimeFigureOut">
              <a:rPr lang="es-ES" smtClean="0"/>
              <a:t>01/07/2025</a:t>
            </a:fld>
            <a:endParaRPr lang="es-ES"/>
          </a:p>
        </p:txBody>
      </p:sp>
      <p:sp>
        <p:nvSpPr>
          <p:cNvPr id="5" name="Marcador de pie de página 4">
            <a:extLst>
              <a:ext uri="{FF2B5EF4-FFF2-40B4-BE49-F238E27FC236}">
                <a16:creationId xmlns:a16="http://schemas.microsoft.com/office/drawing/2014/main" id="{89AB7981-DBB1-4A17-E46C-3EADF237129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F98C41-9286-C54D-DBE4-EE6D5C60017B}"/>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70514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A76388-247B-3D63-6639-2397DC1F10C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A5AF03D-D81D-0604-EABA-67C272975A8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9EE5D0-F6D3-2B3F-F0B0-AE7F939F01C1}"/>
              </a:ext>
            </a:extLst>
          </p:cNvPr>
          <p:cNvSpPr>
            <a:spLocks noGrp="1"/>
          </p:cNvSpPr>
          <p:nvPr>
            <p:ph type="dt" sz="half" idx="10"/>
          </p:nvPr>
        </p:nvSpPr>
        <p:spPr/>
        <p:txBody>
          <a:bodyPr/>
          <a:lstStyle/>
          <a:p>
            <a:fld id="{2435A8A0-36A1-4A87-9068-626A0DA9179F}" type="datetimeFigureOut">
              <a:rPr lang="es-ES" smtClean="0"/>
              <a:t>01/07/2025</a:t>
            </a:fld>
            <a:endParaRPr lang="es-ES"/>
          </a:p>
        </p:txBody>
      </p:sp>
      <p:sp>
        <p:nvSpPr>
          <p:cNvPr id="5" name="Marcador de pie de página 4">
            <a:extLst>
              <a:ext uri="{FF2B5EF4-FFF2-40B4-BE49-F238E27FC236}">
                <a16:creationId xmlns:a16="http://schemas.microsoft.com/office/drawing/2014/main" id="{C3164F0C-96DC-4BB6-C435-4740AA3840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D85E4C-9CC8-13F0-20EF-51613BB30CC4}"/>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46042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B0A970D-770E-571E-C3AA-9C7C2982A61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0197039-1AD1-B43E-C33F-B790CD07A6D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FB1716-A20D-3F86-0CEB-4C3B549D3C4A}"/>
              </a:ext>
            </a:extLst>
          </p:cNvPr>
          <p:cNvSpPr>
            <a:spLocks noGrp="1"/>
          </p:cNvSpPr>
          <p:nvPr>
            <p:ph type="dt" sz="half" idx="10"/>
          </p:nvPr>
        </p:nvSpPr>
        <p:spPr/>
        <p:txBody>
          <a:bodyPr/>
          <a:lstStyle/>
          <a:p>
            <a:fld id="{2435A8A0-36A1-4A87-9068-626A0DA9179F}" type="datetimeFigureOut">
              <a:rPr lang="es-ES" smtClean="0"/>
              <a:t>01/07/2025</a:t>
            </a:fld>
            <a:endParaRPr lang="es-ES"/>
          </a:p>
        </p:txBody>
      </p:sp>
      <p:sp>
        <p:nvSpPr>
          <p:cNvPr id="5" name="Marcador de pie de página 4">
            <a:extLst>
              <a:ext uri="{FF2B5EF4-FFF2-40B4-BE49-F238E27FC236}">
                <a16:creationId xmlns:a16="http://schemas.microsoft.com/office/drawing/2014/main" id="{C9EA92CA-B51E-CF92-1DBC-C6E85ADA15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55DC67D-D153-E694-1D82-DF43C956C23A}"/>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400697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01/07/2025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4607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01/07/2025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6917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01/07/2025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8437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01/07/2025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12669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01/07/2025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2639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01/07/2025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83193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01/07/2025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079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01/07/2025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3769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D5125-5046-5F2F-2343-37DB7D6E718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784373-01BF-1220-5EBE-91E1CB4BFEF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B5427E-3F54-B3F2-81E7-B30FDFDE8491}"/>
              </a:ext>
            </a:extLst>
          </p:cNvPr>
          <p:cNvSpPr>
            <a:spLocks noGrp="1"/>
          </p:cNvSpPr>
          <p:nvPr>
            <p:ph type="dt" sz="half" idx="10"/>
          </p:nvPr>
        </p:nvSpPr>
        <p:spPr/>
        <p:txBody>
          <a:bodyPr/>
          <a:lstStyle/>
          <a:p>
            <a:fld id="{2435A8A0-36A1-4A87-9068-626A0DA9179F}" type="datetimeFigureOut">
              <a:rPr lang="es-ES" smtClean="0"/>
              <a:t>01/07/2025</a:t>
            </a:fld>
            <a:endParaRPr lang="es-ES"/>
          </a:p>
        </p:txBody>
      </p:sp>
      <p:sp>
        <p:nvSpPr>
          <p:cNvPr id="5" name="Marcador de pie de página 4">
            <a:extLst>
              <a:ext uri="{FF2B5EF4-FFF2-40B4-BE49-F238E27FC236}">
                <a16:creationId xmlns:a16="http://schemas.microsoft.com/office/drawing/2014/main" id="{9A4690D6-BBBF-6B02-EBBE-050F66B2AF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2D11BF-E062-43D6-20D0-97123E98BBCE}"/>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307989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01/07/2025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2226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01/07/2025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8315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01/07/2025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1027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D089D1-DC0C-B76F-6145-88605D40421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FF360C-F41B-91C6-0047-AF32273E3B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9ED7722-D889-89EA-CD35-7E43074D2484}"/>
              </a:ext>
            </a:extLst>
          </p:cNvPr>
          <p:cNvSpPr>
            <a:spLocks noGrp="1"/>
          </p:cNvSpPr>
          <p:nvPr>
            <p:ph type="dt" sz="half" idx="10"/>
          </p:nvPr>
        </p:nvSpPr>
        <p:spPr/>
        <p:txBody>
          <a:bodyPr/>
          <a:lstStyle/>
          <a:p>
            <a:fld id="{2435A8A0-36A1-4A87-9068-626A0DA9179F}" type="datetimeFigureOut">
              <a:rPr lang="es-ES" smtClean="0"/>
              <a:t>01/07/2025</a:t>
            </a:fld>
            <a:endParaRPr lang="es-ES"/>
          </a:p>
        </p:txBody>
      </p:sp>
      <p:sp>
        <p:nvSpPr>
          <p:cNvPr id="5" name="Marcador de pie de página 4">
            <a:extLst>
              <a:ext uri="{FF2B5EF4-FFF2-40B4-BE49-F238E27FC236}">
                <a16:creationId xmlns:a16="http://schemas.microsoft.com/office/drawing/2014/main" id="{101D4814-A038-A670-AA70-524ACD39C6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46418E-4AFC-C82C-7F43-603EDC4473D7}"/>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160481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3E03DF-6290-4D7B-4A3F-9CFAAABDC66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5F0331-DCCA-D8E6-1AFA-A98A2037A8B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09A39AB-334F-7115-3650-05F6FC95156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C6DDFF0-1923-8E05-C056-218E4E315175}"/>
              </a:ext>
            </a:extLst>
          </p:cNvPr>
          <p:cNvSpPr>
            <a:spLocks noGrp="1"/>
          </p:cNvSpPr>
          <p:nvPr>
            <p:ph type="dt" sz="half" idx="10"/>
          </p:nvPr>
        </p:nvSpPr>
        <p:spPr/>
        <p:txBody>
          <a:bodyPr/>
          <a:lstStyle/>
          <a:p>
            <a:fld id="{2435A8A0-36A1-4A87-9068-626A0DA9179F}" type="datetimeFigureOut">
              <a:rPr lang="es-ES" smtClean="0"/>
              <a:t>01/07/2025</a:t>
            </a:fld>
            <a:endParaRPr lang="es-ES"/>
          </a:p>
        </p:txBody>
      </p:sp>
      <p:sp>
        <p:nvSpPr>
          <p:cNvPr id="6" name="Marcador de pie de página 5">
            <a:extLst>
              <a:ext uri="{FF2B5EF4-FFF2-40B4-BE49-F238E27FC236}">
                <a16:creationId xmlns:a16="http://schemas.microsoft.com/office/drawing/2014/main" id="{305E0A56-A4AC-1123-42C6-490DC7ABAA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B3349A-73D7-1591-B084-8DD0EDD78E1F}"/>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346986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B0784D-2F4A-0824-7888-A4F01E3B42B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B3A4750-E1F5-02AF-942F-6EED89C773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83D45AB-3DD4-6E7C-AA6C-9BC54868B08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FEA4474-9B8D-6BD9-7136-F2C0DA10D0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B6584BE-939E-B706-2502-729980CFBD1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8BCE80-AAF9-1BF5-9956-1FD56E31001E}"/>
              </a:ext>
            </a:extLst>
          </p:cNvPr>
          <p:cNvSpPr>
            <a:spLocks noGrp="1"/>
          </p:cNvSpPr>
          <p:nvPr>
            <p:ph type="dt" sz="half" idx="10"/>
          </p:nvPr>
        </p:nvSpPr>
        <p:spPr/>
        <p:txBody>
          <a:bodyPr/>
          <a:lstStyle/>
          <a:p>
            <a:fld id="{2435A8A0-36A1-4A87-9068-626A0DA9179F}" type="datetimeFigureOut">
              <a:rPr lang="es-ES" smtClean="0"/>
              <a:t>01/07/2025</a:t>
            </a:fld>
            <a:endParaRPr lang="es-ES"/>
          </a:p>
        </p:txBody>
      </p:sp>
      <p:sp>
        <p:nvSpPr>
          <p:cNvPr id="8" name="Marcador de pie de página 7">
            <a:extLst>
              <a:ext uri="{FF2B5EF4-FFF2-40B4-BE49-F238E27FC236}">
                <a16:creationId xmlns:a16="http://schemas.microsoft.com/office/drawing/2014/main" id="{044780FF-3C5F-992F-9639-75579B8F9E4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49C8D03-1901-F2E4-8C9B-8112B4A70C5D}"/>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91615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FDB36D-6633-70B0-F512-C5E09F66D90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C5DC6E2-0328-364B-DD05-D6DF162E24E5}"/>
              </a:ext>
            </a:extLst>
          </p:cNvPr>
          <p:cNvSpPr>
            <a:spLocks noGrp="1"/>
          </p:cNvSpPr>
          <p:nvPr>
            <p:ph type="dt" sz="half" idx="10"/>
          </p:nvPr>
        </p:nvSpPr>
        <p:spPr/>
        <p:txBody>
          <a:bodyPr/>
          <a:lstStyle/>
          <a:p>
            <a:fld id="{2435A8A0-36A1-4A87-9068-626A0DA9179F}" type="datetimeFigureOut">
              <a:rPr lang="es-ES" smtClean="0"/>
              <a:t>01/07/2025</a:t>
            </a:fld>
            <a:endParaRPr lang="es-ES"/>
          </a:p>
        </p:txBody>
      </p:sp>
      <p:sp>
        <p:nvSpPr>
          <p:cNvPr id="4" name="Marcador de pie de página 3">
            <a:extLst>
              <a:ext uri="{FF2B5EF4-FFF2-40B4-BE49-F238E27FC236}">
                <a16:creationId xmlns:a16="http://schemas.microsoft.com/office/drawing/2014/main" id="{D621B49F-A231-6378-C06D-70C6884ADA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B844733-1778-9887-439D-CAC9740662A7}"/>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119453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9BC637D-C03F-705A-5EE7-98F19480E700}"/>
              </a:ext>
            </a:extLst>
          </p:cNvPr>
          <p:cNvSpPr>
            <a:spLocks noGrp="1"/>
          </p:cNvSpPr>
          <p:nvPr>
            <p:ph type="dt" sz="half" idx="10"/>
          </p:nvPr>
        </p:nvSpPr>
        <p:spPr/>
        <p:txBody>
          <a:bodyPr/>
          <a:lstStyle/>
          <a:p>
            <a:fld id="{2435A8A0-36A1-4A87-9068-626A0DA9179F}" type="datetimeFigureOut">
              <a:rPr lang="es-ES" smtClean="0"/>
              <a:t>01/07/2025</a:t>
            </a:fld>
            <a:endParaRPr lang="es-ES"/>
          </a:p>
        </p:txBody>
      </p:sp>
      <p:sp>
        <p:nvSpPr>
          <p:cNvPr id="3" name="Marcador de pie de página 2">
            <a:extLst>
              <a:ext uri="{FF2B5EF4-FFF2-40B4-BE49-F238E27FC236}">
                <a16:creationId xmlns:a16="http://schemas.microsoft.com/office/drawing/2014/main" id="{DE5F84BD-3819-6377-3CAE-752869394EF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1A4B5AA-E84C-2014-5C9F-366859A5E65B}"/>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12468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874DEB-393F-ED00-8A84-634AB56E78E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F31F71C-2FEA-1977-7205-F21A6511B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E3AEF4D-096F-CC25-9A4A-F787D3BCE7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EEB55F0-911D-7351-D9CF-9E198E8A7E1B}"/>
              </a:ext>
            </a:extLst>
          </p:cNvPr>
          <p:cNvSpPr>
            <a:spLocks noGrp="1"/>
          </p:cNvSpPr>
          <p:nvPr>
            <p:ph type="dt" sz="half" idx="10"/>
          </p:nvPr>
        </p:nvSpPr>
        <p:spPr/>
        <p:txBody>
          <a:bodyPr/>
          <a:lstStyle/>
          <a:p>
            <a:fld id="{2435A8A0-36A1-4A87-9068-626A0DA9179F}" type="datetimeFigureOut">
              <a:rPr lang="es-ES" smtClean="0"/>
              <a:t>01/07/2025</a:t>
            </a:fld>
            <a:endParaRPr lang="es-ES"/>
          </a:p>
        </p:txBody>
      </p:sp>
      <p:sp>
        <p:nvSpPr>
          <p:cNvPr id="6" name="Marcador de pie de página 5">
            <a:extLst>
              <a:ext uri="{FF2B5EF4-FFF2-40B4-BE49-F238E27FC236}">
                <a16:creationId xmlns:a16="http://schemas.microsoft.com/office/drawing/2014/main" id="{F9FB2D06-8850-52D4-18E4-D6D7E15BDC8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544B813-A5F0-B377-240A-D4593EFAD59D}"/>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74972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77AEDE-1A9E-040F-31E6-66F9B60E4ED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F00E7A2-D8EB-9534-B175-1C8A24140E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08F72D6-FD8B-36D6-3716-564C8B414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6946F10-2E5E-5D77-034F-985DB09511E0}"/>
              </a:ext>
            </a:extLst>
          </p:cNvPr>
          <p:cNvSpPr>
            <a:spLocks noGrp="1"/>
          </p:cNvSpPr>
          <p:nvPr>
            <p:ph type="dt" sz="half" idx="10"/>
          </p:nvPr>
        </p:nvSpPr>
        <p:spPr/>
        <p:txBody>
          <a:bodyPr/>
          <a:lstStyle/>
          <a:p>
            <a:fld id="{2435A8A0-36A1-4A87-9068-626A0DA9179F}" type="datetimeFigureOut">
              <a:rPr lang="es-ES" smtClean="0"/>
              <a:t>01/07/2025</a:t>
            </a:fld>
            <a:endParaRPr lang="es-ES"/>
          </a:p>
        </p:txBody>
      </p:sp>
      <p:sp>
        <p:nvSpPr>
          <p:cNvPr id="6" name="Marcador de pie de página 5">
            <a:extLst>
              <a:ext uri="{FF2B5EF4-FFF2-40B4-BE49-F238E27FC236}">
                <a16:creationId xmlns:a16="http://schemas.microsoft.com/office/drawing/2014/main" id="{5DC7AE18-933E-076A-0A80-9B4FC9C59E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DAAC27D-71F7-8C6A-3E8B-F45252F59D5E}"/>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42180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A8CE9C4-C26A-D45F-FCC6-C170A18A3A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62B41F-B65A-B127-8B50-089DA3A965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A362FA5-E187-0472-7BA2-8EE66BB696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35A8A0-36A1-4A87-9068-626A0DA9179F}" type="datetimeFigureOut">
              <a:rPr lang="es-ES" smtClean="0"/>
              <a:t>01/07/2025</a:t>
            </a:fld>
            <a:endParaRPr lang="es-ES"/>
          </a:p>
        </p:txBody>
      </p:sp>
      <p:sp>
        <p:nvSpPr>
          <p:cNvPr id="5" name="Marcador de pie de página 4">
            <a:extLst>
              <a:ext uri="{FF2B5EF4-FFF2-40B4-BE49-F238E27FC236}">
                <a16:creationId xmlns:a16="http://schemas.microsoft.com/office/drawing/2014/main" id="{86D69CFD-9D71-4117-AE9A-B7845D039C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A564C53-EC07-5628-0E3C-1D56B3D208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F9E0AD-476D-4439-8624-E1E7787E3D3E}" type="slidenum">
              <a:rPr lang="es-ES" smtClean="0"/>
              <a:t>‹Nº›</a:t>
            </a:fld>
            <a:endParaRPr lang="es-ES"/>
          </a:p>
        </p:txBody>
      </p:sp>
    </p:spTree>
    <p:extLst>
      <p:ext uri="{BB962C8B-B14F-4D97-AF65-F5344CB8AC3E}">
        <p14:creationId xmlns:p14="http://schemas.microsoft.com/office/powerpoint/2010/main" val="649625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01/07/2025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541853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8.jpeg"/><Relationship Id="rId7" Type="http://schemas.openxmlformats.org/officeDocument/2006/relationships/diagramColors" Target="../diagrams/colors2.xml"/><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3.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65.jp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jpeg"/><Relationship Id="rId10" Type="http://schemas.openxmlformats.org/officeDocument/2006/relationships/image" Target="../media/image22.png"/><Relationship Id="rId4" Type="http://schemas.openxmlformats.org/officeDocument/2006/relationships/image" Target="../media/image17.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B7B81025-E3A0-6F59-52CC-D77FD91D368A}"/>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473F330-3F0B-E513-A946-48688D94F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Patrón de fondo&#10;&#10;El contenido generado por IA puede ser incorrecto.">
            <a:extLst>
              <a:ext uri="{FF2B5EF4-FFF2-40B4-BE49-F238E27FC236}">
                <a16:creationId xmlns:a16="http://schemas.microsoft.com/office/drawing/2014/main" id="{4D8139A3-04D6-F8A6-8F94-96FE51864499}"/>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0" y="-22565"/>
            <a:ext cx="2693955" cy="1435903"/>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CDF9E83D-C9DD-35D3-FA32-FDA5170AD15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flipH="1">
            <a:off x="-1" y="1059474"/>
            <a:ext cx="2693955" cy="1435903"/>
          </a:xfrm>
          <a:prstGeom prst="rect">
            <a:avLst/>
          </a:prstGeom>
        </p:spPr>
      </p:pic>
      <p:pic>
        <p:nvPicPr>
          <p:cNvPr id="22" name="Imagen 21" descr="Patrón de fondo&#10;&#10;El contenido generado por IA puede ser incorrecto.">
            <a:extLst>
              <a:ext uri="{FF2B5EF4-FFF2-40B4-BE49-F238E27FC236}">
                <a16:creationId xmlns:a16="http://schemas.microsoft.com/office/drawing/2014/main" id="{B796DBDA-9095-C82D-0E00-84FF713F6F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3594948"/>
            <a:ext cx="2693955" cy="1435903"/>
          </a:xfrm>
          <a:prstGeom prst="rect">
            <a:avLst/>
          </a:prstGeom>
        </p:spPr>
      </p:pic>
      <p:pic>
        <p:nvPicPr>
          <p:cNvPr id="23" name="Imagen 22" descr="Patrón de fondo&#10;&#10;El contenido generado por IA puede ser incorrecto.">
            <a:extLst>
              <a:ext uri="{FF2B5EF4-FFF2-40B4-BE49-F238E27FC236}">
                <a16:creationId xmlns:a16="http://schemas.microsoft.com/office/drawing/2014/main" id="{D9C19F68-0193-B217-CDAC-A43A3F89EE98}"/>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flipH="1">
            <a:off x="-2" y="4676987"/>
            <a:ext cx="2693955" cy="1435903"/>
          </a:xfrm>
          <a:prstGeom prst="rect">
            <a:avLst/>
          </a:prstGeom>
        </p:spPr>
      </p:pic>
      <p:pic>
        <p:nvPicPr>
          <p:cNvPr id="24" name="Imagen 23" descr="Patrón de fondo&#10;&#10;El contenido generado por IA puede ser incorrecto.">
            <a:extLst>
              <a:ext uri="{FF2B5EF4-FFF2-40B4-BE49-F238E27FC236}">
                <a16:creationId xmlns:a16="http://schemas.microsoft.com/office/drawing/2014/main" id="{186F4C80-854F-31D4-CC45-4E72860D8F88}"/>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tretch>
            <a:fillRect/>
          </a:stretch>
        </p:blipFill>
        <p:spPr>
          <a:xfrm rot="20465627" flipV="1">
            <a:off x="-199936" y="2034710"/>
            <a:ext cx="2954044" cy="1574533"/>
          </a:xfrm>
          <a:prstGeom prst="rect">
            <a:avLst/>
          </a:prstGeom>
        </p:spPr>
      </p:pic>
      <p:pic>
        <p:nvPicPr>
          <p:cNvPr id="13" name="Imagen 12">
            <a:extLst>
              <a:ext uri="{FF2B5EF4-FFF2-40B4-BE49-F238E27FC236}">
                <a16:creationId xmlns:a16="http://schemas.microsoft.com/office/drawing/2014/main" id="{8DFB2F19-2B37-4768-9F9D-B8897B898EC3}"/>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a:ext>
            </a:extLst>
          </a:blip>
          <a:srcRect/>
          <a:stretch/>
        </p:blipFill>
        <p:spPr>
          <a:xfrm>
            <a:off x="9020439"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43DE70AE-3FFB-9B00-1DD1-C4E55118CE77}"/>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a:ext>
            </a:extLst>
          </a:blip>
          <a:srcRect r="-36"/>
          <a:stretch>
            <a:fillRect/>
          </a:stretch>
        </p:blipFill>
        <p:spPr>
          <a:xfrm>
            <a:off x="9020439"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3" name="Imagen 2">
            <a:extLst>
              <a:ext uri="{FF2B5EF4-FFF2-40B4-BE49-F238E27FC236}">
                <a16:creationId xmlns:a16="http://schemas.microsoft.com/office/drawing/2014/main" id="{A342FCEF-43A9-88A0-5C11-502EA758CF96}"/>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a:ext>
            </a:extLst>
          </a:blip>
          <a:srcRect/>
          <a:stretch/>
        </p:blipFill>
        <p:spPr>
          <a:xfrm>
            <a:off x="9020439" y="4620643"/>
            <a:ext cx="3016182" cy="2088000"/>
          </a:xfrm>
          <a:prstGeom prst="rect">
            <a:avLst/>
          </a:prstGeom>
          <a:ln w="88900" cap="sq" cmpd="thickThin">
            <a:solidFill>
              <a:schemeClr val="tx1"/>
            </a:solidFill>
            <a:prstDash val="solid"/>
            <a:miter lim="800000"/>
          </a:ln>
          <a:effectLst>
            <a:innerShdw blurRad="76200">
              <a:srgbClr val="000000"/>
            </a:innerShdw>
          </a:effectLst>
        </p:spPr>
      </p:pic>
      <p:pic>
        <p:nvPicPr>
          <p:cNvPr id="2" name="Imagen 1">
            <a:extLst>
              <a:ext uri="{FF2B5EF4-FFF2-40B4-BE49-F238E27FC236}">
                <a16:creationId xmlns:a16="http://schemas.microsoft.com/office/drawing/2014/main" id="{76DAEF76-BE58-A3B4-86A2-4A9E7CB4A051}"/>
              </a:ext>
            </a:extLst>
          </p:cNvPr>
          <p:cNvPicPr>
            <a:picLocks noGrp="1" noRot="1" noChangeAspect="1" noMove="1" noResize="1" noEditPoints="1" noAdjustHandles="1" noChangeArrowheads="1" noChangeShapeType="1" noCrop="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5849921"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4" name="Imagen 3">
            <a:extLst>
              <a:ext uri="{FF2B5EF4-FFF2-40B4-BE49-F238E27FC236}">
                <a16:creationId xmlns:a16="http://schemas.microsoft.com/office/drawing/2014/main" id="{DF4EE753-455C-3037-4E6C-ED21843A866A}"/>
              </a:ext>
            </a:extLst>
          </p:cNvPr>
          <p:cNvPicPr>
            <a:picLocks noGrp="1" noRot="1" noChangeAspect="1" noMove="1" noResize="1" noEditPoints="1" noAdjustHandles="1" noChangeArrowheads="1" noChangeShapeType="1" noCrop="1"/>
          </p:cNvPicPr>
          <p:nvPr/>
        </p:nvPicPr>
        <p:blipFill rotWithShape="1">
          <a:blip r:embed="rId9" cstate="print">
            <a:extLst>
              <a:ext uri="{28A0092B-C50C-407E-A947-70E740481C1C}">
                <a14:useLocalDpi xmlns:a14="http://schemas.microsoft.com/office/drawing/2010/main"/>
              </a:ext>
            </a:extLst>
          </a:blip>
          <a:srcRect l="-298"/>
          <a:stretch>
            <a:fillRect/>
          </a:stretch>
        </p:blipFill>
        <p:spPr>
          <a:xfrm>
            <a:off x="5849921"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6" name="Imagen 5">
            <a:extLst>
              <a:ext uri="{FF2B5EF4-FFF2-40B4-BE49-F238E27FC236}">
                <a16:creationId xmlns:a16="http://schemas.microsoft.com/office/drawing/2014/main" id="{FBCC7871-84DC-DFF8-C91D-84DBD3FE80C8}"/>
              </a:ext>
            </a:extLst>
          </p:cNvPr>
          <p:cNvPicPr>
            <a:picLocks noGrp="1" noRot="1" noChangeAspect="1" noMove="1" noResize="1" noEditPoints="1" noAdjustHandles="1" noChangeArrowheads="1" noChangeShapeType="1" noCrop="1"/>
          </p:cNvPicPr>
          <p:nvPr/>
        </p:nvPicPr>
        <p:blipFill rotWithShape="1">
          <a:blip r:embed="rId10" cstate="print">
            <a:extLst>
              <a:ext uri="{28A0092B-C50C-407E-A947-70E740481C1C}">
                <a14:useLocalDpi xmlns:a14="http://schemas.microsoft.com/office/drawing/2010/main"/>
              </a:ext>
            </a:extLst>
          </a:blip>
          <a:srcRect l="-242"/>
          <a:stretch>
            <a:fillRect/>
          </a:stretch>
        </p:blipFill>
        <p:spPr>
          <a:xfrm>
            <a:off x="5849921" y="4620643"/>
            <a:ext cx="3016182" cy="2088000"/>
          </a:xfrm>
          <a:prstGeom prst="rect">
            <a:avLst/>
          </a:prstGeom>
          <a:ln w="88900" cap="sq" cmpd="thickThin">
            <a:solidFill>
              <a:schemeClr val="tx1"/>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CBF8EEE6-5426-D5E4-9EDB-F039FDF9273A}"/>
              </a:ext>
            </a:extLst>
          </p:cNvPr>
          <p:cNvPicPr>
            <a:picLocks noGrp="1" noRot="1" noChangeAspect="1" noMove="1" noResize="1" noEditPoints="1" noAdjustHandles="1" noChangeArrowheads="1" noChangeShapeType="1" noCrop="1"/>
          </p:cNvPicPr>
          <p:nvPr/>
        </p:nvPicPr>
        <p:blipFill rotWithShape="1">
          <a:blip r:embed="rId11" cstate="print">
            <a:extLst>
              <a:ext uri="{28A0092B-C50C-407E-A947-70E740481C1C}">
                <a14:useLocalDpi xmlns:a14="http://schemas.microsoft.com/office/drawing/2010/main"/>
              </a:ext>
            </a:extLst>
          </a:blip>
          <a:srcRect/>
          <a:stretch>
            <a:fillRect/>
          </a:stretch>
        </p:blipFill>
        <p:spPr>
          <a:xfrm>
            <a:off x="2693955"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FC7B0C9B-73B9-30D3-9B0A-BB0DEA76E863}"/>
              </a:ext>
            </a:extLst>
          </p:cNvPr>
          <p:cNvPicPr>
            <a:picLocks noGrp="1" noRot="1" noChangeAspect="1" noMove="1" noResize="1" noEditPoints="1" noAdjustHandles="1" noChangeArrowheads="1" noChangeShapeType="1" noCrop="1"/>
          </p:cNvPicPr>
          <p:nvPr/>
        </p:nvPicPr>
        <p:blipFill rotWithShape="1">
          <a:blip r:embed="rId12" cstate="print">
            <a:extLst>
              <a:ext uri="{28A0092B-C50C-407E-A947-70E740481C1C}">
                <a14:useLocalDpi xmlns:a14="http://schemas.microsoft.com/office/drawing/2010/main"/>
              </a:ext>
            </a:extLst>
          </a:blip>
          <a:srcRect r="-223"/>
          <a:stretch>
            <a:fillRect/>
          </a:stretch>
        </p:blipFill>
        <p:spPr>
          <a:xfrm>
            <a:off x="2693955"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BD5BE6D0-5564-E511-4FCF-C4970A275476}"/>
              </a:ext>
            </a:extLst>
          </p:cNvPr>
          <p:cNvPicPr>
            <a:picLocks noGrp="1" noRot="1" noChangeAspect="1" noMove="1" noResize="1" noEditPoints="1" noAdjustHandles="1" noChangeArrowheads="1" noChangeShapeType="1" noCrop="1"/>
          </p:cNvPicPr>
          <p:nvPr/>
        </p:nvPicPr>
        <p:blipFill rotWithShape="1">
          <a:blip r:embed="rId13" cstate="print">
            <a:extLst>
              <a:ext uri="{28A0092B-C50C-407E-A947-70E740481C1C}">
                <a14:useLocalDpi xmlns:a14="http://schemas.microsoft.com/office/drawing/2010/main"/>
              </a:ext>
            </a:extLst>
          </a:blip>
          <a:srcRect/>
          <a:stretch/>
        </p:blipFill>
        <p:spPr>
          <a:xfrm>
            <a:off x="2693955" y="4620643"/>
            <a:ext cx="3016182" cy="2088000"/>
          </a:xfrm>
          <a:prstGeom prst="rect">
            <a:avLst/>
          </a:prstGeom>
          <a:ln w="88900" cap="sq" cmpd="thickThin">
            <a:solidFill>
              <a:schemeClr val="tx1"/>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4D0B3F37-679F-377F-000E-346FB817BC06}"/>
              </a:ext>
            </a:extLst>
          </p:cNvPr>
          <p:cNvSpPr txBox="1">
            <a:spLocks noGrp="1" noRot="1" noMove="1" noResize="1" noEditPoints="1" noAdjustHandles="1" noChangeArrowheads="1" noChangeShapeType="1"/>
          </p:cNvSpPr>
          <p:nvPr/>
        </p:nvSpPr>
        <p:spPr>
          <a:xfrm>
            <a:off x="659255" y="-238126"/>
            <a:ext cx="1389996" cy="6062262"/>
          </a:xfrm>
          <a:prstGeom prst="rect">
            <a:avLst/>
          </a:prstGeom>
          <a:noFill/>
        </p:spPr>
        <p:txBody>
          <a:bodyPr vert="wordArtVert" wrap="square" rtlCol="0" anchor="ctr" anchorCtr="0">
            <a:spAutoFit/>
            <a:scene3d>
              <a:camera prst="orthographicFront"/>
              <a:lightRig rig="glow" dir="t"/>
            </a:scene3d>
            <a:sp3d extrusionH="57150" contourW="31750">
              <a:bevelT w="38100" h="38100" prst="relaxedInset"/>
              <a:contourClr>
                <a:schemeClr val="accent5">
                  <a:lumMod val="50000"/>
                </a:schemeClr>
              </a:contourClr>
            </a:sp3d>
          </a:bodyPr>
          <a:lstStyle/>
          <a:p>
            <a:pPr algn="ctr"/>
            <a:r>
              <a:rPr lang="lv-LV" sz="6600" b="1" kern="0" spc="-3000" dirty="0">
                <a:ln w="9525">
                  <a:noFill/>
                  <a:prstDash val="solid"/>
                </a:ln>
                <a:solidFill>
                  <a:schemeClr val="accent5">
                    <a:lumMod val="75000"/>
                  </a:schemeClr>
                </a:solidFill>
                <a:effectLst>
                  <a:outerShdw blurRad="12700" dist="25400" dir="2700000" algn="tl" rotWithShape="0">
                    <a:schemeClr val="accent4">
                      <a:lumMod val="75000"/>
                    </a:schemeClr>
                  </a:outerShdw>
                </a:effectLst>
              </a:rPr>
              <a:t>MOCĪBA</a:t>
            </a:r>
            <a:r>
              <a:rPr lang="es-ES" sz="6600" b="1" kern="0" spc="-3000" dirty="0">
                <a:ln w="9525">
                  <a:noFill/>
                  <a:prstDash val="solid"/>
                </a:ln>
                <a:solidFill>
                  <a:schemeClr val="accent5">
                    <a:lumMod val="75000"/>
                  </a:schemeClr>
                </a:solidFill>
                <a:effectLst>
                  <a:outerShdw blurRad="12700" dist="25400" dir="2700000" algn="tl" rotWithShape="0">
                    <a:schemeClr val="accent4">
                      <a:lumMod val="75000"/>
                    </a:schemeClr>
                  </a:outerShdw>
                </a:effectLst>
              </a:rPr>
              <a:t>S</a:t>
            </a:r>
          </a:p>
        </p:txBody>
      </p:sp>
      <p:sp>
        <p:nvSpPr>
          <p:cNvPr id="14" name="CuadroTexto 13">
            <a:extLst>
              <a:ext uri="{FF2B5EF4-FFF2-40B4-BE49-F238E27FC236}">
                <a16:creationId xmlns:a16="http://schemas.microsoft.com/office/drawing/2014/main" id="{B3F0B25D-8EFF-3246-7EBA-08D72A67C7C8}"/>
              </a:ext>
            </a:extLst>
          </p:cNvPr>
          <p:cNvSpPr txBox="1">
            <a:spLocks noGrp="1" noRot="1" noMove="1" noResize="1" noEditPoints="1" noAdjustHandles="1" noChangeArrowheads="1" noChangeShapeType="1"/>
          </p:cNvSpPr>
          <p:nvPr/>
        </p:nvSpPr>
        <p:spPr>
          <a:xfrm>
            <a:off x="0" y="6171493"/>
            <a:ext cx="2554171" cy="338554"/>
          </a:xfrm>
          <a:prstGeom prst="rect">
            <a:avLst/>
          </a:prstGeom>
          <a:noFill/>
        </p:spPr>
        <p:txBody>
          <a:bodyPr wrap="square" rtlCol="0">
            <a:spAutoFit/>
          </a:bodyPr>
          <a:lstStyle/>
          <a:p>
            <a:pPr algn="ctr"/>
            <a:r>
              <a:rPr lang="es-ES" sz="1600" b="1" dirty="0">
                <a:solidFill>
                  <a:schemeClr val="accent5">
                    <a:lumMod val="50000"/>
                  </a:schemeClr>
                </a:solidFill>
              </a:rPr>
              <a:t>4</a:t>
            </a:r>
            <a:r>
              <a:rPr lang="lv-LV" sz="1600" b="1" dirty="0">
                <a:solidFill>
                  <a:schemeClr val="accent5">
                    <a:lumMod val="50000"/>
                  </a:schemeClr>
                </a:solidFill>
              </a:rPr>
              <a:t>. tēma</a:t>
            </a:r>
            <a:r>
              <a:rPr lang="es-ES" sz="1600" b="1" dirty="0">
                <a:solidFill>
                  <a:schemeClr val="accent5">
                    <a:lumMod val="50000"/>
                  </a:schemeClr>
                </a:solidFill>
              </a:rPr>
              <a:t> 26</a:t>
            </a:r>
            <a:r>
              <a:rPr lang="lv-LV" sz="1600" b="1" dirty="0">
                <a:solidFill>
                  <a:schemeClr val="accent5">
                    <a:lumMod val="50000"/>
                  </a:schemeClr>
                </a:solidFill>
              </a:rPr>
              <a:t>. </a:t>
            </a:r>
            <a:r>
              <a:rPr lang="es-ES" sz="1600" b="1" dirty="0">
                <a:solidFill>
                  <a:schemeClr val="accent5">
                    <a:lumMod val="50000"/>
                  </a:schemeClr>
                </a:solidFill>
              </a:rPr>
              <a:t>j</a:t>
            </a:r>
            <a:r>
              <a:rPr lang="lv-LV" sz="1600" b="1" dirty="0">
                <a:solidFill>
                  <a:schemeClr val="accent5">
                    <a:lumMod val="50000"/>
                  </a:schemeClr>
                </a:solidFill>
              </a:rPr>
              <a:t>ūlijā,</a:t>
            </a:r>
            <a:r>
              <a:rPr lang="es-ES" sz="1600" b="1" dirty="0">
                <a:solidFill>
                  <a:schemeClr val="accent5">
                    <a:lumMod val="50000"/>
                  </a:schemeClr>
                </a:solidFill>
              </a:rPr>
              <a:t> 2025</a:t>
            </a:r>
          </a:p>
        </p:txBody>
      </p:sp>
    </p:spTree>
    <p:extLst>
      <p:ext uri="{BB962C8B-B14F-4D97-AF65-F5344CB8AC3E}">
        <p14:creationId xmlns:p14="http://schemas.microsoft.com/office/powerpoint/2010/main" val="422600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CFD62EA-3F7A-9522-934C-608CD685BE2E}"/>
            </a:ext>
          </a:extLst>
        </p:cNvPr>
        <p:cNvGrpSpPr/>
        <p:nvPr/>
      </p:nvGrpSpPr>
      <p:grpSpPr>
        <a:xfrm>
          <a:off x="0" y="0"/>
          <a:ext cx="0" cy="0"/>
          <a:chOff x="0" y="0"/>
          <a:chExt cx="0" cy="0"/>
        </a:xfrm>
      </p:grpSpPr>
      <p:pic>
        <p:nvPicPr>
          <p:cNvPr id="3" name="Imagen 2" descr="Imagen que contiene agua, mujer, hombre, parado&#10;&#10;El contenido generado por IA puede ser incorrecto.">
            <a:extLst>
              <a:ext uri="{FF2B5EF4-FFF2-40B4-BE49-F238E27FC236}">
                <a16:creationId xmlns:a16="http://schemas.microsoft.com/office/drawing/2014/main" id="{9901A5B1-02F2-8EDE-C518-FA3EB6317D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4902649" y="1571125"/>
            <a:ext cx="672730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5" name="CuadroTexto 4">
            <a:extLst>
              <a:ext uri="{FF2B5EF4-FFF2-40B4-BE49-F238E27FC236}">
                <a16:creationId xmlns:a16="http://schemas.microsoft.com/office/drawing/2014/main" id="{05E0B570-BB3B-5613-4892-6123BC68514A}"/>
              </a:ext>
            </a:extLst>
          </p:cNvPr>
          <p:cNvSpPr txBox="1"/>
          <p:nvPr/>
        </p:nvSpPr>
        <p:spPr>
          <a:xfrm>
            <a:off x="690562" y="676186"/>
            <a:ext cx="10810875" cy="646331"/>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es-ES" sz="1800" b="1" dirty="0">
                <a:solidFill>
                  <a:srgbClr val="438E67"/>
                </a:solidFill>
                <a:latin typeface="Comic Sans MS" panose="030F0702030302020204" pitchFamily="66" charset="0"/>
              </a:rPr>
              <a:t>“</a:t>
            </a:r>
            <a:r>
              <a:rPr lang="lv-LV" b="1" dirty="0">
                <a:solidFill>
                  <a:srgbClr val="438E67"/>
                </a:solidFill>
                <a:latin typeface="Comic Sans MS" panose="030F0702030302020204" pitchFamily="66" charset="0"/>
              </a:rPr>
              <a:t>Un Tas Kungs sacīja uz Mozu: "Saki Āronam: izstiep savu roku ar savu zizli pār upēm, pār kanāliem un ezeriem un liec nākt vardēm pār Ēģipti."</a:t>
            </a:r>
            <a:r>
              <a:rPr lang="es-ES" sz="1800" b="1" dirty="0">
                <a:solidFill>
                  <a:srgbClr val="438E67"/>
                </a:solidFill>
                <a:latin typeface="Comic Sans MS" panose="030F0702030302020204" pitchFamily="66" charset="0"/>
              </a:rPr>
              <a:t>” </a:t>
            </a:r>
            <a:r>
              <a:rPr lang="es-ES" sz="1400" b="1" dirty="0">
                <a:solidFill>
                  <a:srgbClr val="438E67"/>
                </a:solidFill>
                <a:latin typeface="Comic Sans MS" panose="030F0702030302020204" pitchFamily="66" charset="0"/>
              </a:rPr>
              <a:t>(</a:t>
            </a:r>
            <a:r>
              <a:rPr lang="lv-LV" sz="1400" b="1" dirty="0">
                <a:solidFill>
                  <a:srgbClr val="438E67"/>
                </a:solidFill>
                <a:latin typeface="Comic Sans MS" panose="030F0702030302020204" pitchFamily="66" charset="0"/>
              </a:rPr>
              <a:t>2.Mozus </a:t>
            </a:r>
            <a:r>
              <a:rPr lang="es-ES" sz="1400" b="1" dirty="0">
                <a:solidFill>
                  <a:srgbClr val="438E67"/>
                </a:solidFill>
                <a:latin typeface="Comic Sans MS" panose="030F0702030302020204" pitchFamily="66" charset="0"/>
              </a:rPr>
              <a:t>8:</a:t>
            </a:r>
            <a:r>
              <a:rPr lang="lv-LV" sz="1400" b="1" dirty="0">
                <a:solidFill>
                  <a:srgbClr val="438E67"/>
                </a:solidFill>
                <a:latin typeface="Comic Sans MS" panose="030F0702030302020204" pitchFamily="66" charset="0"/>
              </a:rPr>
              <a:t>1</a:t>
            </a:r>
            <a:r>
              <a:rPr lang="es-ES" sz="1400" b="1" dirty="0">
                <a:solidFill>
                  <a:srgbClr val="438E67"/>
                </a:solidFill>
                <a:latin typeface="Comic Sans MS" panose="030F0702030302020204" pitchFamily="66" charset="0"/>
              </a:rPr>
              <a:t>)</a:t>
            </a:r>
            <a:endParaRPr lang="es-ES" sz="1800" b="1" dirty="0">
              <a:solidFill>
                <a:srgbClr val="438E67"/>
              </a:solidFill>
              <a:latin typeface="Comic Sans MS" panose="030F0702030302020204" pitchFamily="66" charset="0"/>
            </a:endParaRPr>
          </a:p>
        </p:txBody>
      </p:sp>
      <p:sp>
        <p:nvSpPr>
          <p:cNvPr id="6" name="CuadroTexto 5">
            <a:extLst>
              <a:ext uri="{FF2B5EF4-FFF2-40B4-BE49-F238E27FC236}">
                <a16:creationId xmlns:a16="http://schemas.microsoft.com/office/drawing/2014/main" id="{E9D55EC0-9B0A-02D5-85F0-A6A8270B6382}"/>
              </a:ext>
            </a:extLst>
          </p:cNvPr>
          <p:cNvSpPr txBox="1"/>
          <p:nvPr/>
        </p:nvSpPr>
        <p:spPr>
          <a:xfrm>
            <a:off x="1" y="-57750"/>
            <a:ext cx="12191998" cy="769441"/>
          </a:xfrm>
          <a:prstGeom prst="rect">
            <a:avLst/>
          </a:prstGeom>
          <a:noFill/>
        </p:spPr>
        <p:txBody>
          <a:bodyPr wrap="square" rtlCol="0">
            <a:spAutoFit/>
          </a:bodyPr>
          <a:lstStyle/>
          <a:p>
            <a:pPr algn="ctr"/>
            <a:r>
              <a:rPr lang="lv-LV"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rPr>
              <a:t>OTRĀ  MOCĪBA</a:t>
            </a:r>
            <a:r>
              <a:rPr lang="es-ES"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rPr>
              <a:t> (</a:t>
            </a:r>
            <a:r>
              <a:rPr lang="lv-LV"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rPr>
              <a:t>IETEKMĒ</a:t>
            </a:r>
            <a:r>
              <a:rPr lang="es-ES"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rPr>
              <a:t>): </a:t>
            </a:r>
            <a:r>
              <a:rPr lang="lv-LV"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rPr>
              <a:t>VARDES</a:t>
            </a:r>
            <a:endParaRPr lang="es-ES"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endParaRPr>
          </a:p>
        </p:txBody>
      </p:sp>
      <p:sp>
        <p:nvSpPr>
          <p:cNvPr id="10" name="CuadroTexto 9">
            <a:extLst>
              <a:ext uri="{FF2B5EF4-FFF2-40B4-BE49-F238E27FC236}">
                <a16:creationId xmlns:a16="http://schemas.microsoft.com/office/drawing/2014/main" id="{7134BDEF-044F-59C4-A4D9-BE0888357CDF}"/>
              </a:ext>
            </a:extLst>
          </p:cNvPr>
          <p:cNvSpPr txBox="1"/>
          <p:nvPr/>
        </p:nvSpPr>
        <p:spPr>
          <a:xfrm>
            <a:off x="244285" y="4896837"/>
            <a:ext cx="36814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lv-LV" sz="2000" b="1" i="0" u="none" strike="noStrike" kern="1200" cap="none" spc="0" normalizeH="0" baseline="0" noProof="0" dirty="0">
                <a:ln>
                  <a:noFill/>
                </a:ln>
                <a:solidFill>
                  <a:srgbClr val="438E67"/>
                </a:solidFill>
                <a:effectLst/>
                <a:uLnTx/>
                <a:uFillTx/>
                <a:latin typeface="Aptos" panose="02110004020202020204"/>
                <a:ea typeface="+mn-ea"/>
                <a:cs typeface="+mn-cs"/>
              </a:rPr>
              <a:t>2.Mozus </a:t>
            </a:r>
            <a:r>
              <a:rPr kumimoji="0" lang="es-ES" sz="2000" b="1" i="0" u="none" strike="noStrike" kern="1200" cap="none" spc="0" normalizeH="0" baseline="0" noProof="0" dirty="0">
                <a:ln>
                  <a:noFill/>
                </a:ln>
                <a:solidFill>
                  <a:srgbClr val="438E67"/>
                </a:solidFill>
                <a:effectLst/>
                <a:uLnTx/>
                <a:uFillTx/>
                <a:latin typeface="Aptos" panose="02110004020202020204"/>
                <a:ea typeface="+mn-ea"/>
                <a:cs typeface="+mn-cs"/>
              </a:rPr>
              <a:t>8:1-15</a:t>
            </a:r>
          </a:p>
        </p:txBody>
      </p:sp>
      <p:graphicFrame>
        <p:nvGraphicFramePr>
          <p:cNvPr id="13" name="Diagrama 12">
            <a:extLst>
              <a:ext uri="{FF2B5EF4-FFF2-40B4-BE49-F238E27FC236}">
                <a16:creationId xmlns:a16="http://schemas.microsoft.com/office/drawing/2014/main" id="{DADAB16B-03A2-8460-F132-DD87BE7ADCDE}"/>
              </a:ext>
            </a:extLst>
          </p:cNvPr>
          <p:cNvGraphicFramePr/>
          <p:nvPr>
            <p:extLst>
              <p:ext uri="{D42A27DB-BD31-4B8C-83A1-F6EECF244321}">
                <p14:modId xmlns:p14="http://schemas.microsoft.com/office/powerpoint/2010/main" val="1849267659"/>
              </p:ext>
            </p:extLst>
          </p:nvPr>
        </p:nvGraphicFramePr>
        <p:xfrm>
          <a:off x="244285" y="1693248"/>
          <a:ext cx="3887955" cy="29222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E9EAA392-0F05-BF9A-80A8-579DBCF35417}"/>
              </a:ext>
            </a:extLst>
          </p:cNvPr>
          <p:cNvSpPr txBox="1"/>
          <p:nvPr/>
        </p:nvSpPr>
        <p:spPr>
          <a:xfrm>
            <a:off x="244285" y="5296947"/>
            <a:ext cx="3681413" cy="707886"/>
          </a:xfrm>
          <a:prstGeom prst="rect">
            <a:avLst/>
          </a:prstGeom>
          <a:noFill/>
        </p:spPr>
        <p:txBody>
          <a:bodyPr wrap="square">
            <a:spAutoFit/>
          </a:bodyPr>
          <a:lstStyle/>
          <a:p>
            <a:pPr lvl="0">
              <a:spcBef>
                <a:spcPts val="600"/>
              </a:spcBef>
              <a:defRPr/>
            </a:pPr>
            <a:r>
              <a:rPr lang="lv-LV" sz="2000" b="1" dirty="0">
                <a:solidFill>
                  <a:prstClr val="black"/>
                </a:solidFill>
              </a:rPr>
              <a:t>Burvji atdarināja mocību, bet nespēja to pārtraukt vai apturēt.</a:t>
            </a:r>
            <a:endParaRPr kumimoji="0" lang="lv-LV" sz="2000" b="1" i="0" u="none" strike="noStrike" kern="1200" cap="none" spc="0" normalizeH="0" baseline="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62173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strips(down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39FA7A1-892E-9A9A-CA21-92B131DFB835}"/>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EE050054-4EDD-697E-D20A-CDE4BDD4455F}"/>
              </a:ext>
            </a:extLst>
          </p:cNvPr>
          <p:cNvSpPr txBox="1"/>
          <p:nvPr/>
        </p:nvSpPr>
        <p:spPr>
          <a:xfrm>
            <a:off x="690562" y="676186"/>
            <a:ext cx="10810875" cy="646331"/>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es-ES" sz="1800" b="1" dirty="0">
                <a:solidFill>
                  <a:srgbClr val="8E7144"/>
                </a:solidFill>
                <a:latin typeface="Comic Sans MS" panose="030F0702030302020204" pitchFamily="66" charset="0"/>
              </a:rPr>
              <a:t>“</a:t>
            </a:r>
            <a:r>
              <a:rPr lang="lv-LV" b="1" dirty="0">
                <a:solidFill>
                  <a:srgbClr val="8E7144"/>
                </a:solidFill>
                <a:latin typeface="Comic Sans MS" panose="030F0702030302020204" pitchFamily="66" charset="0"/>
              </a:rPr>
              <a:t>Un Tas Kungs sacīja uz Mozu: "Saki Āronam: izstiep savu zizli un sit zemes pīšļus, ka tie top par odiem visā Ēģiptes zemē."</a:t>
            </a:r>
            <a:r>
              <a:rPr lang="es-ES" sz="1800" b="1" dirty="0">
                <a:solidFill>
                  <a:srgbClr val="8E7144"/>
                </a:solidFill>
                <a:latin typeface="Comic Sans MS" panose="030F0702030302020204" pitchFamily="66" charset="0"/>
              </a:rPr>
              <a:t>” </a:t>
            </a:r>
            <a:r>
              <a:rPr lang="es-ES" sz="1400" b="1" dirty="0">
                <a:solidFill>
                  <a:srgbClr val="8E7144"/>
                </a:solidFill>
                <a:latin typeface="Comic Sans MS" panose="030F0702030302020204" pitchFamily="66" charset="0"/>
              </a:rPr>
              <a:t>(</a:t>
            </a:r>
            <a:r>
              <a:rPr lang="lv-LV" sz="1400" b="1" dirty="0">
                <a:solidFill>
                  <a:srgbClr val="8E7144"/>
                </a:solidFill>
                <a:latin typeface="Comic Sans MS" panose="030F0702030302020204" pitchFamily="66" charset="0"/>
              </a:rPr>
              <a:t>2.Mozus</a:t>
            </a:r>
            <a:r>
              <a:rPr lang="es-ES" sz="1400" b="1" dirty="0">
                <a:solidFill>
                  <a:srgbClr val="8E7144"/>
                </a:solidFill>
                <a:latin typeface="Comic Sans MS" panose="030F0702030302020204" pitchFamily="66" charset="0"/>
              </a:rPr>
              <a:t> 8:1</a:t>
            </a:r>
            <a:r>
              <a:rPr lang="lv-LV" sz="1400" b="1" dirty="0">
                <a:solidFill>
                  <a:srgbClr val="8E7144"/>
                </a:solidFill>
                <a:latin typeface="Comic Sans MS" panose="030F0702030302020204" pitchFamily="66" charset="0"/>
              </a:rPr>
              <a:t>2</a:t>
            </a:r>
            <a:r>
              <a:rPr lang="es-ES" sz="1400" b="1" dirty="0">
                <a:solidFill>
                  <a:srgbClr val="8E7144"/>
                </a:solidFill>
                <a:latin typeface="Comic Sans MS" panose="030F0702030302020204" pitchFamily="66" charset="0"/>
              </a:rPr>
              <a:t>)</a:t>
            </a:r>
            <a:endParaRPr lang="es-ES" sz="1800" b="1" dirty="0">
              <a:solidFill>
                <a:srgbClr val="8E7144"/>
              </a:solidFill>
              <a:latin typeface="Comic Sans MS" panose="030F0702030302020204" pitchFamily="66" charset="0"/>
            </a:endParaRPr>
          </a:p>
        </p:txBody>
      </p:sp>
      <p:sp>
        <p:nvSpPr>
          <p:cNvPr id="6" name="CuadroTexto 5">
            <a:extLst>
              <a:ext uri="{FF2B5EF4-FFF2-40B4-BE49-F238E27FC236}">
                <a16:creationId xmlns:a16="http://schemas.microsoft.com/office/drawing/2014/main" id="{88723346-4315-F375-8098-6C594C01D621}"/>
              </a:ext>
            </a:extLst>
          </p:cNvPr>
          <p:cNvSpPr txBox="1"/>
          <p:nvPr/>
        </p:nvSpPr>
        <p:spPr>
          <a:xfrm>
            <a:off x="1" y="-57750"/>
            <a:ext cx="12191998" cy="769441"/>
          </a:xfrm>
          <a:prstGeom prst="rect">
            <a:avLst/>
          </a:prstGeom>
          <a:noFill/>
        </p:spPr>
        <p:txBody>
          <a:bodyPr wrap="square" rtlCol="0">
            <a:spAutoFit/>
          </a:bodyPr>
          <a:lstStyle/>
          <a:p>
            <a:pPr algn="ctr"/>
            <a:r>
              <a:rPr lang="es-ES"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rPr>
              <a:t>T</a:t>
            </a:r>
            <a:r>
              <a:rPr lang="lv-LV"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rPr>
              <a:t>REŠĀ MOCĪBA</a:t>
            </a:r>
            <a:r>
              <a:rPr lang="es-ES"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rPr>
              <a:t> (</a:t>
            </a:r>
            <a:r>
              <a:rPr lang="lv-LV"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rPr>
              <a:t>IETEKMĒ</a:t>
            </a:r>
            <a:r>
              <a:rPr lang="es-ES"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rPr>
              <a:t>): </a:t>
            </a:r>
            <a:r>
              <a:rPr lang="lv-LV"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rPr>
              <a:t>ODI</a:t>
            </a:r>
            <a:endParaRPr lang="es-ES"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endParaRPr>
          </a:p>
        </p:txBody>
      </p:sp>
      <p:sp>
        <p:nvSpPr>
          <p:cNvPr id="10" name="CuadroTexto 9">
            <a:extLst>
              <a:ext uri="{FF2B5EF4-FFF2-40B4-BE49-F238E27FC236}">
                <a16:creationId xmlns:a16="http://schemas.microsoft.com/office/drawing/2014/main" id="{F5882452-A1BB-CDFF-EBB7-E4DF8F2B3A6E}"/>
              </a:ext>
            </a:extLst>
          </p:cNvPr>
          <p:cNvSpPr txBox="1"/>
          <p:nvPr/>
        </p:nvSpPr>
        <p:spPr>
          <a:xfrm>
            <a:off x="395287" y="4229087"/>
            <a:ext cx="36814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lv-LV" sz="2000" b="1" i="0" u="none" strike="noStrike" kern="1200" cap="none" spc="0" normalizeH="0" baseline="0" noProof="0" dirty="0">
                <a:ln>
                  <a:noFill/>
                </a:ln>
                <a:solidFill>
                  <a:srgbClr val="8E7144"/>
                </a:solidFill>
                <a:effectLst/>
                <a:uLnTx/>
                <a:uFillTx/>
                <a:latin typeface="Aptos" panose="02110004020202020204"/>
                <a:ea typeface="+mn-ea"/>
                <a:cs typeface="+mn-cs"/>
              </a:rPr>
              <a:t>2.Mozus</a:t>
            </a:r>
            <a:r>
              <a:rPr kumimoji="0" lang="es-ES" sz="2000" b="1" i="0" u="none" strike="noStrike" kern="1200" cap="none" spc="0" normalizeH="0" baseline="0" noProof="0" dirty="0">
                <a:ln>
                  <a:noFill/>
                </a:ln>
                <a:solidFill>
                  <a:srgbClr val="8E7144"/>
                </a:solidFill>
                <a:effectLst/>
                <a:uLnTx/>
                <a:uFillTx/>
                <a:latin typeface="Aptos" panose="02110004020202020204"/>
                <a:ea typeface="+mn-ea"/>
                <a:cs typeface="+mn-cs"/>
              </a:rPr>
              <a:t> 8:16-19</a:t>
            </a:r>
          </a:p>
        </p:txBody>
      </p:sp>
      <p:graphicFrame>
        <p:nvGraphicFramePr>
          <p:cNvPr id="13" name="Diagrama 12">
            <a:extLst>
              <a:ext uri="{FF2B5EF4-FFF2-40B4-BE49-F238E27FC236}">
                <a16:creationId xmlns:a16="http://schemas.microsoft.com/office/drawing/2014/main" id="{4D700DBF-50D2-13C5-E182-C50A828705F1}"/>
              </a:ext>
            </a:extLst>
          </p:cNvPr>
          <p:cNvGraphicFramePr/>
          <p:nvPr>
            <p:extLst>
              <p:ext uri="{D42A27DB-BD31-4B8C-83A1-F6EECF244321}">
                <p14:modId xmlns:p14="http://schemas.microsoft.com/office/powerpoint/2010/main" val="1069553611"/>
              </p:ext>
            </p:extLst>
          </p:nvPr>
        </p:nvGraphicFramePr>
        <p:xfrm>
          <a:off x="395286" y="161925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agen 14">
            <a:extLst>
              <a:ext uri="{FF2B5EF4-FFF2-40B4-BE49-F238E27FC236}">
                <a16:creationId xmlns:a16="http://schemas.microsoft.com/office/drawing/2014/main" id="{282CC8B4-E755-BE1B-BBB3-FDB5BC65F0A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4470948" y="1580750"/>
            <a:ext cx="747676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3" name="CuadroTexto 2">
            <a:extLst>
              <a:ext uri="{FF2B5EF4-FFF2-40B4-BE49-F238E27FC236}">
                <a16:creationId xmlns:a16="http://schemas.microsoft.com/office/drawing/2014/main" id="{64127C96-E1BE-5DD9-A9C6-CA935802D497}"/>
              </a:ext>
            </a:extLst>
          </p:cNvPr>
          <p:cNvSpPr txBox="1"/>
          <p:nvPr/>
        </p:nvSpPr>
        <p:spPr>
          <a:xfrm>
            <a:off x="395286" y="4629197"/>
            <a:ext cx="3681413" cy="1938992"/>
          </a:xfrm>
          <a:prstGeom prst="rect">
            <a:avLst/>
          </a:prstGeom>
          <a:noFill/>
        </p:spPr>
        <p:txBody>
          <a:bodyPr wrap="square">
            <a:spAutoFit/>
          </a:bodyPr>
          <a:lstStyle/>
          <a:p>
            <a:r>
              <a:rPr lang="lv-LV" sz="2000" b="1" dirty="0"/>
              <a:t>Dievs radīja dzīvību no zemes putekļiem (1.Moz.1:24)? Par mocību izcelsmi vairs nebija nekādu šaubu: “Tas ir Dieva darbs” (2.Moz.8:19). Burvji beidzot klusēja.</a:t>
            </a:r>
          </a:p>
        </p:txBody>
      </p:sp>
    </p:spTree>
    <p:extLst>
      <p:ext uri="{BB962C8B-B14F-4D97-AF65-F5344CB8AC3E}">
        <p14:creationId xmlns:p14="http://schemas.microsoft.com/office/powerpoint/2010/main" val="353316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strips(down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1054DC-64D8-A28A-ADF3-8AA17E45289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1E8EA46-2BD0-0641-752B-6FF72DE12678}"/>
              </a:ext>
            </a:extLst>
          </p:cNvPr>
          <p:cNvSpPr txBox="1"/>
          <p:nvPr/>
        </p:nvSpPr>
        <p:spPr>
          <a:xfrm>
            <a:off x="690562" y="676186"/>
            <a:ext cx="10810875" cy="646331"/>
          </a:xfrm>
          <a:prstGeom prst="rect">
            <a:avLst/>
          </a:prstGeom>
          <a:noFill/>
        </p:spPr>
        <p:txBody>
          <a:bodyPr wrap="square">
            <a:spAutoFit/>
          </a:bodyPr>
          <a:lstStyle/>
          <a:p>
            <a:pPr algn="ctr"/>
            <a:r>
              <a:rPr lang="es-ES" sz="18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a:t>
            </a:r>
            <a:r>
              <a:rPr lang="lv-LV"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Un Tas Kungs darīja tā, un kaitīgie kukaiņi nāca lieliem pulkiem faraona namā un viņa kalpu namos, un visā Ēģiptes zemē, un visa zeme bija kaitīgo kukaiņu izpostīta."</a:t>
            </a:r>
            <a:r>
              <a:rPr lang="es-ES" sz="18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a:t>
            </a:r>
            <a:r>
              <a:rPr lang="lv-LV" sz="14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2.Mozus</a:t>
            </a:r>
            <a:r>
              <a:rPr lang="es-ES" sz="14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 8:2</a:t>
            </a:r>
            <a:r>
              <a:rPr lang="lv-LV" sz="14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0</a:t>
            </a:r>
            <a:r>
              <a:rPr lang="es-ES" sz="14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a:t>
            </a:r>
            <a:endParaRPr lang="es-ES" sz="18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F35E404-73D1-0A2F-4CA9-8D03E430F84F}"/>
              </a:ext>
            </a:extLst>
          </p:cNvPr>
          <p:cNvSpPr txBox="1"/>
          <p:nvPr/>
        </p:nvSpPr>
        <p:spPr>
          <a:xfrm>
            <a:off x="1" y="0"/>
            <a:ext cx="12191998" cy="707886"/>
          </a:xfrm>
          <a:prstGeom prst="rect">
            <a:avLst/>
          </a:prstGeom>
          <a:noFill/>
        </p:spPr>
        <p:txBody>
          <a:bodyPr wrap="square" rtlCol="0">
            <a:spAutoFit/>
          </a:bodyPr>
          <a:lstStyle/>
          <a:p>
            <a:pPr algn="ctr"/>
            <a:r>
              <a:rPr lang="lv-LV" sz="4000" b="1" dirty="0">
                <a:ln w="22225">
                  <a:solidFill>
                    <a:schemeClr val="accent2"/>
                  </a:solidFill>
                  <a:prstDash val="solid"/>
                </a:ln>
                <a:solidFill>
                  <a:schemeClr val="accent2">
                    <a:lumMod val="40000"/>
                    <a:lumOff val="60000"/>
                  </a:schemeClr>
                </a:solidFill>
              </a:rPr>
              <a:t>CETURTĀ MOCĪBA </a:t>
            </a:r>
            <a:r>
              <a:rPr lang="es-ES" sz="4000" b="1" dirty="0">
                <a:ln w="22225">
                  <a:solidFill>
                    <a:schemeClr val="accent2"/>
                  </a:solidFill>
                  <a:prstDash val="solid"/>
                </a:ln>
                <a:solidFill>
                  <a:schemeClr val="accent2">
                    <a:lumMod val="40000"/>
                    <a:lumOff val="60000"/>
                  </a:schemeClr>
                </a:solidFill>
              </a:rPr>
              <a:t>(</a:t>
            </a:r>
            <a:r>
              <a:rPr lang="lv-LV" sz="4000" b="1" dirty="0">
                <a:ln w="22225">
                  <a:solidFill>
                    <a:schemeClr val="accent2"/>
                  </a:solidFill>
                  <a:prstDash val="solid"/>
                </a:ln>
                <a:solidFill>
                  <a:schemeClr val="accent2">
                    <a:lumMod val="40000"/>
                    <a:lumOff val="60000"/>
                  </a:schemeClr>
                </a:solidFill>
              </a:rPr>
              <a:t>NOPIETNI</a:t>
            </a:r>
            <a:r>
              <a:rPr lang="es-ES" sz="4000" b="1" dirty="0">
                <a:ln w="22225">
                  <a:solidFill>
                    <a:schemeClr val="accent2"/>
                  </a:solidFill>
                  <a:prstDash val="solid"/>
                </a:ln>
                <a:solidFill>
                  <a:schemeClr val="accent2">
                    <a:lumMod val="40000"/>
                    <a:lumOff val="60000"/>
                  </a:schemeClr>
                </a:solidFill>
              </a:rPr>
              <a:t>): </a:t>
            </a:r>
            <a:r>
              <a:rPr lang="lv-LV" sz="4000" b="1" dirty="0">
                <a:ln w="22225">
                  <a:solidFill>
                    <a:schemeClr val="accent2"/>
                  </a:solidFill>
                  <a:prstDash val="solid"/>
                </a:ln>
                <a:solidFill>
                  <a:schemeClr val="accent2">
                    <a:lumMod val="40000"/>
                    <a:lumOff val="60000"/>
                  </a:schemeClr>
                </a:solidFill>
              </a:rPr>
              <a:t>KAITĪGIE KUKAIŅI</a:t>
            </a:r>
            <a:endParaRPr lang="es-ES" sz="4000" b="1" dirty="0">
              <a:ln w="22225">
                <a:solidFill>
                  <a:schemeClr val="accent2"/>
                </a:solidFill>
                <a:prstDash val="solid"/>
              </a:ln>
              <a:solidFill>
                <a:schemeClr val="accent2">
                  <a:lumMod val="40000"/>
                  <a:lumOff val="60000"/>
                </a:schemeClr>
              </a:solidFill>
            </a:endParaRPr>
          </a:p>
        </p:txBody>
      </p:sp>
      <p:sp>
        <p:nvSpPr>
          <p:cNvPr id="10" name="CuadroTexto 9">
            <a:extLst>
              <a:ext uri="{FF2B5EF4-FFF2-40B4-BE49-F238E27FC236}">
                <a16:creationId xmlns:a16="http://schemas.microsoft.com/office/drawing/2014/main" id="{F0C3DBE5-AB9C-894D-5B9C-72698371C061}"/>
              </a:ext>
            </a:extLst>
          </p:cNvPr>
          <p:cNvSpPr txBox="1"/>
          <p:nvPr/>
        </p:nvSpPr>
        <p:spPr>
          <a:xfrm>
            <a:off x="6968390" y="4767768"/>
            <a:ext cx="4456798"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lv-LV" sz="2000" b="1" i="0" u="none" strike="noStrike" kern="1200" cap="none" spc="0" normalizeH="0" baseline="0" noProof="0" dirty="0">
                <a:ln>
                  <a:noFill/>
                </a:ln>
                <a:solidFill>
                  <a:srgbClr val="F88B47"/>
                </a:solidFill>
                <a:effectLst/>
                <a:uLnTx/>
                <a:uFillTx/>
                <a:latin typeface="Aptos" panose="02110004020202020204"/>
                <a:ea typeface="+mn-ea"/>
                <a:cs typeface="+mn-cs"/>
              </a:rPr>
              <a:t>2.Mozus </a:t>
            </a:r>
            <a:r>
              <a:rPr kumimoji="0" lang="es-ES" sz="2000" b="1" i="0" u="none" strike="noStrike" kern="1200" cap="none" spc="0" normalizeH="0" baseline="0" noProof="0" dirty="0">
                <a:ln>
                  <a:noFill/>
                </a:ln>
                <a:solidFill>
                  <a:srgbClr val="F88B47"/>
                </a:solidFill>
                <a:effectLst/>
                <a:uLnTx/>
                <a:uFillTx/>
                <a:latin typeface="Aptos" panose="02110004020202020204"/>
                <a:ea typeface="+mn-ea"/>
                <a:cs typeface="+mn-cs"/>
              </a:rPr>
              <a:t>8:20-32.</a:t>
            </a:r>
          </a:p>
        </p:txBody>
      </p:sp>
      <p:graphicFrame>
        <p:nvGraphicFramePr>
          <p:cNvPr id="3" name="Diagrama 2">
            <a:extLst>
              <a:ext uri="{FF2B5EF4-FFF2-40B4-BE49-F238E27FC236}">
                <a16:creationId xmlns:a16="http://schemas.microsoft.com/office/drawing/2014/main" id="{B629B6A6-209C-E965-4BE2-1CE5DB03BCF8}"/>
              </a:ext>
            </a:extLst>
          </p:cNvPr>
          <p:cNvGraphicFramePr/>
          <p:nvPr>
            <p:extLst>
              <p:ext uri="{D42A27DB-BD31-4B8C-83A1-F6EECF244321}">
                <p14:modId xmlns:p14="http://schemas.microsoft.com/office/powerpoint/2010/main" val="288021759"/>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93BFA260-68A6-5861-0B03-840791D059BD}"/>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3E4ABBFB-5B65-309B-4D57-77827245C9A4}"/>
              </a:ext>
            </a:extLst>
          </p:cNvPr>
          <p:cNvSpPr txBox="1"/>
          <p:nvPr/>
        </p:nvSpPr>
        <p:spPr>
          <a:xfrm>
            <a:off x="6968390" y="5167878"/>
            <a:ext cx="4533047" cy="1323439"/>
          </a:xfrm>
          <a:prstGeom prst="rect">
            <a:avLst/>
          </a:prstGeom>
          <a:noFill/>
        </p:spPr>
        <p:txBody>
          <a:bodyPr wrap="square">
            <a:spAutoFit/>
          </a:bodyPr>
          <a:lstStyle/>
          <a:p>
            <a:pPr lvl="0">
              <a:spcBef>
                <a:spcPts val="600"/>
              </a:spcBef>
              <a:defRPr/>
            </a:pPr>
            <a:r>
              <a:rPr lang="lv-LV" sz="2000" b="1" dirty="0"/>
              <a:t>Pirmo reizi israēlieši tika pasargāti no mēra. Tas pamudināja faraonu risināt sarunas, taču viņam neizdevās izpildīt savu vienošanās daļu.</a:t>
            </a:r>
            <a:endParaRPr kumimoji="0" lang="es-ES" sz="20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66120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F66A6C6-01CF-D6A1-F40E-52D2E3DF9AEB}"/>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57B62C3C-B594-2A4F-23B2-584F706A8DB8}"/>
              </a:ext>
            </a:extLst>
          </p:cNvPr>
          <p:cNvSpPr txBox="1"/>
          <p:nvPr/>
        </p:nvSpPr>
        <p:spPr>
          <a:xfrm>
            <a:off x="690562" y="769441"/>
            <a:ext cx="10810875" cy="646331"/>
          </a:xfrm>
          <a:prstGeom prst="rect">
            <a:avLst/>
          </a:prstGeom>
          <a:noFill/>
        </p:spPr>
        <p:txBody>
          <a:bodyPr wrap="square">
            <a:spAutoFit/>
          </a:bodyPr>
          <a:lstStyle/>
          <a:p>
            <a:pPr algn="ctr"/>
            <a:r>
              <a:rPr lang="es-ES" sz="18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a:t>
            </a:r>
            <a:r>
              <a:rPr lang="lv-LV"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Redzi, Tā Kunga roka nāks pār taviem ganāmpulkiem, kas laukā, pār zirgiem, ēzeļiem, kamieļiem, liellopiem un sīklopiem ar ļoti smagu sērgu. </a:t>
            </a:r>
            <a:r>
              <a:rPr lang="es-ES" sz="14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a:t>
            </a:r>
            <a:r>
              <a:rPr lang="lv-LV" sz="14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2.Mozus</a:t>
            </a:r>
            <a:r>
              <a:rPr lang="es-ES" sz="14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9:3)</a:t>
            </a:r>
            <a:endParaRPr lang="es-ES" sz="18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3F9D26E-A1B0-76BD-3326-6657EEE067E6}"/>
              </a:ext>
            </a:extLst>
          </p:cNvPr>
          <p:cNvSpPr txBox="1"/>
          <p:nvPr/>
        </p:nvSpPr>
        <p:spPr>
          <a:xfrm>
            <a:off x="1" y="0"/>
            <a:ext cx="12191998" cy="769441"/>
          </a:xfrm>
          <a:prstGeom prst="rect">
            <a:avLst/>
          </a:prstGeom>
          <a:noFill/>
        </p:spPr>
        <p:txBody>
          <a:bodyPr wrap="square" rtlCol="0">
            <a:spAutoFit/>
          </a:bodyPr>
          <a:lstStyle/>
          <a:p>
            <a:pPr algn="ctr"/>
            <a:r>
              <a:rPr lang="lv-LV" sz="4400" b="1" dirty="0">
                <a:ln w="22225">
                  <a:solidFill>
                    <a:schemeClr val="accent5">
                      <a:lumMod val="75000"/>
                    </a:schemeClr>
                  </a:solidFill>
                  <a:prstDash val="solid"/>
                </a:ln>
                <a:solidFill>
                  <a:schemeClr val="accent5">
                    <a:lumMod val="40000"/>
                    <a:lumOff val="60000"/>
                  </a:schemeClr>
                </a:solidFill>
              </a:rPr>
              <a:t>PIEKTĀ MOCĪBA</a:t>
            </a:r>
            <a:r>
              <a:rPr lang="es-ES" sz="4400" b="1" dirty="0">
                <a:ln w="22225">
                  <a:solidFill>
                    <a:schemeClr val="accent5">
                      <a:lumMod val="75000"/>
                    </a:schemeClr>
                  </a:solidFill>
                  <a:prstDash val="solid"/>
                </a:ln>
                <a:solidFill>
                  <a:schemeClr val="accent5">
                    <a:lumMod val="40000"/>
                    <a:lumOff val="60000"/>
                  </a:schemeClr>
                </a:solidFill>
              </a:rPr>
              <a:t> (</a:t>
            </a:r>
            <a:r>
              <a:rPr lang="lv-LV" sz="4400" b="1" dirty="0">
                <a:ln w="22225">
                  <a:solidFill>
                    <a:schemeClr val="accent5">
                      <a:lumMod val="75000"/>
                    </a:schemeClr>
                  </a:solidFill>
                  <a:prstDash val="solid"/>
                </a:ln>
                <a:solidFill>
                  <a:schemeClr val="accent5">
                    <a:lumMod val="40000"/>
                    <a:lumOff val="60000"/>
                  </a:schemeClr>
                </a:solidFill>
              </a:rPr>
              <a:t>NOPIETNI</a:t>
            </a:r>
            <a:r>
              <a:rPr lang="es-ES" sz="4400" b="1" dirty="0">
                <a:ln w="22225">
                  <a:solidFill>
                    <a:schemeClr val="accent5">
                      <a:lumMod val="75000"/>
                    </a:schemeClr>
                  </a:solidFill>
                  <a:prstDash val="solid"/>
                </a:ln>
                <a:solidFill>
                  <a:schemeClr val="accent5">
                    <a:lumMod val="40000"/>
                    <a:lumOff val="60000"/>
                  </a:schemeClr>
                </a:solidFill>
              </a:rPr>
              <a:t>): M</a:t>
            </a:r>
            <a:r>
              <a:rPr lang="lv-LV" sz="4400" b="1" dirty="0">
                <a:ln w="22225">
                  <a:solidFill>
                    <a:schemeClr val="accent5">
                      <a:lumMod val="75000"/>
                    </a:schemeClr>
                  </a:solidFill>
                  <a:prstDash val="solid"/>
                </a:ln>
                <a:solidFill>
                  <a:schemeClr val="accent5">
                    <a:lumMod val="40000"/>
                    <a:lumOff val="60000"/>
                  </a:schemeClr>
                </a:solidFill>
              </a:rPr>
              <a:t>ĀJLOPU NĀVE </a:t>
            </a:r>
            <a:endParaRPr lang="es-ES" sz="4400" b="1" dirty="0">
              <a:ln w="22225">
                <a:solidFill>
                  <a:schemeClr val="accent5">
                    <a:lumMod val="75000"/>
                  </a:schemeClr>
                </a:solidFill>
                <a:prstDash val="solid"/>
              </a:ln>
              <a:solidFill>
                <a:schemeClr val="accent5">
                  <a:lumMod val="40000"/>
                  <a:lumOff val="60000"/>
                </a:schemeClr>
              </a:solidFill>
            </a:endParaRPr>
          </a:p>
        </p:txBody>
      </p:sp>
      <p:sp>
        <p:nvSpPr>
          <p:cNvPr id="10" name="CuadroTexto 9">
            <a:extLst>
              <a:ext uri="{FF2B5EF4-FFF2-40B4-BE49-F238E27FC236}">
                <a16:creationId xmlns:a16="http://schemas.microsoft.com/office/drawing/2014/main" id="{B2C20041-4CD2-C5ED-CAC9-AAA235CBD330}"/>
              </a:ext>
            </a:extLst>
          </p:cNvPr>
          <p:cNvSpPr txBox="1"/>
          <p:nvPr/>
        </p:nvSpPr>
        <p:spPr>
          <a:xfrm>
            <a:off x="7044639" y="4921772"/>
            <a:ext cx="4456798"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lv-LV" sz="2000" b="1" i="0" u="none" strike="noStrike" kern="1200" cap="none" spc="0" normalizeH="0" baseline="0" noProof="0" dirty="0">
                <a:ln>
                  <a:noFill/>
                </a:ln>
                <a:solidFill>
                  <a:srgbClr val="12AA6C"/>
                </a:solidFill>
                <a:effectLst/>
                <a:uLnTx/>
                <a:uFillTx/>
                <a:latin typeface="Aptos" panose="02110004020202020204"/>
                <a:ea typeface="+mn-ea"/>
                <a:cs typeface="+mn-cs"/>
              </a:rPr>
              <a:t>2.Mozus</a:t>
            </a:r>
            <a:r>
              <a:rPr kumimoji="0" lang="es-ES" sz="2000" b="1" i="0" u="none" strike="noStrike" kern="1200" cap="none" spc="0" normalizeH="0" baseline="0" noProof="0" dirty="0">
                <a:ln>
                  <a:noFill/>
                </a:ln>
                <a:solidFill>
                  <a:srgbClr val="12AA6C"/>
                </a:solidFill>
                <a:effectLst/>
                <a:uLnTx/>
                <a:uFillTx/>
                <a:latin typeface="Aptos" panose="02110004020202020204"/>
                <a:ea typeface="+mn-ea"/>
                <a:cs typeface="+mn-cs"/>
              </a:rPr>
              <a:t> 9:1-7.</a:t>
            </a:r>
          </a:p>
        </p:txBody>
      </p:sp>
      <p:graphicFrame>
        <p:nvGraphicFramePr>
          <p:cNvPr id="3" name="Diagrama 2">
            <a:extLst>
              <a:ext uri="{FF2B5EF4-FFF2-40B4-BE49-F238E27FC236}">
                <a16:creationId xmlns:a16="http://schemas.microsoft.com/office/drawing/2014/main" id="{7F903568-9884-D2D7-00C9-1A044253D6CE}"/>
              </a:ext>
            </a:extLst>
          </p:cNvPr>
          <p:cNvGraphicFramePr/>
          <p:nvPr>
            <p:extLst>
              <p:ext uri="{D42A27DB-BD31-4B8C-83A1-F6EECF244321}">
                <p14:modId xmlns:p14="http://schemas.microsoft.com/office/powerpoint/2010/main" val="1463224210"/>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5CDEA013-B74C-1BEB-C3B5-E04BD9B1039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211016" y="2069578"/>
            <a:ext cx="6100834" cy="4602384"/>
          </a:xfrm>
          <a:prstGeom prst="snip2DiagRect">
            <a:avLst>
              <a:gd name="adj1" fmla="val 0"/>
              <a:gd name="adj2" fmla="val 28797"/>
            </a:avLst>
          </a:prstGeom>
          <a:solidFill>
            <a:srgbClr val="FFFFFF">
              <a:shade val="85000"/>
            </a:srgbClr>
          </a:solidFill>
          <a:ln w="889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27F5698B-BFE7-E204-83C9-CED1F4BB9FC1}"/>
              </a:ext>
            </a:extLst>
          </p:cNvPr>
          <p:cNvSpPr txBox="1"/>
          <p:nvPr/>
        </p:nvSpPr>
        <p:spPr>
          <a:xfrm>
            <a:off x="7044638" y="5321882"/>
            <a:ext cx="4456797" cy="1015663"/>
          </a:xfrm>
          <a:prstGeom prst="rect">
            <a:avLst/>
          </a:prstGeom>
          <a:noFill/>
        </p:spPr>
        <p:txBody>
          <a:bodyPr wrap="square">
            <a:spAutoFit/>
          </a:bodyPr>
          <a:lstStyle/>
          <a:p>
            <a:r>
              <a:rPr lang="lv-LV" sz="2000" b="1" dirty="0"/>
              <a:t>Daudziem dieviem bija dzīvnieku galvas, tāpēc šis mēris pazemoja lielāko daļu no tiem.</a:t>
            </a:r>
          </a:p>
        </p:txBody>
      </p:sp>
      <p:sp>
        <p:nvSpPr>
          <p:cNvPr id="8" name="CuadroTexto 4">
            <a:extLst>
              <a:ext uri="{FF2B5EF4-FFF2-40B4-BE49-F238E27FC236}">
                <a16:creationId xmlns:a16="http://schemas.microsoft.com/office/drawing/2014/main" id="{57B62C3C-B594-2A4F-23B2-584F706A8DB8}"/>
              </a:ext>
            </a:extLst>
          </p:cNvPr>
          <p:cNvSpPr txBox="1"/>
          <p:nvPr/>
        </p:nvSpPr>
        <p:spPr>
          <a:xfrm>
            <a:off x="690563" y="769440"/>
            <a:ext cx="10810875" cy="646331"/>
          </a:xfrm>
          <a:prstGeom prst="rect">
            <a:avLst/>
          </a:prstGeom>
          <a:noFill/>
        </p:spPr>
        <p:txBody>
          <a:bodyPr wrap="square">
            <a:spAutoFit/>
          </a:bodyPr>
          <a:lstStyle/>
          <a:p>
            <a:pPr algn="ctr"/>
            <a:r>
              <a:rPr lang="es-ES" sz="18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a:t>
            </a:r>
            <a:r>
              <a:rPr lang="lv-LV"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Redzi, Tā Kunga roka nāks pār taviem ganāmpulkiem, kas laukā, pār zirgiem, ēzeļiem, kamieļiem, liellopiem un sīklopiem ar ļoti smagu sērgu. </a:t>
            </a:r>
            <a:r>
              <a:rPr lang="es-ES" sz="14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a:t>
            </a:r>
            <a:r>
              <a:rPr lang="lv-LV" sz="14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2.Mozus</a:t>
            </a:r>
            <a:r>
              <a:rPr lang="es-ES" sz="14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9:3)</a:t>
            </a:r>
            <a:endParaRPr lang="es-ES" sz="18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endParaRPr>
          </a:p>
        </p:txBody>
      </p:sp>
      <p:sp>
        <p:nvSpPr>
          <p:cNvPr id="11" name="CuadroTexto 5">
            <a:extLst>
              <a:ext uri="{FF2B5EF4-FFF2-40B4-BE49-F238E27FC236}">
                <a16:creationId xmlns:a16="http://schemas.microsoft.com/office/drawing/2014/main" id="{63F9D26E-A1B0-76BD-3326-6657EEE067E6}"/>
              </a:ext>
            </a:extLst>
          </p:cNvPr>
          <p:cNvSpPr txBox="1"/>
          <p:nvPr/>
        </p:nvSpPr>
        <p:spPr>
          <a:xfrm>
            <a:off x="2" y="-1"/>
            <a:ext cx="12191998" cy="769441"/>
          </a:xfrm>
          <a:prstGeom prst="rect">
            <a:avLst/>
          </a:prstGeom>
          <a:noFill/>
        </p:spPr>
        <p:txBody>
          <a:bodyPr wrap="square" rtlCol="0">
            <a:spAutoFit/>
          </a:bodyPr>
          <a:lstStyle/>
          <a:p>
            <a:pPr algn="ctr"/>
            <a:r>
              <a:rPr lang="lv-LV" sz="4400" b="1" dirty="0">
                <a:ln w="22225">
                  <a:solidFill>
                    <a:schemeClr val="accent5">
                      <a:lumMod val="75000"/>
                    </a:schemeClr>
                  </a:solidFill>
                  <a:prstDash val="solid"/>
                </a:ln>
                <a:solidFill>
                  <a:schemeClr val="accent5">
                    <a:lumMod val="40000"/>
                    <a:lumOff val="60000"/>
                  </a:schemeClr>
                </a:solidFill>
              </a:rPr>
              <a:t>PIEKTĀ MOCĪBA</a:t>
            </a:r>
            <a:r>
              <a:rPr lang="es-ES" sz="4400" b="1" dirty="0">
                <a:ln w="22225">
                  <a:solidFill>
                    <a:schemeClr val="accent5">
                      <a:lumMod val="75000"/>
                    </a:schemeClr>
                  </a:solidFill>
                  <a:prstDash val="solid"/>
                </a:ln>
                <a:solidFill>
                  <a:schemeClr val="accent5">
                    <a:lumMod val="40000"/>
                    <a:lumOff val="60000"/>
                  </a:schemeClr>
                </a:solidFill>
              </a:rPr>
              <a:t> (</a:t>
            </a:r>
            <a:r>
              <a:rPr lang="lv-LV" sz="4400" b="1" dirty="0">
                <a:ln w="22225">
                  <a:solidFill>
                    <a:schemeClr val="accent5">
                      <a:lumMod val="75000"/>
                    </a:schemeClr>
                  </a:solidFill>
                  <a:prstDash val="solid"/>
                </a:ln>
                <a:solidFill>
                  <a:schemeClr val="accent5">
                    <a:lumMod val="40000"/>
                    <a:lumOff val="60000"/>
                  </a:schemeClr>
                </a:solidFill>
              </a:rPr>
              <a:t>NOPIETNI</a:t>
            </a:r>
            <a:r>
              <a:rPr lang="es-ES" sz="4400" b="1" dirty="0">
                <a:ln w="22225">
                  <a:solidFill>
                    <a:schemeClr val="accent5">
                      <a:lumMod val="75000"/>
                    </a:schemeClr>
                  </a:solidFill>
                  <a:prstDash val="solid"/>
                </a:ln>
                <a:solidFill>
                  <a:schemeClr val="accent5">
                    <a:lumMod val="40000"/>
                    <a:lumOff val="60000"/>
                  </a:schemeClr>
                </a:solidFill>
              </a:rPr>
              <a:t>): M</a:t>
            </a:r>
            <a:r>
              <a:rPr lang="lv-LV" sz="4400" b="1" dirty="0">
                <a:ln w="22225">
                  <a:solidFill>
                    <a:schemeClr val="accent5">
                      <a:lumMod val="75000"/>
                    </a:schemeClr>
                  </a:solidFill>
                  <a:prstDash val="solid"/>
                </a:ln>
                <a:solidFill>
                  <a:schemeClr val="accent5">
                    <a:lumMod val="40000"/>
                    <a:lumOff val="60000"/>
                  </a:schemeClr>
                </a:solidFill>
              </a:rPr>
              <a:t>ĀJLOPU NĀVE </a:t>
            </a:r>
            <a:endParaRPr lang="es-ES" sz="4400" b="1" dirty="0">
              <a:ln w="22225">
                <a:solidFill>
                  <a:schemeClr val="accent5">
                    <a:lumMod val="75000"/>
                  </a:schemeClr>
                </a:solidFill>
                <a:prstDash val="solid"/>
              </a:ln>
              <a:solidFill>
                <a:schemeClr val="accent5">
                  <a:lumMod val="40000"/>
                  <a:lumOff val="60000"/>
                </a:schemeClr>
              </a:solidFill>
            </a:endParaRPr>
          </a:p>
        </p:txBody>
      </p:sp>
    </p:spTree>
    <p:extLst>
      <p:ext uri="{BB962C8B-B14F-4D97-AF65-F5344CB8AC3E}">
        <p14:creationId xmlns:p14="http://schemas.microsoft.com/office/powerpoint/2010/main" val="370068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par>
                          <p:cTn id="37" fill="hold">
                            <p:stCondLst>
                              <p:cond delay="500"/>
                            </p:stCondLst>
                            <p:childTnLst>
                              <p:par>
                                <p:cTn id="38" presetID="30"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800" decel="100000"/>
                                        <p:tgtEl>
                                          <p:spTgt spid="11"/>
                                        </p:tgtEl>
                                      </p:cBhvr>
                                    </p:animEffect>
                                    <p:anim calcmode="lin" valueType="num">
                                      <p:cBhvr>
                                        <p:cTn id="41" dur="800" decel="100000" fill="hold"/>
                                        <p:tgtEl>
                                          <p:spTgt spid="11"/>
                                        </p:tgtEl>
                                        <p:attrNameLst>
                                          <p:attrName>style.rotation</p:attrName>
                                        </p:attrNameLst>
                                      </p:cBhvr>
                                      <p:tavLst>
                                        <p:tav tm="0">
                                          <p:val>
                                            <p:fltVal val="-90"/>
                                          </p:val>
                                        </p:tav>
                                        <p:tav tm="100000">
                                          <p:val>
                                            <p:fltVal val="0"/>
                                          </p:val>
                                        </p:tav>
                                      </p:tavLst>
                                    </p:anim>
                                    <p:anim calcmode="lin" valueType="num">
                                      <p:cBhvr>
                                        <p:cTn id="42" dur="800" decel="100000" fill="hold"/>
                                        <p:tgtEl>
                                          <p:spTgt spid="11"/>
                                        </p:tgtEl>
                                        <p:attrNameLst>
                                          <p:attrName>ppt_x</p:attrName>
                                        </p:attrNameLst>
                                      </p:cBhvr>
                                      <p:tavLst>
                                        <p:tav tm="0">
                                          <p:val>
                                            <p:strVal val="#ppt_x+0.4"/>
                                          </p:val>
                                        </p:tav>
                                        <p:tav tm="100000">
                                          <p:val>
                                            <p:strVal val="#ppt_x-0.05"/>
                                          </p:val>
                                        </p:tav>
                                      </p:tavLst>
                                    </p:anim>
                                    <p:anim calcmode="lin" valueType="num">
                                      <p:cBhvr>
                                        <p:cTn id="43" dur="800" decel="100000" fill="hold"/>
                                        <p:tgtEl>
                                          <p:spTgt spid="11"/>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6" fill="hold">
                            <p:stCondLst>
                              <p:cond delay="1500"/>
                            </p:stCondLst>
                            <p:childTnLst>
                              <p:par>
                                <p:cTn id="47" presetID="14" presetClass="entr" presetSubtype="10"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randombar(horizontal)">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P spid="8"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BA916C8-6CB1-38B5-774C-413FE3883D9B}"/>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F787A0E7-218B-6515-FDDE-066F8E2A2F4B}"/>
              </a:ext>
            </a:extLst>
          </p:cNvPr>
          <p:cNvSpPr txBox="1"/>
          <p:nvPr/>
        </p:nvSpPr>
        <p:spPr>
          <a:xfrm>
            <a:off x="430304" y="775839"/>
            <a:ext cx="11331392" cy="646331"/>
          </a:xfrm>
          <a:prstGeom prst="rect">
            <a:avLst/>
          </a:prstGeom>
          <a:noFill/>
        </p:spPr>
        <p:txBody>
          <a:bodyPr wrap="square">
            <a:spAutoFit/>
          </a:bodyPr>
          <a:lstStyle/>
          <a:p>
            <a:pPr algn="ctr"/>
            <a:r>
              <a:rPr lang="es-ES" sz="18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a:t>
            </a:r>
            <a:r>
              <a:rPr lang="lv-LV"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Un viņi ņēma krāsns sodrējus un nostājās faraona priekšā, un Mozus meta tos pret debesīm, un tie tapa par strutojošiem augoņiem, kas izsitās gan cilvēkiem, gan lopiem.</a:t>
            </a:r>
            <a:r>
              <a:rPr lang="es-ES" sz="18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a:t>
            </a:r>
            <a:r>
              <a:rPr lang="lv-LV" sz="14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2.Mozus</a:t>
            </a:r>
            <a:r>
              <a:rPr lang="es-ES" sz="14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9:10)</a:t>
            </a:r>
            <a:endParaRPr lang="es-ES" sz="18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0A7288F4-2A6A-6D59-F814-5F68871C6693}"/>
              </a:ext>
            </a:extLst>
          </p:cNvPr>
          <p:cNvSpPr txBox="1"/>
          <p:nvPr/>
        </p:nvSpPr>
        <p:spPr>
          <a:xfrm>
            <a:off x="1" y="0"/>
            <a:ext cx="12191998" cy="769441"/>
          </a:xfrm>
          <a:prstGeom prst="rect">
            <a:avLst/>
          </a:prstGeom>
          <a:noFill/>
        </p:spPr>
        <p:txBody>
          <a:bodyPr wrap="square" rtlCol="0">
            <a:spAutoFit/>
          </a:bodyPr>
          <a:lstStyle/>
          <a:p>
            <a:pPr algn="ctr"/>
            <a:r>
              <a:rPr lang="es-ES" sz="4400" b="1" dirty="0">
                <a:ln w="22225">
                  <a:solidFill>
                    <a:schemeClr val="accent6">
                      <a:lumMod val="50000"/>
                    </a:schemeClr>
                  </a:solidFill>
                  <a:prstDash val="solid"/>
                </a:ln>
                <a:solidFill>
                  <a:schemeClr val="accent6">
                    <a:lumMod val="40000"/>
                    <a:lumOff val="60000"/>
                  </a:schemeClr>
                </a:solidFill>
              </a:rPr>
              <a:t>SE</a:t>
            </a:r>
            <a:r>
              <a:rPr lang="lv-LV" sz="4400" b="1" dirty="0">
                <a:ln w="22225">
                  <a:solidFill>
                    <a:schemeClr val="accent6">
                      <a:lumMod val="50000"/>
                    </a:schemeClr>
                  </a:solidFill>
                  <a:prstDash val="solid"/>
                </a:ln>
                <a:solidFill>
                  <a:schemeClr val="accent6">
                    <a:lumMod val="40000"/>
                    <a:lumOff val="60000"/>
                  </a:schemeClr>
                </a:solidFill>
              </a:rPr>
              <a:t>STĀ MOCĪBA</a:t>
            </a:r>
            <a:r>
              <a:rPr lang="es-ES" sz="4400" b="1" dirty="0">
                <a:ln w="22225">
                  <a:solidFill>
                    <a:schemeClr val="accent6">
                      <a:lumMod val="50000"/>
                    </a:schemeClr>
                  </a:solidFill>
                  <a:prstDash val="solid"/>
                </a:ln>
                <a:solidFill>
                  <a:schemeClr val="accent6">
                    <a:lumMod val="40000"/>
                    <a:lumOff val="60000"/>
                  </a:schemeClr>
                </a:solidFill>
              </a:rPr>
              <a:t> (</a:t>
            </a:r>
            <a:r>
              <a:rPr lang="lv-LV" sz="4400" b="1" dirty="0">
                <a:ln w="22225">
                  <a:solidFill>
                    <a:schemeClr val="accent6">
                      <a:lumMod val="50000"/>
                    </a:schemeClr>
                  </a:solidFill>
                  <a:prstDash val="solid"/>
                </a:ln>
                <a:solidFill>
                  <a:schemeClr val="accent6">
                    <a:lumMod val="40000"/>
                    <a:lumOff val="60000"/>
                  </a:schemeClr>
                </a:solidFill>
              </a:rPr>
              <a:t>NOPIETNI</a:t>
            </a:r>
            <a:r>
              <a:rPr lang="es-ES" sz="4400" b="1" dirty="0">
                <a:ln w="22225">
                  <a:solidFill>
                    <a:schemeClr val="accent6">
                      <a:lumMod val="50000"/>
                    </a:schemeClr>
                  </a:solidFill>
                  <a:prstDash val="solid"/>
                </a:ln>
                <a:solidFill>
                  <a:schemeClr val="accent6">
                    <a:lumMod val="40000"/>
                    <a:lumOff val="60000"/>
                  </a:schemeClr>
                </a:solidFill>
              </a:rPr>
              <a:t>): </a:t>
            </a:r>
            <a:r>
              <a:rPr lang="lv-LV" sz="4400" b="1" dirty="0">
                <a:ln w="22225">
                  <a:solidFill>
                    <a:schemeClr val="accent6">
                      <a:lumMod val="50000"/>
                    </a:schemeClr>
                  </a:solidFill>
                  <a:prstDash val="solid"/>
                </a:ln>
                <a:solidFill>
                  <a:schemeClr val="accent6">
                    <a:lumMod val="40000"/>
                    <a:lumOff val="60000"/>
                  </a:schemeClr>
                </a:solidFill>
              </a:rPr>
              <a:t>AUGOŅI</a:t>
            </a:r>
            <a:endParaRPr lang="es-ES" sz="4400" b="1" dirty="0">
              <a:ln w="22225">
                <a:solidFill>
                  <a:schemeClr val="accent6">
                    <a:lumMod val="50000"/>
                  </a:schemeClr>
                </a:solidFill>
                <a:prstDash val="solid"/>
              </a:ln>
              <a:solidFill>
                <a:schemeClr val="accent6">
                  <a:lumMod val="40000"/>
                  <a:lumOff val="60000"/>
                </a:schemeClr>
              </a:solidFill>
            </a:endParaRPr>
          </a:p>
        </p:txBody>
      </p:sp>
      <p:sp>
        <p:nvSpPr>
          <p:cNvPr id="10" name="CuadroTexto 9">
            <a:extLst>
              <a:ext uri="{FF2B5EF4-FFF2-40B4-BE49-F238E27FC236}">
                <a16:creationId xmlns:a16="http://schemas.microsoft.com/office/drawing/2014/main" id="{3C9531C6-7866-BE3C-B213-3CBDC6E70D4E}"/>
              </a:ext>
            </a:extLst>
          </p:cNvPr>
          <p:cNvSpPr txBox="1"/>
          <p:nvPr/>
        </p:nvSpPr>
        <p:spPr>
          <a:xfrm>
            <a:off x="6462666" y="4518523"/>
            <a:ext cx="5661955"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lv-LV" sz="2000" b="1" dirty="0">
                <a:solidFill>
                  <a:srgbClr val="8443EC"/>
                </a:solidFill>
                <a:latin typeface="Aptos" panose="02110004020202020204"/>
              </a:rPr>
              <a:t>2.Mozus</a:t>
            </a:r>
            <a:r>
              <a:rPr kumimoji="0" lang="es-ES" sz="2000" b="1" i="0" u="none" strike="noStrike" kern="1200" cap="none" spc="0" normalizeH="0" baseline="0" noProof="0" dirty="0">
                <a:ln>
                  <a:noFill/>
                </a:ln>
                <a:solidFill>
                  <a:srgbClr val="8443EC"/>
                </a:solidFill>
                <a:effectLst/>
                <a:uLnTx/>
                <a:uFillTx/>
                <a:latin typeface="Aptos" panose="02110004020202020204"/>
                <a:ea typeface="+mn-ea"/>
                <a:cs typeface="+mn-cs"/>
              </a:rPr>
              <a:t> 9:</a:t>
            </a:r>
            <a:r>
              <a:rPr lang="es-ES" sz="2000" b="1" dirty="0">
                <a:solidFill>
                  <a:srgbClr val="8443EC"/>
                </a:solidFill>
                <a:latin typeface="Aptos" panose="02110004020202020204"/>
              </a:rPr>
              <a:t>8</a:t>
            </a:r>
            <a:r>
              <a:rPr kumimoji="0" lang="es-ES" sz="2000" b="1" i="0" u="none" strike="noStrike" kern="1200" cap="none" spc="0" normalizeH="0" baseline="0" noProof="0" dirty="0">
                <a:ln>
                  <a:noFill/>
                </a:ln>
                <a:solidFill>
                  <a:srgbClr val="8443EC"/>
                </a:solidFill>
                <a:effectLst/>
                <a:uLnTx/>
                <a:uFillTx/>
                <a:latin typeface="Aptos" panose="02110004020202020204"/>
                <a:ea typeface="+mn-ea"/>
                <a:cs typeface="+mn-cs"/>
              </a:rPr>
              <a:t>-12.</a:t>
            </a:r>
          </a:p>
        </p:txBody>
      </p:sp>
      <p:graphicFrame>
        <p:nvGraphicFramePr>
          <p:cNvPr id="3" name="Diagrama 2">
            <a:extLst>
              <a:ext uri="{FF2B5EF4-FFF2-40B4-BE49-F238E27FC236}">
                <a16:creationId xmlns:a16="http://schemas.microsoft.com/office/drawing/2014/main" id="{7098E087-2A0A-4415-6600-1B5568D495AD}"/>
              </a:ext>
            </a:extLst>
          </p:cNvPr>
          <p:cNvGraphicFramePr/>
          <p:nvPr>
            <p:extLst>
              <p:ext uri="{D42A27DB-BD31-4B8C-83A1-F6EECF244321}">
                <p14:modId xmlns:p14="http://schemas.microsoft.com/office/powerpoint/2010/main" val="3427290022"/>
              </p:ext>
            </p:extLst>
          </p:nvPr>
        </p:nvGraphicFramePr>
        <p:xfrm>
          <a:off x="7719360" y="1858563"/>
          <a:ext cx="4042336" cy="2909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B94E89F9-BBE4-A2BC-9F5C-8B2BF538C7D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6">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5742A4D2-A3D6-6E5C-EE49-3D7422EFB795}"/>
              </a:ext>
            </a:extLst>
          </p:cNvPr>
          <p:cNvSpPr txBox="1"/>
          <p:nvPr/>
        </p:nvSpPr>
        <p:spPr>
          <a:xfrm>
            <a:off x="6462666" y="4918633"/>
            <a:ext cx="5729334" cy="1631216"/>
          </a:xfrm>
          <a:prstGeom prst="rect">
            <a:avLst/>
          </a:prstGeom>
          <a:noFill/>
        </p:spPr>
        <p:txBody>
          <a:bodyPr wrap="square">
            <a:spAutoFit/>
          </a:bodyPr>
          <a:lstStyle/>
          <a:p>
            <a:pPr lvl="0">
              <a:spcBef>
                <a:spcPts val="600"/>
              </a:spcBef>
              <a:defRPr/>
            </a:pPr>
            <a:r>
              <a:rPr lang="lv-LV" sz="2000" b="1" dirty="0">
                <a:solidFill>
                  <a:prstClr val="black"/>
                </a:solidFill>
              </a:rPr>
              <a:t>Pat gudrie nespēja sevi dziedināt (2.Mozus 9:11). Faraons nešaubījās par šo sērgu izcelsmi. Bet viņš bija nolēmis atteikties pazemoties Dieva priekšā, un Dievs ļāva viņam plūkt savus sacelšanās augļus (2. Moz. 9:12).</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369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3D6B1AF-1BC4-BAFF-2F5C-5A070A5ABBF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49AAF885-A2F5-408D-C811-2867B824022D}"/>
              </a:ext>
            </a:extLst>
          </p:cNvPr>
          <p:cNvSpPr txBox="1"/>
          <p:nvPr/>
        </p:nvSpPr>
        <p:spPr>
          <a:xfrm>
            <a:off x="690562" y="676186"/>
            <a:ext cx="10810875" cy="646331"/>
          </a:xfrm>
          <a:prstGeom prst="rect">
            <a:avLst/>
          </a:prstGeom>
          <a:noFill/>
        </p:spPr>
        <p:txBody>
          <a:bodyPr wrap="square">
            <a:spAutoFit/>
          </a:bodyPr>
          <a:lstStyle/>
          <a:p>
            <a:pPr algn="ctr"/>
            <a:r>
              <a:rPr lang="es-ES" sz="1800" b="1" dirty="0">
                <a:solidFill>
                  <a:srgbClr val="F6F3FF"/>
                </a:solidFill>
                <a:effectLst>
                  <a:outerShdw blurRad="38100" dist="38100" dir="2700000" algn="tl">
                    <a:srgbClr val="000000">
                      <a:alpha val="43137"/>
                    </a:srgbClr>
                  </a:outerShdw>
                </a:effectLst>
                <a:latin typeface="Comic Sans MS" panose="030F0702030302020204" pitchFamily="66" charset="0"/>
              </a:rPr>
              <a:t>“</a:t>
            </a:r>
            <a:r>
              <a:rPr lang="lv-LV" b="1" dirty="0">
                <a:solidFill>
                  <a:srgbClr val="F6F3FF"/>
                </a:solidFill>
                <a:effectLst>
                  <a:outerShdw blurRad="38100" dist="38100" dir="2700000" algn="tl">
                    <a:srgbClr val="000000">
                      <a:alpha val="43137"/>
                    </a:srgbClr>
                  </a:outerShdw>
                </a:effectLst>
                <a:latin typeface="Comic Sans MS" panose="030F0702030302020204" pitchFamily="66" charset="0"/>
              </a:rPr>
              <a:t>Redzi, rīt ap šo laiku Es likšu krist ļoti smagai krusai visā Ēģiptes zemē, kāda tanī nav bijusi no tās sākuma līdz šai dienai.</a:t>
            </a:r>
            <a:r>
              <a:rPr lang="es-ES" sz="1800" b="1" dirty="0">
                <a:solidFill>
                  <a:srgbClr val="F6F3FF"/>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6F3FF"/>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rgbClr val="F6F3FF"/>
                </a:solidFill>
                <a:effectLst>
                  <a:outerShdw blurRad="38100" dist="38100" dir="2700000" algn="tl">
                    <a:srgbClr val="000000">
                      <a:alpha val="43137"/>
                    </a:srgbClr>
                  </a:outerShdw>
                </a:effectLst>
                <a:latin typeface="Comic Sans MS" panose="030F0702030302020204" pitchFamily="66" charset="0"/>
              </a:rPr>
              <a:t>2.Mozus</a:t>
            </a:r>
            <a:r>
              <a:rPr lang="es-ES" sz="1400" b="1" dirty="0">
                <a:solidFill>
                  <a:srgbClr val="F6F3FF"/>
                </a:solidFill>
                <a:effectLst>
                  <a:outerShdw blurRad="38100" dist="38100" dir="2700000" algn="tl">
                    <a:srgbClr val="000000">
                      <a:alpha val="43137"/>
                    </a:srgbClr>
                  </a:outerShdw>
                </a:effectLst>
                <a:latin typeface="Comic Sans MS" panose="030F0702030302020204" pitchFamily="66" charset="0"/>
              </a:rPr>
              <a:t> 9:18)</a:t>
            </a:r>
            <a:endParaRPr lang="es-ES" sz="1800" b="1" dirty="0">
              <a:solidFill>
                <a:srgbClr val="F6F3FF"/>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D38C607-DFC0-5B78-C74C-A3C9FD5D82B3}"/>
              </a:ext>
            </a:extLst>
          </p:cNvPr>
          <p:cNvSpPr txBox="1"/>
          <p:nvPr/>
        </p:nvSpPr>
        <p:spPr>
          <a:xfrm>
            <a:off x="1" y="0"/>
            <a:ext cx="12191998"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4"/>
                </a:solidFill>
              </a:rPr>
              <a:t>S</a:t>
            </a:r>
            <a:r>
              <a:rPr lang="lv-LV" sz="4400" b="1" dirty="0">
                <a:ln/>
                <a:solidFill>
                  <a:schemeClr val="accent4"/>
                </a:solidFill>
              </a:rPr>
              <a:t>EPTĪTĀ MOCĪBA</a:t>
            </a:r>
            <a:r>
              <a:rPr lang="es-ES" sz="4400" b="1" dirty="0">
                <a:ln/>
                <a:solidFill>
                  <a:schemeClr val="accent4"/>
                </a:solidFill>
              </a:rPr>
              <a:t> (</a:t>
            </a:r>
            <a:r>
              <a:rPr lang="lv-LV" sz="4400" b="1" dirty="0">
                <a:ln/>
                <a:solidFill>
                  <a:schemeClr val="accent4"/>
                </a:solidFill>
              </a:rPr>
              <a:t>POSTOŠA</a:t>
            </a:r>
            <a:r>
              <a:rPr lang="es-ES" sz="4400" b="1" dirty="0">
                <a:ln/>
                <a:solidFill>
                  <a:schemeClr val="accent4"/>
                </a:solidFill>
              </a:rPr>
              <a:t>): </a:t>
            </a:r>
            <a:r>
              <a:rPr lang="lv-LV" sz="4400" b="1" dirty="0">
                <a:ln/>
                <a:solidFill>
                  <a:schemeClr val="accent4"/>
                </a:solidFill>
              </a:rPr>
              <a:t>KRUSA</a:t>
            </a:r>
            <a:endParaRPr lang="es-ES" sz="4400" b="1" dirty="0">
              <a:ln/>
              <a:solidFill>
                <a:schemeClr val="accent4"/>
              </a:solidFill>
            </a:endParaRPr>
          </a:p>
        </p:txBody>
      </p:sp>
      <p:sp>
        <p:nvSpPr>
          <p:cNvPr id="10" name="CuadroTexto 9">
            <a:extLst>
              <a:ext uri="{FF2B5EF4-FFF2-40B4-BE49-F238E27FC236}">
                <a16:creationId xmlns:a16="http://schemas.microsoft.com/office/drawing/2014/main" id="{B57D08DB-D194-20D5-D98A-BFAA27CB5413}"/>
              </a:ext>
            </a:extLst>
          </p:cNvPr>
          <p:cNvSpPr txBox="1"/>
          <p:nvPr/>
        </p:nvSpPr>
        <p:spPr>
          <a:xfrm>
            <a:off x="4214751" y="2119418"/>
            <a:ext cx="31094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lv-LV" sz="2000" b="1" i="0" u="none" strike="noStrike" kern="1200" cap="none" spc="0" normalizeH="0" baseline="0" noProof="0" dirty="0">
                <a:ln>
                  <a:noFill/>
                </a:ln>
                <a:solidFill>
                  <a:srgbClr val="2254AE"/>
                </a:solidFill>
                <a:effectLst/>
                <a:uLnTx/>
                <a:uFillTx/>
                <a:latin typeface="Aptos" panose="02110004020202020204"/>
                <a:ea typeface="+mn-ea"/>
                <a:cs typeface="+mn-cs"/>
              </a:rPr>
              <a:t>2.Mozus</a:t>
            </a:r>
            <a:r>
              <a:rPr kumimoji="0" lang="es-ES" sz="2000" b="1" i="0" u="none" strike="noStrike" kern="1200" cap="none" spc="0" normalizeH="0" baseline="0" noProof="0" dirty="0">
                <a:ln>
                  <a:noFill/>
                </a:ln>
                <a:solidFill>
                  <a:srgbClr val="2254AE"/>
                </a:solidFill>
                <a:effectLst/>
                <a:uLnTx/>
                <a:uFillTx/>
                <a:latin typeface="Aptos" panose="02110004020202020204"/>
                <a:ea typeface="+mn-ea"/>
                <a:cs typeface="+mn-cs"/>
              </a:rPr>
              <a:t> 9:13-35.</a:t>
            </a:r>
          </a:p>
        </p:txBody>
      </p:sp>
      <p:graphicFrame>
        <p:nvGraphicFramePr>
          <p:cNvPr id="2" name="Diagrama 1">
            <a:extLst>
              <a:ext uri="{FF2B5EF4-FFF2-40B4-BE49-F238E27FC236}">
                <a16:creationId xmlns:a16="http://schemas.microsoft.com/office/drawing/2014/main" id="{6CB47C43-8A27-DF18-8CAF-D79AA66E4EC0}"/>
              </a:ext>
            </a:extLst>
          </p:cNvPr>
          <p:cNvGraphicFramePr/>
          <p:nvPr>
            <p:extLst>
              <p:ext uri="{D42A27DB-BD31-4B8C-83A1-F6EECF244321}">
                <p14:modId xmlns:p14="http://schemas.microsoft.com/office/powerpoint/2010/main" val="998491241"/>
              </p:ext>
            </p:extLst>
          </p:nvPr>
        </p:nvGraphicFramePr>
        <p:xfrm>
          <a:off x="356788" y="1705512"/>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a 2">
            <a:extLst>
              <a:ext uri="{FF2B5EF4-FFF2-40B4-BE49-F238E27FC236}">
                <a16:creationId xmlns:a16="http://schemas.microsoft.com/office/drawing/2014/main" id="{993BE1DE-D1E3-7200-756E-157F4316029C}"/>
              </a:ext>
            </a:extLst>
          </p:cNvPr>
          <p:cNvGraphicFramePr/>
          <p:nvPr>
            <p:extLst>
              <p:ext uri="{D42A27DB-BD31-4B8C-83A1-F6EECF244321}">
                <p14:modId xmlns:p14="http://schemas.microsoft.com/office/powerpoint/2010/main" val="3412249411"/>
              </p:ext>
            </p:extLst>
          </p:nvPr>
        </p:nvGraphicFramePr>
        <p:xfrm>
          <a:off x="356788" y="4189395"/>
          <a:ext cx="3368192" cy="23541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Imagen 6" descr="Un dibujo de una persona&#10;&#10;El contenido generado por IA puede ser incorrecto.">
            <a:extLst>
              <a:ext uri="{FF2B5EF4-FFF2-40B4-BE49-F238E27FC236}">
                <a16:creationId xmlns:a16="http://schemas.microsoft.com/office/drawing/2014/main" id="{2D9F6C3D-0AE3-88FF-B73E-98094084F8FC}"/>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783123" y="1564104"/>
            <a:ext cx="4150360" cy="517357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0757219E-1DC4-344C-4662-0CBBF98A1690}"/>
              </a:ext>
            </a:extLst>
          </p:cNvPr>
          <p:cNvSpPr txBox="1"/>
          <p:nvPr/>
        </p:nvSpPr>
        <p:spPr>
          <a:xfrm>
            <a:off x="4214751" y="2519528"/>
            <a:ext cx="3109486" cy="3477875"/>
          </a:xfrm>
          <a:prstGeom prst="rect">
            <a:avLst/>
          </a:prstGeom>
          <a:noFill/>
        </p:spPr>
        <p:txBody>
          <a:bodyPr wrap="square">
            <a:spAutoFit/>
          </a:bodyPr>
          <a:lstStyle/>
          <a:p>
            <a:pPr lvl="0">
              <a:spcBef>
                <a:spcPts val="600"/>
              </a:spcBef>
              <a:defRPr/>
            </a:pPr>
            <a:r>
              <a:rPr lang="lv-LV" sz="2000" b="1" dirty="0">
                <a:solidFill>
                  <a:prstClr val="black"/>
                </a:solidFill>
              </a:rPr>
              <a:t>Ēģiptiešu ticība tika pārbaudīta. Tas, kurš bijās Tā Kunga Vārdu un ticēja, izglāba savu kalpu un lopu dzīvības (2. Moz. 9:20). Faraons neticēja un, lai gan viņš atzinās, ka ir grēkojis, savas sirds cietības dēļ, viņa atzīšanās bija nepatiesa (2. Moz. 9:27-30).</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562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75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49" presetClass="entr" presetSubtype="0" decel="10000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 calcmode="lin" valueType="num">
                                      <p:cBhvr>
                                        <p:cTn id="37" dur="500" fill="hold"/>
                                        <p:tgtEl>
                                          <p:spTgt spid="3"/>
                                        </p:tgtEl>
                                        <p:attrNameLst>
                                          <p:attrName>style.rotation</p:attrName>
                                        </p:attrNameLst>
                                      </p:cBhvr>
                                      <p:tavLst>
                                        <p:tav tm="0">
                                          <p:val>
                                            <p:fltVal val="360"/>
                                          </p:val>
                                        </p:tav>
                                        <p:tav tm="100000">
                                          <p:val>
                                            <p:fltVal val="0"/>
                                          </p:val>
                                        </p:tav>
                                      </p:tavLst>
                                    </p:anim>
                                    <p:animEffect transition="in" filter="fade">
                                      <p:cBhvr>
                                        <p:cTn id="38" dur="500"/>
                                        <p:tgtEl>
                                          <p:spTgt spid="3"/>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Graphic spid="3" grpId="0">
        <p:bldAsOne/>
      </p:bldGraphic>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F0C150A-2268-4263-73BD-6E62C56B51A4}"/>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C8D6FD46-6334-2167-4EA6-E2C13C1F94B8}"/>
              </a:ext>
            </a:extLst>
          </p:cNvPr>
          <p:cNvSpPr txBox="1"/>
          <p:nvPr/>
        </p:nvSpPr>
        <p:spPr>
          <a:xfrm>
            <a:off x="690562" y="676186"/>
            <a:ext cx="10810875" cy="584775"/>
          </a:xfrm>
          <a:prstGeom prst="rect">
            <a:avLst/>
          </a:prstGeom>
          <a:noFill/>
        </p:spPr>
        <p:txBody>
          <a:bodyPr wrap="square">
            <a:spAutoFit/>
          </a:bodyPr>
          <a:lstStyle/>
          <a:p>
            <a:pPr algn="ctr"/>
            <a:r>
              <a:rPr lang="es-ES" sz="18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Jo, ja tu liedzies atlaist, redzi, tad Es rīt tavās robežās atvedīšu siseņus."</a:t>
            </a:r>
          </a:p>
          <a:p>
            <a:pPr algn="ctr"/>
            <a:r>
              <a:rPr lang="es-E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2.Mozus</a:t>
            </a:r>
            <a:r>
              <a:rPr lang="es-E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10:4)</a:t>
            </a:r>
            <a:endParaRPr lang="es-ES" sz="18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8E01CDCF-7EE7-2AED-519D-7A15EF303620}"/>
              </a:ext>
            </a:extLst>
          </p:cNvPr>
          <p:cNvSpPr txBox="1"/>
          <p:nvPr/>
        </p:nvSpPr>
        <p:spPr>
          <a:xfrm>
            <a:off x="1" y="0"/>
            <a:ext cx="12191998"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4"/>
                </a:solidFill>
              </a:defRPr>
            </a:lvl1pPr>
          </a:lstStyle>
          <a:p>
            <a:r>
              <a:rPr lang="lv-LV" dirty="0">
                <a:solidFill>
                  <a:schemeClr val="accent2">
                    <a:lumMod val="40000"/>
                    <a:lumOff val="60000"/>
                  </a:schemeClr>
                </a:solidFill>
              </a:rPr>
              <a:t>ASTOTĀ MOCĪBA</a:t>
            </a:r>
            <a:r>
              <a:rPr lang="es-ES" dirty="0">
                <a:solidFill>
                  <a:schemeClr val="accent2">
                    <a:lumMod val="40000"/>
                    <a:lumOff val="60000"/>
                  </a:schemeClr>
                </a:solidFill>
              </a:rPr>
              <a:t> (</a:t>
            </a:r>
            <a:r>
              <a:rPr lang="lv-LV" dirty="0">
                <a:solidFill>
                  <a:schemeClr val="accent2">
                    <a:lumMod val="40000"/>
                    <a:lumOff val="60000"/>
                  </a:schemeClr>
                </a:solidFill>
              </a:rPr>
              <a:t>POSTOŠA</a:t>
            </a:r>
            <a:r>
              <a:rPr lang="es-ES" dirty="0">
                <a:solidFill>
                  <a:schemeClr val="accent2">
                    <a:lumMod val="40000"/>
                    <a:lumOff val="60000"/>
                  </a:schemeClr>
                </a:solidFill>
              </a:rPr>
              <a:t>): </a:t>
            </a:r>
            <a:r>
              <a:rPr lang="lv-LV" dirty="0">
                <a:solidFill>
                  <a:schemeClr val="accent2">
                    <a:lumMod val="40000"/>
                    <a:lumOff val="60000"/>
                  </a:schemeClr>
                </a:solidFill>
              </a:rPr>
              <a:t>SISEŅI</a:t>
            </a:r>
            <a:endParaRPr lang="es-ES" dirty="0">
              <a:solidFill>
                <a:schemeClr val="accent2">
                  <a:lumMod val="40000"/>
                  <a:lumOff val="60000"/>
                </a:schemeClr>
              </a:solidFill>
            </a:endParaRPr>
          </a:p>
        </p:txBody>
      </p:sp>
      <p:sp>
        <p:nvSpPr>
          <p:cNvPr id="10" name="CuadroTexto 9">
            <a:extLst>
              <a:ext uri="{FF2B5EF4-FFF2-40B4-BE49-F238E27FC236}">
                <a16:creationId xmlns:a16="http://schemas.microsoft.com/office/drawing/2014/main" id="{D6B1F340-336F-B309-6D88-59272B1E7E67}"/>
              </a:ext>
            </a:extLst>
          </p:cNvPr>
          <p:cNvSpPr txBox="1"/>
          <p:nvPr/>
        </p:nvSpPr>
        <p:spPr>
          <a:xfrm>
            <a:off x="241283" y="4311690"/>
            <a:ext cx="35895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lv-LV" sz="2000" b="1" i="0" u="none" strike="noStrike" kern="1200" cap="none" spc="0" normalizeH="0" baseline="0" noProof="0" dirty="0">
                <a:ln>
                  <a:noFill/>
                </a:ln>
                <a:solidFill>
                  <a:srgbClr val="AE4522"/>
                </a:solidFill>
                <a:effectLst/>
                <a:uLnTx/>
                <a:uFillTx/>
                <a:latin typeface="Aptos" panose="02110004020202020204"/>
                <a:ea typeface="+mn-ea"/>
                <a:cs typeface="+mn-cs"/>
              </a:rPr>
              <a:t>2.Mozus</a:t>
            </a:r>
            <a:r>
              <a:rPr kumimoji="0" lang="es-ES" sz="2000" b="1" i="0" u="none" strike="noStrike" kern="1200" cap="none" spc="0" normalizeH="0" baseline="0" noProof="0" dirty="0">
                <a:ln>
                  <a:noFill/>
                </a:ln>
                <a:solidFill>
                  <a:srgbClr val="AE4522"/>
                </a:solidFill>
                <a:effectLst/>
                <a:uLnTx/>
                <a:uFillTx/>
                <a:latin typeface="Aptos" panose="02110004020202020204"/>
                <a:ea typeface="+mn-ea"/>
                <a:cs typeface="+mn-cs"/>
              </a:rPr>
              <a:t> 10:1-20.</a:t>
            </a:r>
          </a:p>
        </p:txBody>
      </p:sp>
      <p:graphicFrame>
        <p:nvGraphicFramePr>
          <p:cNvPr id="2" name="Diagrama 1">
            <a:extLst>
              <a:ext uri="{FF2B5EF4-FFF2-40B4-BE49-F238E27FC236}">
                <a16:creationId xmlns:a16="http://schemas.microsoft.com/office/drawing/2014/main" id="{D3C6BC07-2808-93E4-CBAA-9FA91EC3DBBC}"/>
              </a:ext>
            </a:extLst>
          </p:cNvPr>
          <p:cNvGraphicFramePr/>
          <p:nvPr>
            <p:extLst>
              <p:ext uri="{D42A27DB-BD31-4B8C-83A1-F6EECF244321}">
                <p14:modId xmlns:p14="http://schemas.microsoft.com/office/powerpoint/2010/main" val="4223019705"/>
              </p:ext>
            </p:extLst>
          </p:nvPr>
        </p:nvGraphicFramePr>
        <p:xfrm>
          <a:off x="462663" y="1609259"/>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D6DDCF6F-B541-DF30-7E69-010B5FB5332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4203033" y="1721470"/>
            <a:ext cx="7858224" cy="4900711"/>
          </a:xfrm>
          <a:prstGeom prst="roundRect">
            <a:avLst>
              <a:gd name="adj" fmla="val 4167"/>
            </a:avLst>
          </a:prstGeom>
          <a:solidFill>
            <a:srgbClr val="FFFFFF"/>
          </a:solidFill>
          <a:ln w="76200" cap="sq">
            <a:solidFill>
              <a:schemeClr val="accent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87A7CFF1-7107-3639-B807-575CE68043D1}"/>
              </a:ext>
            </a:extLst>
          </p:cNvPr>
          <p:cNvSpPr txBox="1"/>
          <p:nvPr/>
        </p:nvSpPr>
        <p:spPr>
          <a:xfrm>
            <a:off x="241283" y="4711800"/>
            <a:ext cx="3589572" cy="1015663"/>
          </a:xfrm>
          <a:prstGeom prst="rect">
            <a:avLst/>
          </a:prstGeom>
          <a:noFill/>
        </p:spPr>
        <p:txBody>
          <a:bodyPr wrap="square">
            <a:spAutoFit/>
          </a:bodyPr>
          <a:lstStyle/>
          <a:p>
            <a:r>
              <a:rPr lang="lv-LV" sz="2000" b="1" dirty="0"/>
              <a:t>Kad Ēģipte bija izpostīta, paši ēģiptieši lūdza faraonu ļaut Israēlam aiziet (2.Moz.10:7).</a:t>
            </a:r>
          </a:p>
        </p:txBody>
      </p:sp>
    </p:spTree>
    <p:extLst>
      <p:ext uri="{BB962C8B-B14F-4D97-AF65-F5344CB8AC3E}">
        <p14:creationId xmlns:p14="http://schemas.microsoft.com/office/powerpoint/2010/main" val="331022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7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0B9CFFE-E128-A059-D1F9-8FDCB1D88AFD}"/>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7E65032-ED16-4008-6A46-5AF1B2CF2FA9}"/>
              </a:ext>
            </a:extLst>
          </p:cNvPr>
          <p:cNvSpPr txBox="1"/>
          <p:nvPr/>
        </p:nvSpPr>
        <p:spPr>
          <a:xfrm>
            <a:off x="690562" y="676186"/>
            <a:ext cx="10810875" cy="646331"/>
          </a:xfrm>
          <a:prstGeom prst="rect">
            <a:avLst/>
          </a:prstGeom>
          <a:noFill/>
        </p:spPr>
        <p:txBody>
          <a:bodyPr wrap="square">
            <a:spAutoFit/>
          </a:bodyPr>
          <a:lstStyle/>
          <a:p>
            <a:pPr algn="ctr"/>
            <a:r>
              <a:rPr lang="es-ES" sz="18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Un Tas Kungs sacīja uz Mozu: "Izstiep savu roku pret debesīm, ka nāktu tumsa pār Ēģiptes zemi, tāda tumsa, ka to ar rokām var grābt."</a:t>
            </a:r>
            <a:r>
              <a:rPr lang="es-ES" sz="18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lv-LV"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2.Mozus</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10:21)</a:t>
            </a:r>
            <a:endParaRPr lang="es-ES" sz="18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8547BB59-4904-5FBA-CCB9-B71F88664C36}"/>
              </a:ext>
            </a:extLst>
          </p:cNvPr>
          <p:cNvSpPr txBox="1"/>
          <p:nvPr/>
        </p:nvSpPr>
        <p:spPr>
          <a:xfrm>
            <a:off x="1" y="0"/>
            <a:ext cx="12191998"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4"/>
                </a:solidFill>
              </a:defRPr>
            </a:lvl1pPr>
          </a:lstStyle>
          <a:p>
            <a:r>
              <a:rPr lang="lv-LV" dirty="0">
                <a:solidFill>
                  <a:schemeClr val="accent3">
                    <a:lumMod val="40000"/>
                    <a:lumOff val="60000"/>
                  </a:schemeClr>
                </a:solidFill>
              </a:rPr>
              <a:t>DEVĪTĀ MOCĪBA</a:t>
            </a:r>
            <a:r>
              <a:rPr lang="es-ES" dirty="0">
                <a:solidFill>
                  <a:schemeClr val="accent3">
                    <a:lumMod val="40000"/>
                    <a:lumOff val="60000"/>
                  </a:schemeClr>
                </a:solidFill>
              </a:rPr>
              <a:t> (</a:t>
            </a:r>
            <a:r>
              <a:rPr lang="lv-LV" dirty="0">
                <a:solidFill>
                  <a:schemeClr val="accent3">
                    <a:lumMod val="40000"/>
                    <a:lumOff val="60000"/>
                  </a:schemeClr>
                </a:solidFill>
              </a:rPr>
              <a:t>POSTOŠA</a:t>
            </a:r>
            <a:r>
              <a:rPr lang="es-ES" dirty="0">
                <a:solidFill>
                  <a:schemeClr val="accent3">
                    <a:lumMod val="40000"/>
                    <a:lumOff val="60000"/>
                  </a:schemeClr>
                </a:solidFill>
              </a:rPr>
              <a:t>): </a:t>
            </a:r>
            <a:r>
              <a:rPr lang="lv-LV" dirty="0">
                <a:solidFill>
                  <a:schemeClr val="accent3">
                    <a:lumMod val="40000"/>
                    <a:lumOff val="60000"/>
                  </a:schemeClr>
                </a:solidFill>
              </a:rPr>
              <a:t>MĒRIS</a:t>
            </a:r>
            <a:endParaRPr lang="es-ES" dirty="0">
              <a:solidFill>
                <a:schemeClr val="accent3">
                  <a:lumMod val="40000"/>
                  <a:lumOff val="60000"/>
                </a:schemeClr>
              </a:solidFill>
            </a:endParaRPr>
          </a:p>
        </p:txBody>
      </p:sp>
      <p:sp>
        <p:nvSpPr>
          <p:cNvPr id="10" name="CuadroTexto 9">
            <a:extLst>
              <a:ext uri="{FF2B5EF4-FFF2-40B4-BE49-F238E27FC236}">
                <a16:creationId xmlns:a16="http://schemas.microsoft.com/office/drawing/2014/main" id="{6A408383-1839-D338-FED0-30BEE13A4716}"/>
              </a:ext>
            </a:extLst>
          </p:cNvPr>
          <p:cNvSpPr txBox="1"/>
          <p:nvPr/>
        </p:nvSpPr>
        <p:spPr>
          <a:xfrm>
            <a:off x="224440" y="3858101"/>
            <a:ext cx="37820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lv-LV" sz="2000" b="1" i="0" u="none" strike="noStrike" kern="1200" cap="none" spc="0" normalizeH="0" baseline="0" noProof="0" dirty="0">
                <a:ln>
                  <a:noFill/>
                </a:ln>
                <a:solidFill>
                  <a:srgbClr val="626A6D"/>
                </a:solidFill>
                <a:effectLst/>
                <a:uLnTx/>
                <a:uFillTx/>
                <a:latin typeface="Aptos" panose="02110004020202020204"/>
                <a:ea typeface="+mn-ea"/>
                <a:cs typeface="+mn-cs"/>
              </a:rPr>
              <a:t>2.Mozus</a:t>
            </a:r>
            <a:r>
              <a:rPr kumimoji="0" lang="es-ES" sz="2000" b="1" i="0" u="none" strike="noStrike" kern="1200" cap="none" spc="0" normalizeH="0" baseline="0" noProof="0" dirty="0">
                <a:ln>
                  <a:noFill/>
                </a:ln>
                <a:solidFill>
                  <a:srgbClr val="626A6D"/>
                </a:solidFill>
                <a:effectLst/>
                <a:uLnTx/>
                <a:uFillTx/>
                <a:latin typeface="Aptos" panose="02110004020202020204"/>
                <a:ea typeface="+mn-ea"/>
                <a:cs typeface="+mn-cs"/>
              </a:rPr>
              <a:t> 10:21-29.</a:t>
            </a:r>
          </a:p>
        </p:txBody>
      </p:sp>
      <p:graphicFrame>
        <p:nvGraphicFramePr>
          <p:cNvPr id="2" name="Diagrama 1">
            <a:extLst>
              <a:ext uri="{FF2B5EF4-FFF2-40B4-BE49-F238E27FC236}">
                <a16:creationId xmlns:a16="http://schemas.microsoft.com/office/drawing/2014/main" id="{7B710B13-AE9B-7B60-645B-A8C8F8A6A822}"/>
              </a:ext>
            </a:extLst>
          </p:cNvPr>
          <p:cNvGraphicFramePr/>
          <p:nvPr>
            <p:extLst>
              <p:ext uri="{D42A27DB-BD31-4B8C-83A1-F6EECF244321}">
                <p14:modId xmlns:p14="http://schemas.microsoft.com/office/powerpoint/2010/main" val="1553921353"/>
              </p:ext>
            </p:extLst>
          </p:nvPr>
        </p:nvGraphicFramePr>
        <p:xfrm>
          <a:off x="441809" y="1503968"/>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2240E1FD-744E-1BA6-31B7-404B377DC44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203033" y="1721470"/>
            <a:ext cx="7858224" cy="4900711"/>
          </a:xfrm>
          <a:prstGeom prst="roundRect">
            <a:avLst>
              <a:gd name="adj" fmla="val 4167"/>
            </a:avLst>
          </a:prstGeom>
          <a:solidFill>
            <a:srgbClr val="FFFFFF"/>
          </a:solidFill>
          <a:ln w="76200" cap="sq">
            <a:solidFill>
              <a:schemeClr val="accent3">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B193DC52-8702-3997-4B43-2E8559CFAE88}"/>
              </a:ext>
            </a:extLst>
          </p:cNvPr>
          <p:cNvSpPr txBox="1"/>
          <p:nvPr/>
        </p:nvSpPr>
        <p:spPr>
          <a:xfrm>
            <a:off x="224440" y="4257054"/>
            <a:ext cx="3782077" cy="1323439"/>
          </a:xfrm>
          <a:prstGeom prst="rect">
            <a:avLst/>
          </a:prstGeom>
          <a:noFill/>
        </p:spPr>
        <p:txBody>
          <a:bodyPr wrap="square">
            <a:spAutoFit/>
          </a:bodyPr>
          <a:lstStyle/>
          <a:p>
            <a:r>
              <a:rPr lang="lv-LV" sz="2000" b="1" dirty="0"/>
              <a:t>Ēģiptē dzīve bija paralizēta uz trim dienām (izņemot Gošenu). Dievs deva pārdomu laiku, ko faraons pienācīgi neizmantoja.</a:t>
            </a:r>
          </a:p>
        </p:txBody>
      </p:sp>
    </p:spTree>
    <p:extLst>
      <p:ext uri="{BB962C8B-B14F-4D97-AF65-F5344CB8AC3E}">
        <p14:creationId xmlns:p14="http://schemas.microsoft.com/office/powerpoint/2010/main" val="43507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7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2112D0D-E55F-AA28-4AFF-44843A5ADA00}"/>
              </a:ext>
            </a:extLst>
          </p:cNvPr>
          <p:cNvSpPr txBox="1"/>
          <p:nvPr/>
        </p:nvSpPr>
        <p:spPr>
          <a:xfrm>
            <a:off x="242336" y="1935935"/>
            <a:ext cx="11452660" cy="4154984"/>
          </a:xfrm>
          <a:prstGeom prst="rect">
            <a:avLst/>
          </a:prstGeom>
          <a:solidFill>
            <a:schemeClr val="accent3">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s-ES" sz="2400" b="1" dirty="0">
                <a:latin typeface="Constantia" panose="02030602050306030303" pitchFamily="18" charset="0"/>
              </a:rPr>
              <a:t>“</a:t>
            </a:r>
            <a:r>
              <a:rPr lang="lv-LV" sz="2400" b="1" dirty="0">
                <a:latin typeface="Constantia" panose="02030602050306030303" pitchFamily="18" charset="0"/>
              </a:rPr>
              <a:t>Pirms katras mocības Mozum vajadzēja raksturot tās veidu un iedarbību, lai ķēniņš varētu no tām izglābties, ja vien to gribētu. Pārmācībai vajadzēja kļūt arvien jo bargākai, līdz viņa lepnā sirds tiktu pazemota un viņš kā patieso un dzīvo Dievu atzītu Debesu un Zemes Radītāju. Kungs vēlējās dot ēģiptiešiem izdevību pārliecināties, cik nevērtīga ir viņu lielo vīru gudrība un cik vāji viņu dievi, sastopoties ar Jehovas pavēlēm. Viņš gribēja sodīt ēģiptiešus par kalpošanu elkiem un apklusināt lielīšanos ar svētībām, kuras tie it ka saņēmuši no saviem neapzinīgajiem dieviem. Kungs ilgojās pagodināt savu Vārdu, lai citas tautas dzirdētu par Viņa varu, lai tās drebētu Dieva vareno darbu priekšā un arī lai Israela ļaudis novērstos no kalpošanas elkiem un pienestu Viņam šķīstu pielūgšanu."</a:t>
            </a:r>
            <a:endParaRPr lang="es-ES_tradnl"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4B74E5FC-383C-D18E-234E-4DEC4C25BEFA}"/>
              </a:ext>
            </a:extLst>
          </p:cNvPr>
          <p:cNvSpPr txBox="1"/>
          <p:nvPr/>
        </p:nvSpPr>
        <p:spPr>
          <a:xfrm>
            <a:off x="67376" y="637859"/>
            <a:ext cx="9808144" cy="369332"/>
          </a:xfrm>
          <a:prstGeom prst="rect">
            <a:avLst/>
          </a:prstGeom>
          <a:noFill/>
        </p:spPr>
        <p:txBody>
          <a:bodyPr wrap="square" rtlCol="0">
            <a:spAutoFit/>
          </a:bodyPr>
          <a:lstStyle/>
          <a:p>
            <a:pPr algn="ctr"/>
            <a:r>
              <a:rPr lang="es-ES" b="1" dirty="0"/>
              <a:t>E. G. </a:t>
            </a:r>
            <a:r>
              <a:rPr lang="lv-LV" b="1" dirty="0"/>
              <a:t>V</a:t>
            </a:r>
            <a:r>
              <a:rPr lang="es-ES" b="1" dirty="0"/>
              <a:t>. (</a:t>
            </a:r>
            <a:r>
              <a:rPr lang="lv-LV" b="1" dirty="0"/>
              <a:t>Sentēvi un prabieši</a:t>
            </a:r>
            <a:r>
              <a:rPr lang="es-ES" b="1" dirty="0"/>
              <a:t>, </a:t>
            </a:r>
            <a:r>
              <a:rPr lang="lv-LV" b="1" dirty="0"/>
              <a:t>lpp</a:t>
            </a:r>
            <a:r>
              <a:rPr lang="es-ES" b="1" dirty="0"/>
              <a:t>. 237</a:t>
            </a:r>
            <a:r>
              <a:rPr lang="lv-LV" b="1" dirty="0"/>
              <a:t>, LV 263</a:t>
            </a:r>
            <a:r>
              <a:rPr lang="es-ES" b="1" dirty="0"/>
              <a:t>)</a:t>
            </a:r>
          </a:p>
        </p:txBody>
      </p:sp>
    </p:spTree>
    <p:extLst>
      <p:ext uri="{BB962C8B-B14F-4D97-AF65-F5344CB8AC3E}">
        <p14:creationId xmlns:p14="http://schemas.microsoft.com/office/powerpoint/2010/main" val="44519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C59F55-A893-A990-A133-FAB2C0FA3B1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a:extLst>
              <a:ext uri="{FF2B5EF4-FFF2-40B4-BE49-F238E27FC236}">
                <a16:creationId xmlns:a16="http://schemas.microsoft.com/office/drawing/2014/main" id="{227F0C74-14A2-D2FD-B356-A218BBB973A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0" y="2959630"/>
            <a:ext cx="6400781" cy="3898370"/>
          </a:xfrm>
          <a:prstGeom prst="rect">
            <a:avLst/>
          </a:prstGeom>
          <a:effectLst>
            <a:outerShdw blurRad="50800" dist="38100" dir="18900000" algn="bl" rotWithShape="0">
              <a:prstClr val="black">
                <a:alpha val="40000"/>
              </a:prstClr>
            </a:outerShdw>
          </a:effectLst>
        </p:spPr>
      </p:pic>
      <p:pic>
        <p:nvPicPr>
          <p:cNvPr id="2" name="Imagen 1" descr="Imagen que contiene persona, interior, a rayas, sostener&#10;&#10;El contenido generado por IA puede ser incorrecto.">
            <a:extLst>
              <a:ext uri="{FF2B5EF4-FFF2-40B4-BE49-F238E27FC236}">
                <a16:creationId xmlns:a16="http://schemas.microsoft.com/office/drawing/2014/main" id="{50EE0C82-4FD9-103F-6F5C-B928286D185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661638" y="193733"/>
            <a:ext cx="5600701" cy="6857999"/>
          </a:xfrm>
          <a:prstGeom prst="rect">
            <a:avLst/>
          </a:prstGeom>
          <a:effectLst>
            <a:outerShdw blurRad="50800" dist="38100" dir="10800000" algn="r" rotWithShape="0">
              <a:prstClr val="black">
                <a:alpha val="40000"/>
              </a:prstClr>
            </a:outerShdw>
          </a:effectLst>
        </p:spPr>
      </p:pic>
      <p:sp>
        <p:nvSpPr>
          <p:cNvPr id="5" name="CuadroTexto 4">
            <a:extLst>
              <a:ext uri="{FF2B5EF4-FFF2-40B4-BE49-F238E27FC236}">
                <a16:creationId xmlns:a16="http://schemas.microsoft.com/office/drawing/2014/main" id="{0473E252-DC24-C923-8E28-0823DB5593D4}"/>
              </a:ext>
            </a:extLst>
          </p:cNvPr>
          <p:cNvSpPr txBox="1"/>
          <p:nvPr/>
        </p:nvSpPr>
        <p:spPr>
          <a:xfrm>
            <a:off x="0" y="198367"/>
            <a:ext cx="6591299" cy="2585323"/>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lang="lv-LV" sz="3200" b="1" dirty="0">
                <a:ln w="12700" cmpd="sng">
                  <a:noFill/>
                  <a:prstDash val="solid"/>
                </a:ln>
                <a:solidFill>
                  <a:srgbClr val="196B24">
                    <a:lumMod val="75000"/>
                  </a:srgbClr>
                </a:solidFill>
                <a:latin typeface="Comic Sans MS" panose="030F0702030302020204" pitchFamily="66" charset="0"/>
              </a:rPr>
              <a:t>"Un faraona sirds palika cieta, un viņš neatlaida Israēla bērnus, kā jau Tas Kungs bija runājis caur Mozu."</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lv-LV" sz="24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2.Mozus</a:t>
            </a:r>
            <a:r>
              <a:rPr kumimoji="0" lang="es-ES" sz="24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9:35</a:t>
            </a:r>
          </a:p>
        </p:txBody>
      </p:sp>
    </p:spTree>
    <p:extLst>
      <p:ext uri="{BB962C8B-B14F-4D97-AF65-F5344CB8AC3E}">
        <p14:creationId xmlns:p14="http://schemas.microsoft.com/office/powerpoint/2010/main" val="350008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5752233-2D7B-5003-51DD-2A0D336D4302}"/>
              </a:ext>
            </a:extLst>
          </p:cNvPr>
          <p:cNvSpPr txBox="1"/>
          <p:nvPr/>
        </p:nvSpPr>
        <p:spPr>
          <a:xfrm>
            <a:off x="6133999" y="3768382"/>
            <a:ext cx="6143726" cy="2816156"/>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lv-LV" sz="2000" b="1" dirty="0">
                <a:solidFill>
                  <a:srgbClr val="4F7F0D"/>
                </a:solidFill>
              </a:rPr>
              <a:t>Prelūdija:</a:t>
            </a:r>
          </a:p>
          <a:p>
            <a:pPr lvl="1">
              <a:spcBef>
                <a:spcPts val="600"/>
              </a:spcBef>
            </a:pPr>
            <a:r>
              <a:rPr lang="lv-LV" sz="2000" b="1" dirty="0"/>
              <a:t>Čūsku cīņa (2. Mozus 7:8-12)</a:t>
            </a:r>
          </a:p>
          <a:p>
            <a:pPr lvl="1">
              <a:spcBef>
                <a:spcPts val="600"/>
              </a:spcBef>
            </a:pPr>
            <a:r>
              <a:rPr lang="lv-LV" sz="2000" b="1" dirty="0"/>
              <a:t>Nocietinātā sirds (2. Mozus 7:13)</a:t>
            </a:r>
            <a:endParaRPr lang="lv-LV" sz="200" b="1" dirty="0"/>
          </a:p>
          <a:p>
            <a:pPr lvl="1">
              <a:spcBef>
                <a:spcPts val="600"/>
              </a:spcBef>
            </a:pPr>
            <a:endParaRPr lang="lv-LV" sz="200" b="1" dirty="0">
              <a:solidFill>
                <a:srgbClr val="263DCA"/>
              </a:solidFill>
            </a:endParaRPr>
          </a:p>
          <a:p>
            <a:pPr>
              <a:spcBef>
                <a:spcPts val="600"/>
              </a:spcBef>
            </a:pPr>
            <a:r>
              <a:rPr lang="lv-LV" sz="2000" b="1" dirty="0">
                <a:solidFill>
                  <a:srgbClr val="263DCA"/>
                </a:solidFill>
              </a:rPr>
              <a:t>Mocības:</a:t>
            </a:r>
          </a:p>
          <a:p>
            <a:pPr lvl="1">
              <a:spcBef>
                <a:spcPts val="600"/>
              </a:spcBef>
            </a:pPr>
            <a:r>
              <a:rPr lang="lv-LV" sz="2000" b="1" dirty="0"/>
              <a:t>Trīs vieglās mocības (2. Mozus 7:14-8:19)</a:t>
            </a:r>
          </a:p>
          <a:p>
            <a:pPr lvl="1">
              <a:spcBef>
                <a:spcPts val="600"/>
              </a:spcBef>
            </a:pPr>
            <a:r>
              <a:rPr lang="lv-LV" sz="2000" b="1" dirty="0"/>
              <a:t>Trīs smagās mocības (2. Mozus 8:20-9:12)</a:t>
            </a:r>
          </a:p>
          <a:p>
            <a:pPr lvl="1">
              <a:spcBef>
                <a:spcPts val="600"/>
              </a:spcBef>
            </a:pPr>
            <a:r>
              <a:rPr lang="lv-LV" sz="2000" b="1" dirty="0"/>
              <a:t>Trīs iznīcinošās mocības (2. Mozus 9:13-10:29).</a:t>
            </a:r>
          </a:p>
        </p:txBody>
      </p:sp>
      <p:sp>
        <p:nvSpPr>
          <p:cNvPr id="3" name="CuadroTexto 2">
            <a:extLst>
              <a:ext uri="{FF2B5EF4-FFF2-40B4-BE49-F238E27FC236}">
                <a16:creationId xmlns:a16="http://schemas.microsoft.com/office/drawing/2014/main" id="{043EB75B-1830-7BA1-58B6-07C3FE278B8F}"/>
              </a:ext>
            </a:extLst>
          </p:cNvPr>
          <p:cNvSpPr txBox="1"/>
          <p:nvPr/>
        </p:nvSpPr>
        <p:spPr>
          <a:xfrm>
            <a:off x="240191" y="130441"/>
            <a:ext cx="6469542" cy="1323439"/>
          </a:xfrm>
          <a:prstGeom prst="rect">
            <a:avLst/>
          </a:prstGeom>
          <a:noFill/>
        </p:spPr>
        <p:txBody>
          <a:bodyPr wrap="square" rtlCol="0">
            <a:spAutoFit/>
          </a:bodyPr>
          <a:lstStyle/>
          <a:p>
            <a:r>
              <a:rPr lang="lv-LV" sz="2000" b="1" dirty="0"/>
              <a:t>Kad Dieva tauta saskārās ar karu, Dievs viņiem lika vispirms vienoties par miera nosacījumiem. Ja vienošanos nevarēja panākt, bija jārīkojas (5.Moz.20:10-12) .</a:t>
            </a:r>
          </a:p>
        </p:txBody>
      </p:sp>
      <p:pic>
        <p:nvPicPr>
          <p:cNvPr id="5" name="Imagen 4" descr="Un pastel de bodas&#10;&#10;El contenido generado por IA puede ser incorrecto.">
            <a:extLst>
              <a:ext uri="{FF2B5EF4-FFF2-40B4-BE49-F238E27FC236}">
                <a16:creationId xmlns:a16="http://schemas.microsoft.com/office/drawing/2014/main" id="{94173006-7BB6-E051-F500-D68C7719D8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34175" y="335126"/>
            <a:ext cx="5336096" cy="2864266"/>
          </a:xfrm>
          <a:prstGeom prst="rect">
            <a:avLst/>
          </a:prstGeom>
          <a:effectLst>
            <a:outerShdw blurRad="50800" dist="38100" algn="l" rotWithShape="0">
              <a:prstClr val="black">
                <a:alpha val="40000"/>
              </a:prstClr>
            </a:outerShdw>
          </a:effectLst>
        </p:spPr>
      </p:pic>
      <p:pic>
        <p:nvPicPr>
          <p:cNvPr id="7" name="Imagen 6" descr="Imagen que contiene fila, tabla, grande, montón&#10;&#10;El contenido generado por IA puede ser incorrecto.">
            <a:extLst>
              <a:ext uri="{FF2B5EF4-FFF2-40B4-BE49-F238E27FC236}">
                <a16:creationId xmlns:a16="http://schemas.microsoft.com/office/drawing/2014/main" id="{4DB78BC9-AC11-2CC2-595A-A3E13F33503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079" y="3922386"/>
            <a:ext cx="4000522" cy="25972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Imagen 8" descr="Un dibujo de una persona&#10;&#10;El contenido generado por IA puede ser incorrecto.">
            <a:extLst>
              <a:ext uri="{FF2B5EF4-FFF2-40B4-BE49-F238E27FC236}">
                <a16:creationId xmlns:a16="http://schemas.microsoft.com/office/drawing/2014/main" id="{733701EE-55DF-BCA0-768A-0C90FF8C9A0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3819525" y="3922385"/>
            <a:ext cx="1809752" cy="28051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cono&#10;&#10;El contenido generado por IA puede ser incorrecto.">
            <a:extLst>
              <a:ext uri="{FF2B5EF4-FFF2-40B4-BE49-F238E27FC236}">
                <a16:creationId xmlns:a16="http://schemas.microsoft.com/office/drawing/2014/main" id="{B554827B-3D73-6FC5-2D56-772F3269840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11185" y="5027547"/>
            <a:ext cx="297825" cy="297825"/>
          </a:xfrm>
          <a:prstGeom prst="rect">
            <a:avLst/>
          </a:prstGeom>
          <a:effectLst>
            <a:outerShdw blurRad="50800" dist="38100" dir="8100000" algn="tr"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B1489463-AD26-82A5-6571-758D70F6C89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11186" y="3800249"/>
            <a:ext cx="297825" cy="297825"/>
          </a:xfrm>
          <a:prstGeom prst="rect">
            <a:avLst/>
          </a:prstGeom>
          <a:effectLst>
            <a:outerShdw blurRad="50800" dist="38100" dir="8100000" algn="tr" rotWithShape="0">
              <a:prstClr val="black">
                <a:alpha val="40000"/>
              </a:prstClr>
            </a:outerShdw>
          </a:effectLst>
        </p:spPr>
      </p:pic>
      <p:pic>
        <p:nvPicPr>
          <p:cNvPr id="21" name="Imagen 20" descr="Forma, Flecha&#10;&#10;El contenido generado por IA puede ser incorrecto.">
            <a:extLst>
              <a:ext uri="{FF2B5EF4-FFF2-40B4-BE49-F238E27FC236}">
                <a16:creationId xmlns:a16="http://schemas.microsoft.com/office/drawing/2014/main" id="{C79A316D-86B5-9EB8-4549-E8BE341B160D}"/>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flipH="1">
            <a:off x="6204584" y="5532909"/>
            <a:ext cx="396564" cy="206116"/>
          </a:xfrm>
          <a:prstGeom prst="rect">
            <a:avLst/>
          </a:prstGeom>
          <a:effectLst>
            <a:outerShdw blurRad="50800" dist="38100" dir="8100000" algn="tr" rotWithShape="0">
              <a:prstClr val="black">
                <a:alpha val="40000"/>
              </a:prstClr>
            </a:outerShdw>
          </a:effectLst>
        </p:spPr>
      </p:pic>
      <p:pic>
        <p:nvPicPr>
          <p:cNvPr id="25" name="Imagen 24" descr="Imagen que contiene monitor, pantalla, computadora, firmar&#10;&#10;El contenido generado por IA puede ser incorrecto.">
            <a:extLst>
              <a:ext uri="{FF2B5EF4-FFF2-40B4-BE49-F238E27FC236}">
                <a16:creationId xmlns:a16="http://schemas.microsoft.com/office/drawing/2014/main" id="{D5B0FAEE-5089-56BC-82DA-783E8A4CDE4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6204584" y="5850848"/>
            <a:ext cx="396564" cy="206116"/>
          </a:xfrm>
          <a:prstGeom prst="rect">
            <a:avLst/>
          </a:prstGeom>
          <a:effectLst>
            <a:outerShdw blurRad="50800" dist="38100" dir="8100000" algn="tr" rotWithShape="0">
              <a:prstClr val="black">
                <a:alpha val="40000"/>
              </a:prstClr>
            </a:outerShdw>
          </a:effectLst>
        </p:spPr>
      </p:pic>
      <p:pic>
        <p:nvPicPr>
          <p:cNvPr id="26" name="Imagen 25" descr="Pantalla de video juego&#10;&#10;El contenido generado por IA puede ser incorrecto.">
            <a:extLst>
              <a:ext uri="{FF2B5EF4-FFF2-40B4-BE49-F238E27FC236}">
                <a16:creationId xmlns:a16="http://schemas.microsoft.com/office/drawing/2014/main" id="{DF828DBF-D763-812E-FBEF-2D6A94C6638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6204584" y="4240441"/>
            <a:ext cx="396564" cy="206116"/>
          </a:xfrm>
          <a:prstGeom prst="rect">
            <a:avLst/>
          </a:prstGeom>
          <a:effectLst>
            <a:outerShdw blurRad="50800" dist="38100" dir="8100000" algn="tr" rotWithShape="0">
              <a:prstClr val="black">
                <a:alpha val="40000"/>
              </a:prstClr>
            </a:outerShdw>
          </a:effectLst>
        </p:spPr>
      </p:pic>
      <p:pic>
        <p:nvPicPr>
          <p:cNvPr id="27" name="Imagen 26" descr="Pantalla de video juego&#10;&#10;El contenido generado por IA puede ser incorrecto.">
            <a:extLst>
              <a:ext uri="{FF2B5EF4-FFF2-40B4-BE49-F238E27FC236}">
                <a16:creationId xmlns:a16="http://schemas.microsoft.com/office/drawing/2014/main" id="{D106AF38-DD73-A16A-1B04-C5A2B5255AC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flipH="1">
            <a:off x="6204584" y="4616236"/>
            <a:ext cx="396564" cy="206116"/>
          </a:xfrm>
          <a:prstGeom prst="rect">
            <a:avLst/>
          </a:prstGeom>
          <a:effectLst>
            <a:outerShdw blurRad="50800" dist="38100" dir="8100000" algn="tr" rotWithShape="0">
              <a:prstClr val="black">
                <a:alpha val="40000"/>
              </a:prstClr>
            </a:outerShdw>
          </a:effectLst>
        </p:spPr>
      </p:pic>
      <p:pic>
        <p:nvPicPr>
          <p:cNvPr id="29" name="Imagen 28" descr="Forma, Flecha&#10;&#10;El contenido generado por IA puede ser incorrecto.">
            <a:extLst>
              <a:ext uri="{FF2B5EF4-FFF2-40B4-BE49-F238E27FC236}">
                <a16:creationId xmlns:a16="http://schemas.microsoft.com/office/drawing/2014/main" id="{79681E11-24CD-1221-1E2C-1F00C50A6C8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flipH="1">
            <a:off x="6204584" y="6210465"/>
            <a:ext cx="396564" cy="20611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98DAC17A-4566-3704-2BA7-CD93EBE5778A}"/>
              </a:ext>
            </a:extLst>
          </p:cNvPr>
          <p:cNvSpPr txBox="1"/>
          <p:nvPr/>
        </p:nvSpPr>
        <p:spPr>
          <a:xfrm>
            <a:off x="240191" y="2534234"/>
            <a:ext cx="6543675" cy="1015663"/>
          </a:xfrm>
          <a:prstGeom prst="rect">
            <a:avLst/>
          </a:prstGeom>
          <a:noFill/>
        </p:spPr>
        <p:txBody>
          <a:bodyPr wrap="square">
            <a:spAutoFit/>
          </a:bodyPr>
          <a:lstStyle/>
          <a:p>
            <a:r>
              <a:rPr lang="lv-LV" sz="2000" b="1" dirty="0"/>
              <a:t>Kad sākās mocības, neviens no milzīgā ēģiptiešu panteona dieviem nespēja pasargāt Ēģipti no vienīgā patiesā Dieva varas.</a:t>
            </a:r>
          </a:p>
        </p:txBody>
      </p:sp>
      <p:sp>
        <p:nvSpPr>
          <p:cNvPr id="11" name="CuadroTexto 10">
            <a:extLst>
              <a:ext uri="{FF2B5EF4-FFF2-40B4-BE49-F238E27FC236}">
                <a16:creationId xmlns:a16="http://schemas.microsoft.com/office/drawing/2014/main" id="{C299A7AC-BB09-3D6B-1080-81E4096BF6E5}"/>
              </a:ext>
            </a:extLst>
          </p:cNvPr>
          <p:cNvSpPr txBox="1"/>
          <p:nvPr/>
        </p:nvSpPr>
        <p:spPr>
          <a:xfrm>
            <a:off x="240191" y="1486226"/>
            <a:ext cx="6543675" cy="1015663"/>
          </a:xfrm>
          <a:prstGeom prst="rect">
            <a:avLst/>
          </a:prstGeom>
          <a:noFill/>
        </p:spPr>
        <p:txBody>
          <a:bodyPr wrap="square">
            <a:spAutoFit/>
          </a:bodyPr>
          <a:lstStyle/>
          <a:p>
            <a:r>
              <a:rPr lang="lv-LV" sz="2000" b="1" dirty="0"/>
              <a:t>Tā Dievs rīkojās ar Ēģipti. Tika mēģināts rast miermīlīgu izeju, bet Tutmose to nepieņēma. Bija pienācis laiks rīkoties.</a:t>
            </a:r>
          </a:p>
        </p:txBody>
      </p:sp>
    </p:spTree>
    <p:extLst>
      <p:ext uri="{BB962C8B-B14F-4D97-AF65-F5344CB8AC3E}">
        <p14:creationId xmlns:p14="http://schemas.microsoft.com/office/powerpoint/2010/main" val="342691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ppt_x</p:attrName>
                                        </p:attrNameLst>
                                      </p:cBhvr>
                                      <p:tavLst>
                                        <p:tav tm="0">
                                          <p:val>
                                            <p:strVal val="#ppt_x-#ppt_w/2"/>
                                          </p:val>
                                        </p:tav>
                                        <p:tav tm="100000">
                                          <p:val>
                                            <p:strVal val="#ppt_x"/>
                                          </p:val>
                                        </p:tav>
                                      </p:tavLst>
                                    </p:anim>
                                    <p:anim calcmode="lin" valueType="num">
                                      <p:cBhvr>
                                        <p:cTn id="25" dur="500" fill="hold"/>
                                        <p:tgtEl>
                                          <p:spTgt spid="7"/>
                                        </p:tgtEl>
                                        <p:attrNameLst>
                                          <p:attrName>ppt_y</p:attrName>
                                        </p:attrNameLst>
                                      </p:cBhvr>
                                      <p:tavLst>
                                        <p:tav tm="0">
                                          <p:val>
                                            <p:strVal val="#ppt_y"/>
                                          </p:val>
                                        </p:tav>
                                        <p:tav tm="100000">
                                          <p:val>
                                            <p:strVal val="#ppt_y"/>
                                          </p:val>
                                        </p:tav>
                                      </p:tavLst>
                                    </p:anim>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strVal val="#ppt_h"/>
                                          </p:val>
                                        </p:tav>
                                        <p:tav tm="100000">
                                          <p:val>
                                            <p:strVal val="#ppt_h"/>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3"/>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17" presetClass="entr" presetSubtype="8"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ppt_x</p:attrName>
                                        </p:attrNameLst>
                                      </p:cBhvr>
                                      <p:tavLst>
                                        <p:tav tm="0">
                                          <p:val>
                                            <p:strVal val="#ppt_x-#ppt_w/2"/>
                                          </p:val>
                                        </p:tav>
                                        <p:tav tm="100000">
                                          <p:val>
                                            <p:strVal val="#ppt_x"/>
                                          </p:val>
                                        </p:tav>
                                      </p:tavLst>
                                    </p:anim>
                                    <p:anim calcmode="lin" valueType="num">
                                      <p:cBhvr>
                                        <p:cTn id="51" dur="500" fill="hold"/>
                                        <p:tgtEl>
                                          <p:spTgt spid="26"/>
                                        </p:tgtEl>
                                        <p:attrNameLst>
                                          <p:attrName>ppt_y</p:attrName>
                                        </p:attrNameLst>
                                      </p:cBhvr>
                                      <p:tavLst>
                                        <p:tav tm="0">
                                          <p:val>
                                            <p:strVal val="#ppt_y"/>
                                          </p:val>
                                        </p:tav>
                                        <p:tav tm="100000">
                                          <p:val>
                                            <p:strVal val="#ppt_y"/>
                                          </p:val>
                                        </p:tav>
                                      </p:tavLst>
                                    </p:anim>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strVal val="#ppt_h"/>
                                          </p:val>
                                        </p:tav>
                                        <p:tav tm="100000">
                                          <p:val>
                                            <p:strVal val="#ppt_h"/>
                                          </p:val>
                                        </p:tav>
                                      </p:tavLst>
                                    </p:anim>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left)">
                                      <p:cBhvr>
                                        <p:cTn id="57" dur="500"/>
                                        <p:tgtEl>
                                          <p:spTgt spid="2">
                                            <p:txEl>
                                              <p:pRg st="1" end="1"/>
                                            </p:txEl>
                                          </p:spTgt>
                                        </p:tgtEl>
                                      </p:cBhvr>
                                    </p:animEffect>
                                  </p:childTnLst>
                                </p:cTn>
                              </p:par>
                            </p:childTnLst>
                          </p:cTn>
                        </p:par>
                        <p:par>
                          <p:cTn id="58" fill="hold">
                            <p:stCondLst>
                              <p:cond delay="2000"/>
                            </p:stCondLst>
                            <p:childTnLst>
                              <p:par>
                                <p:cTn id="59" presetID="17" presetClass="entr" presetSubtype="8"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ppt_x</p:attrName>
                                        </p:attrNameLst>
                                      </p:cBhvr>
                                      <p:tavLst>
                                        <p:tav tm="0">
                                          <p:val>
                                            <p:strVal val="#ppt_x-#ppt_w/2"/>
                                          </p:val>
                                        </p:tav>
                                        <p:tav tm="100000">
                                          <p:val>
                                            <p:strVal val="#ppt_x"/>
                                          </p:val>
                                        </p:tav>
                                      </p:tavLst>
                                    </p:anim>
                                    <p:anim calcmode="lin" valueType="num">
                                      <p:cBhvr>
                                        <p:cTn id="62" dur="500" fill="hold"/>
                                        <p:tgtEl>
                                          <p:spTgt spid="27"/>
                                        </p:tgtEl>
                                        <p:attrNameLst>
                                          <p:attrName>ppt_y</p:attrName>
                                        </p:attrNameLst>
                                      </p:cBhvr>
                                      <p:tavLst>
                                        <p:tav tm="0">
                                          <p:val>
                                            <p:strVal val="#ppt_y"/>
                                          </p:val>
                                        </p:tav>
                                        <p:tav tm="100000">
                                          <p:val>
                                            <p:strVal val="#ppt_y"/>
                                          </p:val>
                                        </p:tav>
                                      </p:tavLst>
                                    </p:anim>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strVal val="#ppt_h"/>
                                          </p:val>
                                        </p:tav>
                                        <p:tav tm="100000">
                                          <p:val>
                                            <p:strVal val="#ppt_h"/>
                                          </p:val>
                                        </p:tav>
                                      </p:tavLst>
                                    </p:anim>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0" presetClass="entr" presetSubtype="0" decel="100000"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500" fill="hold"/>
                                        <p:tgtEl>
                                          <p:spTgt spid="10"/>
                                        </p:tgtEl>
                                        <p:attrNameLst>
                                          <p:attrName>ppt_w</p:attrName>
                                        </p:attrNameLst>
                                      </p:cBhvr>
                                      <p:tavLst>
                                        <p:tav tm="0">
                                          <p:val>
                                            <p:strVal val="#ppt_w+.3"/>
                                          </p:val>
                                        </p:tav>
                                        <p:tav tm="100000">
                                          <p:val>
                                            <p:strVal val="#ppt_w"/>
                                          </p:val>
                                        </p:tav>
                                      </p:tavLst>
                                    </p:anim>
                                    <p:anim calcmode="lin" valueType="num">
                                      <p:cBhvr>
                                        <p:cTn id="74" dur="500" fill="hold"/>
                                        <p:tgtEl>
                                          <p:spTgt spid="10"/>
                                        </p:tgtEl>
                                        <p:attrNameLst>
                                          <p:attrName>ppt_h</p:attrName>
                                        </p:attrNameLst>
                                      </p:cBhvr>
                                      <p:tavLst>
                                        <p:tav tm="0">
                                          <p:val>
                                            <p:strVal val="#ppt_h"/>
                                          </p:val>
                                        </p:tav>
                                        <p:tav tm="100000">
                                          <p:val>
                                            <p:strVal val="#ppt_h"/>
                                          </p:val>
                                        </p:tav>
                                      </p:tavLst>
                                    </p:anim>
                                    <p:animEffect transition="in" filter="fade">
                                      <p:cBhvr>
                                        <p:cTn id="75" dur="500"/>
                                        <p:tgtEl>
                                          <p:spTgt spid="10"/>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
                                            <p:txEl>
                                              <p:pRg st="4" end="4"/>
                                            </p:txEl>
                                          </p:spTgt>
                                        </p:tgtEl>
                                        <p:attrNameLst>
                                          <p:attrName>style.visibility</p:attrName>
                                        </p:attrNameLst>
                                      </p:cBhvr>
                                      <p:to>
                                        <p:strVal val="visible"/>
                                      </p:to>
                                    </p:set>
                                    <p:animEffect transition="in" filter="wipe(left)">
                                      <p:cBhvr>
                                        <p:cTn id="79" dur="500"/>
                                        <p:tgtEl>
                                          <p:spTgt spid="2">
                                            <p:txEl>
                                              <p:pRg st="4" end="4"/>
                                            </p:txEl>
                                          </p:spTgt>
                                        </p:tgtEl>
                                      </p:cBhvr>
                                    </p:animEffect>
                                  </p:childTnLst>
                                </p:cTn>
                              </p:par>
                            </p:childTnLst>
                          </p:cTn>
                        </p:par>
                        <p:par>
                          <p:cTn id="80" fill="hold">
                            <p:stCondLst>
                              <p:cond delay="1000"/>
                            </p:stCondLst>
                            <p:childTnLst>
                              <p:par>
                                <p:cTn id="81" presetID="17" presetClass="entr" presetSubtype="8" fill="hold" nodeType="after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500" fill="hold"/>
                                        <p:tgtEl>
                                          <p:spTgt spid="21"/>
                                        </p:tgtEl>
                                        <p:attrNameLst>
                                          <p:attrName>ppt_x</p:attrName>
                                        </p:attrNameLst>
                                      </p:cBhvr>
                                      <p:tavLst>
                                        <p:tav tm="0">
                                          <p:val>
                                            <p:strVal val="#ppt_x-#ppt_w/2"/>
                                          </p:val>
                                        </p:tav>
                                        <p:tav tm="100000">
                                          <p:val>
                                            <p:strVal val="#ppt_x"/>
                                          </p:val>
                                        </p:tav>
                                      </p:tavLst>
                                    </p:anim>
                                    <p:anim calcmode="lin" valueType="num">
                                      <p:cBhvr>
                                        <p:cTn id="84" dur="500" fill="hold"/>
                                        <p:tgtEl>
                                          <p:spTgt spid="21"/>
                                        </p:tgtEl>
                                        <p:attrNameLst>
                                          <p:attrName>ppt_y</p:attrName>
                                        </p:attrNameLst>
                                      </p:cBhvr>
                                      <p:tavLst>
                                        <p:tav tm="0">
                                          <p:val>
                                            <p:strVal val="#ppt_y"/>
                                          </p:val>
                                        </p:tav>
                                        <p:tav tm="100000">
                                          <p:val>
                                            <p:strVal val="#ppt_y"/>
                                          </p:val>
                                        </p:tav>
                                      </p:tavLst>
                                    </p:anim>
                                    <p:anim calcmode="lin" valueType="num">
                                      <p:cBhvr>
                                        <p:cTn id="85" dur="500" fill="hold"/>
                                        <p:tgtEl>
                                          <p:spTgt spid="21"/>
                                        </p:tgtEl>
                                        <p:attrNameLst>
                                          <p:attrName>ppt_w</p:attrName>
                                        </p:attrNameLst>
                                      </p:cBhvr>
                                      <p:tavLst>
                                        <p:tav tm="0">
                                          <p:val>
                                            <p:fltVal val="0"/>
                                          </p:val>
                                        </p:tav>
                                        <p:tav tm="100000">
                                          <p:val>
                                            <p:strVal val="#ppt_w"/>
                                          </p:val>
                                        </p:tav>
                                      </p:tavLst>
                                    </p:anim>
                                    <p:anim calcmode="lin" valueType="num">
                                      <p:cBhvr>
                                        <p:cTn id="86" dur="500" fill="hold"/>
                                        <p:tgtEl>
                                          <p:spTgt spid="21"/>
                                        </p:tgtEl>
                                        <p:attrNameLst>
                                          <p:attrName>ppt_h</p:attrName>
                                        </p:attrNameLst>
                                      </p:cBhvr>
                                      <p:tavLst>
                                        <p:tav tm="0">
                                          <p:val>
                                            <p:strVal val="#ppt_h"/>
                                          </p:val>
                                        </p:tav>
                                        <p:tav tm="100000">
                                          <p:val>
                                            <p:strVal val="#ppt_h"/>
                                          </p:val>
                                        </p:tav>
                                      </p:tavLst>
                                    </p:anim>
                                  </p:childTnLst>
                                </p:cTn>
                              </p:par>
                            </p:childTnLst>
                          </p:cTn>
                        </p:par>
                        <p:par>
                          <p:cTn id="87" fill="hold">
                            <p:stCondLst>
                              <p:cond delay="1500"/>
                            </p:stCondLst>
                            <p:childTnLst>
                              <p:par>
                                <p:cTn id="88" presetID="22" presetClass="entr" presetSubtype="8" fill="hold" grpId="0" nodeType="afterEffect">
                                  <p:stCondLst>
                                    <p:cond delay="0"/>
                                  </p:stCondLst>
                                  <p:childTnLst>
                                    <p:set>
                                      <p:cBhvr>
                                        <p:cTn id="89" dur="1" fill="hold">
                                          <p:stCondLst>
                                            <p:cond delay="0"/>
                                          </p:stCondLst>
                                        </p:cTn>
                                        <p:tgtEl>
                                          <p:spTgt spid="2">
                                            <p:txEl>
                                              <p:pRg st="5" end="5"/>
                                            </p:txEl>
                                          </p:spTgt>
                                        </p:tgtEl>
                                        <p:attrNameLst>
                                          <p:attrName>style.visibility</p:attrName>
                                        </p:attrNameLst>
                                      </p:cBhvr>
                                      <p:to>
                                        <p:strVal val="visible"/>
                                      </p:to>
                                    </p:set>
                                    <p:animEffect transition="in" filter="wipe(left)">
                                      <p:cBhvr>
                                        <p:cTn id="90" dur="500"/>
                                        <p:tgtEl>
                                          <p:spTgt spid="2">
                                            <p:txEl>
                                              <p:pRg st="5" end="5"/>
                                            </p:txEl>
                                          </p:spTgt>
                                        </p:tgtEl>
                                      </p:cBhvr>
                                    </p:animEffect>
                                  </p:childTnLst>
                                </p:cTn>
                              </p:par>
                            </p:childTnLst>
                          </p:cTn>
                        </p:par>
                        <p:par>
                          <p:cTn id="91" fill="hold">
                            <p:stCondLst>
                              <p:cond delay="2000"/>
                            </p:stCondLst>
                            <p:childTnLst>
                              <p:par>
                                <p:cTn id="92" presetID="17" presetClass="entr" presetSubtype="8" fill="hold" nodeType="after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p:cTn id="94" dur="500" fill="hold"/>
                                        <p:tgtEl>
                                          <p:spTgt spid="25"/>
                                        </p:tgtEl>
                                        <p:attrNameLst>
                                          <p:attrName>ppt_x</p:attrName>
                                        </p:attrNameLst>
                                      </p:cBhvr>
                                      <p:tavLst>
                                        <p:tav tm="0">
                                          <p:val>
                                            <p:strVal val="#ppt_x-#ppt_w/2"/>
                                          </p:val>
                                        </p:tav>
                                        <p:tav tm="100000">
                                          <p:val>
                                            <p:strVal val="#ppt_x"/>
                                          </p:val>
                                        </p:tav>
                                      </p:tavLst>
                                    </p:anim>
                                    <p:anim calcmode="lin" valueType="num">
                                      <p:cBhvr>
                                        <p:cTn id="95" dur="500" fill="hold"/>
                                        <p:tgtEl>
                                          <p:spTgt spid="25"/>
                                        </p:tgtEl>
                                        <p:attrNameLst>
                                          <p:attrName>ppt_y</p:attrName>
                                        </p:attrNameLst>
                                      </p:cBhvr>
                                      <p:tavLst>
                                        <p:tav tm="0">
                                          <p:val>
                                            <p:strVal val="#ppt_y"/>
                                          </p:val>
                                        </p:tav>
                                        <p:tav tm="100000">
                                          <p:val>
                                            <p:strVal val="#ppt_y"/>
                                          </p:val>
                                        </p:tav>
                                      </p:tavLst>
                                    </p:anim>
                                    <p:anim calcmode="lin" valueType="num">
                                      <p:cBhvr>
                                        <p:cTn id="96" dur="500" fill="hold"/>
                                        <p:tgtEl>
                                          <p:spTgt spid="25"/>
                                        </p:tgtEl>
                                        <p:attrNameLst>
                                          <p:attrName>ppt_w</p:attrName>
                                        </p:attrNameLst>
                                      </p:cBhvr>
                                      <p:tavLst>
                                        <p:tav tm="0">
                                          <p:val>
                                            <p:fltVal val="0"/>
                                          </p:val>
                                        </p:tav>
                                        <p:tav tm="100000">
                                          <p:val>
                                            <p:strVal val="#ppt_w"/>
                                          </p:val>
                                        </p:tav>
                                      </p:tavLst>
                                    </p:anim>
                                    <p:anim calcmode="lin" valueType="num">
                                      <p:cBhvr>
                                        <p:cTn id="97" dur="500" fill="hold"/>
                                        <p:tgtEl>
                                          <p:spTgt spid="25"/>
                                        </p:tgtEl>
                                        <p:attrNameLst>
                                          <p:attrName>ppt_h</p:attrName>
                                        </p:attrNameLst>
                                      </p:cBhvr>
                                      <p:tavLst>
                                        <p:tav tm="0">
                                          <p:val>
                                            <p:strVal val="#ppt_h"/>
                                          </p:val>
                                        </p:tav>
                                        <p:tav tm="100000">
                                          <p:val>
                                            <p:strVal val="#ppt_h"/>
                                          </p:val>
                                        </p:tav>
                                      </p:tavLst>
                                    </p:anim>
                                  </p:childTnLst>
                                </p:cTn>
                              </p:par>
                            </p:childTnLst>
                          </p:cTn>
                        </p:par>
                        <p:par>
                          <p:cTn id="98" fill="hold">
                            <p:stCondLst>
                              <p:cond delay="2500"/>
                            </p:stCondLst>
                            <p:childTnLst>
                              <p:par>
                                <p:cTn id="99" presetID="22" presetClass="entr" presetSubtype="8" fill="hold" grpId="0" nodeType="afterEffect">
                                  <p:stCondLst>
                                    <p:cond delay="0"/>
                                  </p:stCondLst>
                                  <p:childTnLst>
                                    <p:set>
                                      <p:cBhvr>
                                        <p:cTn id="100" dur="1" fill="hold">
                                          <p:stCondLst>
                                            <p:cond delay="0"/>
                                          </p:stCondLst>
                                        </p:cTn>
                                        <p:tgtEl>
                                          <p:spTgt spid="2">
                                            <p:txEl>
                                              <p:pRg st="6" end="6"/>
                                            </p:txEl>
                                          </p:spTgt>
                                        </p:tgtEl>
                                        <p:attrNameLst>
                                          <p:attrName>style.visibility</p:attrName>
                                        </p:attrNameLst>
                                      </p:cBhvr>
                                      <p:to>
                                        <p:strVal val="visible"/>
                                      </p:to>
                                    </p:set>
                                    <p:animEffect transition="in" filter="wipe(left)">
                                      <p:cBhvr>
                                        <p:cTn id="101" dur="500"/>
                                        <p:tgtEl>
                                          <p:spTgt spid="2">
                                            <p:txEl>
                                              <p:pRg st="6" end="6"/>
                                            </p:txEl>
                                          </p:spTgt>
                                        </p:tgtEl>
                                      </p:cBhvr>
                                    </p:animEffect>
                                  </p:childTnLst>
                                </p:cTn>
                              </p:par>
                            </p:childTnLst>
                          </p:cTn>
                        </p:par>
                        <p:par>
                          <p:cTn id="102" fill="hold">
                            <p:stCondLst>
                              <p:cond delay="3000"/>
                            </p:stCondLst>
                            <p:childTnLst>
                              <p:par>
                                <p:cTn id="103" presetID="17" presetClass="entr" presetSubtype="8" fill="hold" nodeType="after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p:cTn id="105" dur="500" fill="hold"/>
                                        <p:tgtEl>
                                          <p:spTgt spid="29"/>
                                        </p:tgtEl>
                                        <p:attrNameLst>
                                          <p:attrName>ppt_x</p:attrName>
                                        </p:attrNameLst>
                                      </p:cBhvr>
                                      <p:tavLst>
                                        <p:tav tm="0">
                                          <p:val>
                                            <p:strVal val="#ppt_x-#ppt_w/2"/>
                                          </p:val>
                                        </p:tav>
                                        <p:tav tm="100000">
                                          <p:val>
                                            <p:strVal val="#ppt_x"/>
                                          </p:val>
                                        </p:tav>
                                      </p:tavLst>
                                    </p:anim>
                                    <p:anim calcmode="lin" valueType="num">
                                      <p:cBhvr>
                                        <p:cTn id="106" dur="500" fill="hold"/>
                                        <p:tgtEl>
                                          <p:spTgt spid="29"/>
                                        </p:tgtEl>
                                        <p:attrNameLst>
                                          <p:attrName>ppt_y</p:attrName>
                                        </p:attrNameLst>
                                      </p:cBhvr>
                                      <p:tavLst>
                                        <p:tav tm="0">
                                          <p:val>
                                            <p:strVal val="#ppt_y"/>
                                          </p:val>
                                        </p:tav>
                                        <p:tav tm="100000">
                                          <p:val>
                                            <p:strVal val="#ppt_y"/>
                                          </p:val>
                                        </p:tav>
                                      </p:tavLst>
                                    </p:anim>
                                    <p:anim calcmode="lin" valueType="num">
                                      <p:cBhvr>
                                        <p:cTn id="107" dur="500" fill="hold"/>
                                        <p:tgtEl>
                                          <p:spTgt spid="29"/>
                                        </p:tgtEl>
                                        <p:attrNameLst>
                                          <p:attrName>ppt_w</p:attrName>
                                        </p:attrNameLst>
                                      </p:cBhvr>
                                      <p:tavLst>
                                        <p:tav tm="0">
                                          <p:val>
                                            <p:fltVal val="0"/>
                                          </p:val>
                                        </p:tav>
                                        <p:tav tm="100000">
                                          <p:val>
                                            <p:strVal val="#ppt_w"/>
                                          </p:val>
                                        </p:tav>
                                      </p:tavLst>
                                    </p:anim>
                                    <p:anim calcmode="lin" valueType="num">
                                      <p:cBhvr>
                                        <p:cTn id="108" dur="500" fill="hold"/>
                                        <p:tgtEl>
                                          <p:spTgt spid="29"/>
                                        </p:tgtEl>
                                        <p:attrNameLst>
                                          <p:attrName>ppt_h</p:attrName>
                                        </p:attrNameLst>
                                      </p:cBhvr>
                                      <p:tavLst>
                                        <p:tav tm="0">
                                          <p:val>
                                            <p:strVal val="#ppt_h"/>
                                          </p:val>
                                        </p:tav>
                                        <p:tav tm="100000">
                                          <p:val>
                                            <p:strVal val="#ppt_h"/>
                                          </p:val>
                                        </p:tav>
                                      </p:tavLst>
                                    </p:anim>
                                  </p:childTnLst>
                                </p:cTn>
                              </p:par>
                            </p:childTnLst>
                          </p:cTn>
                        </p:par>
                        <p:par>
                          <p:cTn id="109" fill="hold">
                            <p:stCondLst>
                              <p:cond delay="3500"/>
                            </p:stCondLst>
                            <p:childTnLst>
                              <p:par>
                                <p:cTn id="110" presetID="22" presetClass="entr" presetSubtype="8" fill="hold" grpId="0" nodeType="afterEffect">
                                  <p:stCondLst>
                                    <p:cond delay="0"/>
                                  </p:stCondLst>
                                  <p:childTnLst>
                                    <p:set>
                                      <p:cBhvr>
                                        <p:cTn id="111" dur="1" fill="hold">
                                          <p:stCondLst>
                                            <p:cond delay="0"/>
                                          </p:stCondLst>
                                        </p:cTn>
                                        <p:tgtEl>
                                          <p:spTgt spid="2">
                                            <p:txEl>
                                              <p:pRg st="7" end="7"/>
                                            </p:txEl>
                                          </p:spTgt>
                                        </p:tgtEl>
                                        <p:attrNameLst>
                                          <p:attrName>style.visibility</p:attrName>
                                        </p:attrNameLst>
                                      </p:cBhvr>
                                      <p:to>
                                        <p:strVal val="visible"/>
                                      </p:to>
                                    </p:set>
                                    <p:animEffect transition="in" filter="wipe(left)">
                                      <p:cBhvr>
                                        <p:cTn id="11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3B8A80C-338E-C7CA-2732-4E7A7F0673AE}"/>
            </a:ext>
          </a:extLst>
        </p:cNvPr>
        <p:cNvGrpSpPr/>
        <p:nvPr/>
      </p:nvGrpSpPr>
      <p:grpSpPr>
        <a:xfrm>
          <a:off x="0" y="0"/>
          <a:ext cx="0" cy="0"/>
          <a:chOff x="0" y="0"/>
          <a:chExt cx="0" cy="0"/>
        </a:xfrm>
      </p:grpSpPr>
      <p:pic>
        <p:nvPicPr>
          <p:cNvPr id="4" name="Imagen 3" descr="Imagen que contiene persona, hombre, parado, sostener&#10;&#10;El contenido generado por IA puede ser incorrecto.">
            <a:extLst>
              <a:ext uri="{FF2B5EF4-FFF2-40B4-BE49-F238E27FC236}">
                <a16:creationId xmlns:a16="http://schemas.microsoft.com/office/drawing/2014/main" id="{CC4848F7-4CE5-44F8-FDD6-8A7066EB809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7335297" y="360828"/>
            <a:ext cx="4694384" cy="6366544"/>
          </a:xfrm>
          <a:prstGeom prst="rect">
            <a:avLst/>
          </a:prstGeom>
          <a:effectLst>
            <a:outerShdw blurRad="50800" dist="38100" dir="2700000" algn="tl" rotWithShape="0">
              <a:prstClr val="black">
                <a:alpha val="40000"/>
              </a:prstClr>
            </a:outerShdw>
          </a:effectLst>
        </p:spPr>
      </p:pic>
      <p:pic>
        <p:nvPicPr>
          <p:cNvPr id="6" name="Imagen 5" descr="Imagen que contiene persona, sostener, mujer, jugador&#10;&#10;El contenido generado por IA puede ser incorrecto.">
            <a:extLst>
              <a:ext uri="{FF2B5EF4-FFF2-40B4-BE49-F238E27FC236}">
                <a16:creationId xmlns:a16="http://schemas.microsoft.com/office/drawing/2014/main" id="{9035E35C-5379-939A-8495-370D8743D04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tretch>
            <a:fillRect/>
          </a:stretch>
        </p:blipFill>
        <p:spPr>
          <a:xfrm>
            <a:off x="91094" y="360828"/>
            <a:ext cx="5355865" cy="6366545"/>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0BBAD165-29AD-D175-0BAB-F2B24B1F4CC0}"/>
              </a:ext>
            </a:extLst>
          </p:cNvPr>
          <p:cNvSpPr txBox="1"/>
          <p:nvPr/>
        </p:nvSpPr>
        <p:spPr>
          <a:xfrm>
            <a:off x="4995426" y="2686678"/>
            <a:ext cx="4833746" cy="1240430"/>
          </a:xfrm>
          <a:prstGeom prst="rect">
            <a:avLst/>
          </a:prstGeom>
          <a:noFill/>
          <a:effectLst>
            <a:outerShdw blurRad="50800" dist="152400" dir="13500000" algn="br" rotWithShape="0">
              <a:srgbClr val="C79399">
                <a:alpha val="40000"/>
              </a:srgbClr>
            </a:outerShdw>
          </a:effectLst>
        </p:spPr>
        <p:txBody>
          <a:bodyPr wrap="square">
            <a:prstTxWarp prst="textWave2">
              <a:avLst>
                <a:gd name="adj1" fmla="val 13321"/>
                <a:gd name="adj2" fmla="val 0"/>
              </a:avLst>
            </a:prstTxWarp>
            <a:spAutoFit/>
            <a:scene3d>
              <a:camera prst="orthographicFront"/>
              <a:lightRig rig="soft" dir="t">
                <a:rot lat="0" lon="0" rev="15600000"/>
              </a:lightRig>
            </a:scene3d>
            <a:sp3d extrusionH="57150" prstMaterial="softEdge">
              <a:bevelT w="25400" h="38100" prst="convex"/>
              <a:contourClr>
                <a:schemeClr val="accent2">
                  <a:lumMod val="50000"/>
                </a:schemeClr>
              </a:contourClr>
            </a:sp3d>
          </a:bodyPr>
          <a:lstStyle/>
          <a:p>
            <a:pPr algn="ctr"/>
            <a:r>
              <a:rPr lang="es-ES" sz="6000" b="1" dirty="0">
                <a:ln/>
                <a:solidFill>
                  <a:srgbClr val="783E45"/>
                </a:solidFill>
                <a:effectLst>
                  <a:outerShdw blurRad="50800" dist="76200" dir="13500000" algn="br" rotWithShape="0">
                    <a:srgbClr val="5E3035">
                      <a:alpha val="40000"/>
                    </a:srgbClr>
                  </a:outerShdw>
                </a:effectLst>
              </a:rPr>
              <a:t>PREL</a:t>
            </a:r>
            <a:r>
              <a:rPr lang="lv-LV" sz="6000" b="1" dirty="0">
                <a:ln/>
                <a:solidFill>
                  <a:srgbClr val="783E45"/>
                </a:solidFill>
                <a:effectLst>
                  <a:outerShdw blurRad="50800" dist="76200" dir="13500000" algn="br" rotWithShape="0">
                    <a:srgbClr val="5E3035">
                      <a:alpha val="40000"/>
                    </a:srgbClr>
                  </a:outerShdw>
                </a:effectLst>
              </a:rPr>
              <a:t>Ū</a:t>
            </a:r>
            <a:r>
              <a:rPr lang="es-ES" sz="6000" b="1" dirty="0">
                <a:ln/>
                <a:solidFill>
                  <a:srgbClr val="783E45"/>
                </a:solidFill>
                <a:effectLst>
                  <a:outerShdw blurRad="50800" dist="76200" dir="13500000" algn="br" rotWithShape="0">
                    <a:srgbClr val="5E3035">
                      <a:alpha val="40000"/>
                    </a:srgbClr>
                  </a:outerShdw>
                </a:effectLst>
              </a:rPr>
              <a:t>DI</a:t>
            </a:r>
            <a:r>
              <a:rPr lang="lv-LV" sz="6000" b="1" dirty="0">
                <a:ln/>
                <a:solidFill>
                  <a:srgbClr val="783E45"/>
                </a:solidFill>
                <a:effectLst>
                  <a:outerShdw blurRad="50800" dist="76200" dir="13500000" algn="br" rotWithShape="0">
                    <a:srgbClr val="5E3035">
                      <a:alpha val="40000"/>
                    </a:srgbClr>
                  </a:outerShdw>
                </a:effectLst>
              </a:rPr>
              <a:t>JA</a:t>
            </a:r>
            <a:endParaRPr lang="es-ES" sz="6000" b="1" dirty="0">
              <a:ln/>
              <a:solidFill>
                <a:srgbClr val="783E45"/>
              </a:solidFill>
              <a:effectLst>
                <a:outerShdw blurRad="50800" dist="76200" dir="13500000" algn="br" rotWithShape="0">
                  <a:srgbClr val="5E3035">
                    <a:alpha val="40000"/>
                  </a:srgbClr>
                </a:outerShdw>
              </a:effectLst>
            </a:endParaRPr>
          </a:p>
        </p:txBody>
      </p:sp>
    </p:spTree>
    <p:extLst>
      <p:ext uri="{BB962C8B-B14F-4D97-AF65-F5344CB8AC3E}">
        <p14:creationId xmlns:p14="http://schemas.microsoft.com/office/powerpoint/2010/main" val="5338033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1A5781A-76FA-237E-6E92-F5148238EDC4}"/>
              </a:ext>
            </a:extLst>
          </p:cNvPr>
          <p:cNvSpPr txBox="1"/>
          <p:nvPr/>
        </p:nvSpPr>
        <p:spPr>
          <a:xfrm>
            <a:off x="1" y="-57750"/>
            <a:ext cx="10362604" cy="769441"/>
          </a:xfrm>
          <a:prstGeom prst="rect">
            <a:avLst/>
          </a:prstGeom>
          <a:noFill/>
        </p:spPr>
        <p:txBody>
          <a:bodyPr wrap="square">
            <a:spAutoFit/>
            <a:scene3d>
              <a:camera prst="orthographicFront"/>
              <a:lightRig rig="threePt" dir="t"/>
            </a:scene3d>
            <a:sp3d extrusionH="57150" contourW="19050">
              <a:bevelT h="25400" prst="softRound"/>
              <a:contourClr>
                <a:schemeClr val="accent5"/>
              </a:contourClr>
            </a:sp3d>
          </a:bodyPr>
          <a:lstStyle/>
          <a:p>
            <a:pPr algn="ctr"/>
            <a:r>
              <a:rPr lang="lv-LV" sz="4400" b="1" spc="300" dirty="0">
                <a:ln w="9525">
                  <a:solidFill>
                    <a:schemeClr val="bg1"/>
                  </a:solidFill>
                  <a:prstDash val="solid"/>
                </a:ln>
                <a:solidFill>
                  <a:srgbClr val="BB4F28"/>
                </a:solidFill>
                <a:effectLst>
                  <a:outerShdw blurRad="12700" dist="38100" dir="2700000" algn="tl" rotWithShape="0">
                    <a:schemeClr val="accent5">
                      <a:lumMod val="60000"/>
                      <a:lumOff val="40000"/>
                    </a:schemeClr>
                  </a:outerShdw>
                </a:effectLst>
              </a:rPr>
              <a:t>ČŪSKU CĪŅA</a:t>
            </a:r>
            <a:endParaRPr lang="es-ES" sz="4400" b="1" spc="300" dirty="0">
              <a:ln w="9525">
                <a:solidFill>
                  <a:schemeClr val="bg1"/>
                </a:solidFill>
                <a:prstDash val="solid"/>
              </a:ln>
              <a:solidFill>
                <a:srgbClr val="BB4F28"/>
              </a:solidFill>
              <a:effectLst>
                <a:outerShdw blurRad="12700" dist="38100" dir="2700000" algn="tl" rotWithShape="0">
                  <a:schemeClr val="accent5">
                    <a:lumMod val="60000"/>
                    <a:lumOff val="40000"/>
                  </a:schemeClr>
                </a:outerShdw>
              </a:effectLst>
            </a:endParaRPr>
          </a:p>
        </p:txBody>
      </p:sp>
      <p:sp>
        <p:nvSpPr>
          <p:cNvPr id="5" name="CuadroTexto 4">
            <a:extLst>
              <a:ext uri="{FF2B5EF4-FFF2-40B4-BE49-F238E27FC236}">
                <a16:creationId xmlns:a16="http://schemas.microsoft.com/office/drawing/2014/main" id="{B0C758F2-9F4C-8465-50E1-EDB79CDA39C7}"/>
              </a:ext>
            </a:extLst>
          </p:cNvPr>
          <p:cNvSpPr txBox="1"/>
          <p:nvPr/>
        </p:nvSpPr>
        <p:spPr>
          <a:xfrm>
            <a:off x="204491" y="523909"/>
            <a:ext cx="9953625" cy="646331"/>
          </a:xfrm>
          <a:prstGeom prst="rect">
            <a:avLst/>
          </a:prstGeom>
          <a:noFill/>
        </p:spPr>
        <p:txBody>
          <a:bodyPr wrap="square">
            <a:spAutoFit/>
          </a:bodyPr>
          <a:lstStyle/>
          <a:p>
            <a:pPr algn="ctr"/>
            <a:r>
              <a:rPr lang="es-ES" b="1" dirty="0">
                <a:solidFill>
                  <a:srgbClr val="3A4567"/>
                </a:solidFill>
                <a:latin typeface="Comic Sans MS" panose="030F0702030302020204" pitchFamily="66" charset="0"/>
              </a:rPr>
              <a:t>“</a:t>
            </a:r>
            <a:r>
              <a:rPr lang="lv-LV" b="1" dirty="0">
                <a:solidFill>
                  <a:srgbClr val="3A4567"/>
                </a:solidFill>
                <a:latin typeface="Comic Sans MS" panose="030F0702030302020204" pitchFamily="66" charset="0"/>
              </a:rPr>
              <a:t>Un tie ikviens nometa savu zizli, un tie pārvērtās par čūskām. Bet Ārona zizlis aprija viņu zižļus.</a:t>
            </a:r>
            <a:r>
              <a:rPr lang="es-ES" b="1" dirty="0">
                <a:solidFill>
                  <a:srgbClr val="3A4567"/>
                </a:solidFill>
                <a:latin typeface="Comic Sans MS" panose="030F0702030302020204" pitchFamily="66" charset="0"/>
              </a:rPr>
              <a:t>” </a:t>
            </a:r>
            <a:r>
              <a:rPr lang="es-ES" sz="1400" b="1" dirty="0">
                <a:solidFill>
                  <a:srgbClr val="3A4567"/>
                </a:solidFill>
                <a:latin typeface="Comic Sans MS" panose="030F0702030302020204" pitchFamily="66" charset="0"/>
              </a:rPr>
              <a:t>(</a:t>
            </a:r>
            <a:r>
              <a:rPr lang="lv-LV" sz="1400" b="1" dirty="0">
                <a:solidFill>
                  <a:srgbClr val="3A4567"/>
                </a:solidFill>
                <a:latin typeface="Comic Sans MS" panose="030F0702030302020204" pitchFamily="66" charset="0"/>
              </a:rPr>
              <a:t>2.Mozus </a:t>
            </a:r>
            <a:r>
              <a:rPr lang="es-ES" sz="1400" b="1" dirty="0">
                <a:solidFill>
                  <a:srgbClr val="3A4567"/>
                </a:solidFill>
                <a:latin typeface="Comic Sans MS" panose="030F0702030302020204" pitchFamily="66" charset="0"/>
              </a:rPr>
              <a:t>7:12)</a:t>
            </a:r>
          </a:p>
        </p:txBody>
      </p:sp>
      <p:sp>
        <p:nvSpPr>
          <p:cNvPr id="6" name="CuadroTexto 5">
            <a:extLst>
              <a:ext uri="{FF2B5EF4-FFF2-40B4-BE49-F238E27FC236}">
                <a16:creationId xmlns:a16="http://schemas.microsoft.com/office/drawing/2014/main" id="{F30B65F5-184A-D4E4-6B37-DB6DEE7E580C}"/>
              </a:ext>
            </a:extLst>
          </p:cNvPr>
          <p:cNvSpPr txBox="1"/>
          <p:nvPr/>
        </p:nvSpPr>
        <p:spPr>
          <a:xfrm>
            <a:off x="175138" y="1330949"/>
            <a:ext cx="6673337" cy="1015663"/>
          </a:xfrm>
          <a:prstGeom prst="rect">
            <a:avLst/>
          </a:prstGeom>
          <a:noFill/>
        </p:spPr>
        <p:txBody>
          <a:bodyPr wrap="square" rtlCol="0">
            <a:spAutoFit/>
          </a:bodyPr>
          <a:lstStyle/>
          <a:p>
            <a:r>
              <a:rPr lang="lv-LV" sz="2000" b="1" dirty="0"/>
              <a:t>Dievs norādīja, ka Izraēla atbrīvošana bija karš, ko Viņš personīgi izcīnīja pret ēģiptiešu dieviem (2.Moz.12:12; 4.Moz.33:4).</a:t>
            </a:r>
          </a:p>
        </p:txBody>
      </p:sp>
      <p:pic>
        <p:nvPicPr>
          <p:cNvPr id="7" name="Imagen 6" descr="Imagen que contiene persona, a rayas, corbata, vistiendo&#10;&#10;El contenido generado por IA puede ser incorrecto.">
            <a:extLst>
              <a:ext uri="{FF2B5EF4-FFF2-40B4-BE49-F238E27FC236}">
                <a16:creationId xmlns:a16="http://schemas.microsoft.com/office/drawing/2014/main" id="{99C8C92B-BB39-DAB2-5C88-2A6D9B9A77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93155" y="57324"/>
            <a:ext cx="1928153" cy="3429426"/>
          </a:xfrm>
          <a:prstGeom prst="rect">
            <a:avLst/>
          </a:prstGeom>
        </p:spPr>
      </p:pic>
      <p:pic>
        <p:nvPicPr>
          <p:cNvPr id="13" name="Imagen 12" descr="Pintura de unas personas&#10;&#10;El contenido generado por IA puede ser incorrecto.">
            <a:extLst>
              <a:ext uri="{FF2B5EF4-FFF2-40B4-BE49-F238E27FC236}">
                <a16:creationId xmlns:a16="http://schemas.microsoft.com/office/drawing/2014/main" id="{75929E2A-56AF-9B1E-B736-87811D91B45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73601" y="3181150"/>
            <a:ext cx="5970524" cy="3525927"/>
          </a:xfrm>
          <a:prstGeom prst="rect">
            <a:avLst/>
          </a:prstGeom>
          <a:ln w="38100" cap="sq">
            <a:solidFill>
              <a:srgbClr val="E08C6E"/>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613FD9F9-09C2-AF44-F67F-8D02EB2C3B59}"/>
              </a:ext>
            </a:extLst>
          </p:cNvPr>
          <p:cNvSpPr txBox="1"/>
          <p:nvPr/>
        </p:nvSpPr>
        <p:spPr>
          <a:xfrm>
            <a:off x="6238874" y="3522983"/>
            <a:ext cx="5953125" cy="1015663"/>
          </a:xfrm>
          <a:prstGeom prst="rect">
            <a:avLst/>
          </a:prstGeom>
          <a:noFill/>
        </p:spPr>
        <p:txBody>
          <a:bodyPr wrap="square">
            <a:spAutoFit/>
          </a:bodyPr>
          <a:lstStyle/>
          <a:p>
            <a:r>
              <a:rPr lang="lv-LV" sz="2000" b="1" dirty="0"/>
              <a:t>Pārvēršot zizli par čūsku, Dievs tieši izaicināja šo dievieti (2.Moz.7:10). Vai viņa spētu aizsargāt faraonu?</a:t>
            </a:r>
          </a:p>
        </p:txBody>
      </p:sp>
      <p:pic>
        <p:nvPicPr>
          <p:cNvPr id="18" name="Imagen 17">
            <a:extLst>
              <a:ext uri="{FF2B5EF4-FFF2-40B4-BE49-F238E27FC236}">
                <a16:creationId xmlns:a16="http://schemas.microsoft.com/office/drawing/2014/main" id="{EC270841-C439-4E99-8C90-D7E2A02E701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085873" y="1438853"/>
            <a:ext cx="2775149" cy="199014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3522322A-8022-85C6-A809-BE559355E2EF}"/>
              </a:ext>
            </a:extLst>
          </p:cNvPr>
          <p:cNvSpPr txBox="1"/>
          <p:nvPr/>
        </p:nvSpPr>
        <p:spPr>
          <a:xfrm>
            <a:off x="173601" y="2346611"/>
            <a:ext cx="6673337" cy="707886"/>
          </a:xfrm>
          <a:prstGeom prst="rect">
            <a:avLst/>
          </a:prstGeom>
          <a:noFill/>
        </p:spPr>
        <p:txBody>
          <a:bodyPr wrap="square">
            <a:spAutoFit/>
          </a:bodyPr>
          <a:lstStyle/>
          <a:p>
            <a:r>
              <a:rPr lang="lv-LV" sz="2000" b="1" dirty="0"/>
              <a:t>Faraons uz sava kroņa, kas simbolizēja viņa varu, nēsāja skaistu kobru, kas simbolizēja dievieti Uadyetu.</a:t>
            </a:r>
          </a:p>
        </p:txBody>
      </p:sp>
      <p:sp>
        <p:nvSpPr>
          <p:cNvPr id="9" name="CuadroTexto 8">
            <a:extLst>
              <a:ext uri="{FF2B5EF4-FFF2-40B4-BE49-F238E27FC236}">
                <a16:creationId xmlns:a16="http://schemas.microsoft.com/office/drawing/2014/main" id="{396FC0F6-9B03-5367-D796-5741C791E609}"/>
              </a:ext>
            </a:extLst>
          </p:cNvPr>
          <p:cNvSpPr txBox="1"/>
          <p:nvPr/>
        </p:nvSpPr>
        <p:spPr>
          <a:xfrm>
            <a:off x="6238874" y="5973928"/>
            <a:ext cx="5970524" cy="707886"/>
          </a:xfrm>
          <a:prstGeom prst="rect">
            <a:avLst/>
          </a:prstGeom>
          <a:noFill/>
        </p:spPr>
        <p:txBody>
          <a:bodyPr wrap="square">
            <a:spAutoFit/>
          </a:bodyPr>
          <a:lstStyle/>
          <a:p>
            <a:r>
              <a:rPr lang="lv-LV" sz="2000" b="1" dirty="0"/>
              <a:t>Dievs parādīja, ka Viņam pieder suverēna vara un autoritāte,  pār visiem ēģiptiešu dieviem.</a:t>
            </a:r>
          </a:p>
        </p:txBody>
      </p:sp>
      <p:sp>
        <p:nvSpPr>
          <p:cNvPr id="11" name="CuadroTexto 10">
            <a:extLst>
              <a:ext uri="{FF2B5EF4-FFF2-40B4-BE49-F238E27FC236}">
                <a16:creationId xmlns:a16="http://schemas.microsoft.com/office/drawing/2014/main" id="{BB8DDBEB-529F-6458-00BC-0FDECC76B4CB}"/>
              </a:ext>
            </a:extLst>
          </p:cNvPr>
          <p:cNvSpPr txBox="1"/>
          <p:nvPr/>
        </p:nvSpPr>
        <p:spPr>
          <a:xfrm>
            <a:off x="6238874" y="4523257"/>
            <a:ext cx="5970524" cy="1323439"/>
          </a:xfrm>
          <a:prstGeom prst="rect">
            <a:avLst/>
          </a:prstGeom>
          <a:noFill/>
        </p:spPr>
        <p:txBody>
          <a:bodyPr wrap="square">
            <a:spAutoFit/>
          </a:bodyPr>
          <a:lstStyle/>
          <a:p>
            <a:r>
              <a:rPr lang="lv-LV" sz="2000" b="1" dirty="0"/>
              <a:t> Ar burvju palīdzību sātans atdarināja brīnumu (2.Moz.7:11). Viņš nevar radīt dzīvību; viņa čūskas izskatījās tikai  kā čūskas. Taču Dievs radīja dzīvu čūsku, kas spēja aprīt nedzīvās (2. Moz. 7:12). </a:t>
            </a:r>
          </a:p>
        </p:txBody>
      </p:sp>
    </p:spTree>
    <p:extLst>
      <p:ext uri="{BB962C8B-B14F-4D97-AF65-F5344CB8AC3E}">
        <p14:creationId xmlns:p14="http://schemas.microsoft.com/office/powerpoint/2010/main" val="275750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strVal val="4*#ppt_w"/>
                                          </p:val>
                                        </p:tav>
                                        <p:tav tm="100000">
                                          <p:val>
                                            <p:strVal val="#ppt_w"/>
                                          </p:val>
                                        </p:tav>
                                      </p:tavLst>
                                    </p:anim>
                                    <p:anim calcmode="lin" valueType="num">
                                      <p:cBhvr>
                                        <p:cTn id="27" dur="500" fill="hold"/>
                                        <p:tgtEl>
                                          <p:spTgt spid="7"/>
                                        </p:tgtEl>
                                        <p:attrNameLst>
                                          <p:attrName>ppt_h</p:attrName>
                                        </p:attrNameLst>
                                      </p:cBhvr>
                                      <p:tavLst>
                                        <p:tav tm="0">
                                          <p:val>
                                            <p:strVal val="4*#ppt_h"/>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1000"/>
                                        <p:tgtEl>
                                          <p:spTgt spid="13"/>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 calcmode="lin" valueType="num">
                                      <p:cBhvr>
                                        <p:cTn id="47" dur="500" fill="hold"/>
                                        <p:tgtEl>
                                          <p:spTgt spid="18"/>
                                        </p:tgtEl>
                                        <p:attrNameLst>
                                          <p:attrName>style.rotation</p:attrName>
                                        </p:attrNameLst>
                                      </p:cBhvr>
                                      <p:tavLst>
                                        <p:tav tm="0">
                                          <p:val>
                                            <p:fltVal val="360"/>
                                          </p:val>
                                        </p:tav>
                                        <p:tav tm="100000">
                                          <p:val>
                                            <p:fltVal val="0"/>
                                          </p:val>
                                        </p:tav>
                                      </p:tavLst>
                                    </p:anim>
                                    <p:animEffect transition="in" filter="fade">
                                      <p:cBhvr>
                                        <p:cTn id="48" dur="500"/>
                                        <p:tgtEl>
                                          <p:spTgt spid="18"/>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left)">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4"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A4A55B2-7EEB-96AE-8682-60586465427D}"/>
              </a:ext>
            </a:extLst>
          </p:cNvPr>
          <p:cNvSpPr txBox="1"/>
          <p:nvPr/>
        </p:nvSpPr>
        <p:spPr>
          <a:xfrm>
            <a:off x="0" y="-48125"/>
            <a:ext cx="12192000" cy="769441"/>
          </a:xfrm>
          <a:prstGeom prst="rect">
            <a:avLst/>
          </a:prstGeom>
          <a:noFill/>
        </p:spPr>
        <p:txBody>
          <a:bodyPr wrap="square">
            <a:spAutoFit/>
            <a:scene3d>
              <a:camera prst="orthographicFront"/>
              <a:lightRig rig="threePt" dir="t"/>
            </a:scene3d>
            <a:sp3d extrusionH="57150" contourW="25400">
              <a:bevelT h="25400" prst="softRound"/>
            </a:sp3d>
          </a:bodyPr>
          <a:lstStyle/>
          <a:p>
            <a:pPr algn="ctr"/>
            <a:r>
              <a:rPr lang="lv-LV" sz="4400" b="1" spc="600" dirty="0">
                <a:ln w="9525">
                  <a:noFill/>
                  <a:prstDash val="solid"/>
                </a:ln>
                <a:blipFill>
                  <a:blip r:embed="rId4"/>
                  <a:tile tx="0" ty="0" sx="100000" sy="100000" flip="none" algn="tl"/>
                </a:blipFill>
                <a:effectLst>
                  <a:outerShdw blurRad="12700" dist="63500" dir="2700000" algn="tl" rotWithShape="0">
                    <a:srgbClr val="FFB098"/>
                  </a:outerShdw>
                </a:effectLst>
              </a:rPr>
              <a:t>NOCIETINĀTĀ SIRDS</a:t>
            </a:r>
            <a:endParaRPr lang="es-ES" sz="4400" b="1" spc="600" dirty="0">
              <a:ln w="9525">
                <a:noFill/>
                <a:prstDash val="solid"/>
              </a:ln>
              <a:blipFill>
                <a:blip r:embed="rId4"/>
                <a:tile tx="0" ty="0" sx="100000" sy="100000" flip="none" algn="tl"/>
              </a:blipFill>
              <a:effectLst>
                <a:outerShdw blurRad="12700" dist="63500" dir="2700000" algn="tl" rotWithShape="0">
                  <a:srgbClr val="FFB098"/>
                </a:outerShdw>
              </a:effectLst>
            </a:endParaRPr>
          </a:p>
        </p:txBody>
      </p:sp>
      <p:sp>
        <p:nvSpPr>
          <p:cNvPr id="5" name="CuadroTexto 4">
            <a:extLst>
              <a:ext uri="{FF2B5EF4-FFF2-40B4-BE49-F238E27FC236}">
                <a16:creationId xmlns:a16="http://schemas.microsoft.com/office/drawing/2014/main" id="{34380C4B-9373-AD63-A168-B7A9773F0231}"/>
              </a:ext>
            </a:extLst>
          </p:cNvPr>
          <p:cNvSpPr txBox="1"/>
          <p:nvPr/>
        </p:nvSpPr>
        <p:spPr>
          <a:xfrm>
            <a:off x="0" y="585768"/>
            <a:ext cx="12192000"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6">
                    <a:lumMod val="50000"/>
                  </a:schemeClr>
                </a:solidFill>
                <a:latin typeface="Comic Sans MS" panose="030F0702030302020204" pitchFamily="66" charset="0"/>
              </a:rPr>
              <a:t>“</a:t>
            </a:r>
            <a:r>
              <a:rPr lang="lv-LV" b="1" dirty="0">
                <a:solidFill>
                  <a:schemeClr val="accent6">
                    <a:lumMod val="50000"/>
                  </a:schemeClr>
                </a:solidFill>
                <a:latin typeface="Comic Sans MS" panose="030F0702030302020204" pitchFamily="66" charset="0"/>
              </a:rPr>
              <a:t>…faraona sirds palika nocietināta, un viņš neklausījās uz viņiem, kā jau Tas Kungs bija sacījis.</a:t>
            </a:r>
            <a:r>
              <a:rPr lang="es-ES" b="1" dirty="0">
                <a:solidFill>
                  <a:schemeClr val="accent6">
                    <a:lumMod val="50000"/>
                  </a:schemeClr>
                </a:solidFill>
                <a:latin typeface="Comic Sans MS" panose="030F0702030302020204" pitchFamily="66" charset="0"/>
              </a:rPr>
              <a:t>”</a:t>
            </a:r>
            <a:r>
              <a:rPr lang="lv-LV" b="1" dirty="0">
                <a:solidFill>
                  <a:schemeClr val="accent6">
                    <a:lumMod val="50000"/>
                  </a:schemeClr>
                </a:solidFill>
                <a:latin typeface="Comic Sans MS" panose="030F0702030302020204" pitchFamily="66" charset="0"/>
              </a:rPr>
              <a:t> </a:t>
            </a:r>
            <a:r>
              <a:rPr lang="es-ES" sz="1400" b="1" dirty="0">
                <a:solidFill>
                  <a:schemeClr val="accent6">
                    <a:lumMod val="50000"/>
                  </a:schemeClr>
                </a:solidFill>
                <a:latin typeface="Comic Sans MS" panose="030F0702030302020204" pitchFamily="66" charset="0"/>
              </a:rPr>
              <a:t>(</a:t>
            </a:r>
            <a:r>
              <a:rPr lang="lv-LV" sz="1400" b="1" dirty="0">
                <a:solidFill>
                  <a:schemeClr val="accent6">
                    <a:lumMod val="50000"/>
                  </a:schemeClr>
                </a:solidFill>
                <a:latin typeface="Comic Sans MS" panose="030F0702030302020204" pitchFamily="66" charset="0"/>
              </a:rPr>
              <a:t>2.Moz.</a:t>
            </a:r>
            <a:r>
              <a:rPr lang="es-ES" sz="1400" b="1" dirty="0">
                <a:solidFill>
                  <a:schemeClr val="accent6">
                    <a:lumMod val="50000"/>
                  </a:schemeClr>
                </a:solidFill>
                <a:latin typeface="Comic Sans MS" panose="030F0702030302020204" pitchFamily="66" charset="0"/>
              </a:rPr>
              <a:t>7:13)</a:t>
            </a:r>
          </a:p>
        </p:txBody>
      </p:sp>
      <p:sp>
        <p:nvSpPr>
          <p:cNvPr id="6" name="CuadroTexto 5">
            <a:extLst>
              <a:ext uri="{FF2B5EF4-FFF2-40B4-BE49-F238E27FC236}">
                <a16:creationId xmlns:a16="http://schemas.microsoft.com/office/drawing/2014/main" id="{F17459D9-68F7-BBC9-E995-23A439A6A564}"/>
              </a:ext>
            </a:extLst>
          </p:cNvPr>
          <p:cNvSpPr txBox="1"/>
          <p:nvPr/>
        </p:nvSpPr>
        <p:spPr>
          <a:xfrm>
            <a:off x="3635816" y="1051354"/>
            <a:ext cx="8441354" cy="1631216"/>
          </a:xfrm>
          <a:prstGeom prst="rect">
            <a:avLst/>
          </a:prstGeom>
          <a:noFill/>
        </p:spPr>
        <p:txBody>
          <a:bodyPr wrap="square" rtlCol="0">
            <a:spAutoFit/>
          </a:bodyPr>
          <a:lstStyle/>
          <a:p>
            <a:r>
              <a:rPr lang="lv-LV" sz="2000" b="1" dirty="0"/>
              <a:t>2. Mozus grāmatā 9 reizes ir sacīts, ka Dievs nocietināja faraona sirdi (2.Moz. 4:21; 7:3; 9:12; 10:1; 10:20; 10:27; 11:10; 14:4; 14:8), un 9 reizes ir teikts, ka faraons pats nocietināja savu sirdi (2. Moz. 7:13; 7:14; 7:22; 8:15; 8:19; 8:32; 9:7; 9:34; 9:35). 7:13; 7:14; 7:22; 8:15; 8:19; 8:32; 9:7; 9:34; 9:35). Neizšķirts! Kas padarīja faraona sirdi cietu?</a:t>
            </a:r>
          </a:p>
        </p:txBody>
      </p:sp>
      <p:pic>
        <p:nvPicPr>
          <p:cNvPr id="4" name="Imagen 3" descr="Imagen que contiene interior, tabla, vidrio, florero&#10;&#10;El contenido generado por IA puede ser incorrecto.">
            <a:extLst>
              <a:ext uri="{FF2B5EF4-FFF2-40B4-BE49-F238E27FC236}">
                <a16:creationId xmlns:a16="http://schemas.microsoft.com/office/drawing/2014/main" id="{84754893-A1C4-D832-7D95-B5D51462041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09702" y="1243860"/>
            <a:ext cx="1677445" cy="3000882"/>
          </a:xfrm>
          <a:prstGeom prst="rect">
            <a:avLst/>
          </a:prstGeom>
        </p:spPr>
      </p:pic>
      <p:pic>
        <p:nvPicPr>
          <p:cNvPr id="8" name="Imagen 7" descr="Mano de una persona&#10;&#10;El contenido generado por IA puede ser incorrecto.">
            <a:extLst>
              <a:ext uri="{FF2B5EF4-FFF2-40B4-BE49-F238E27FC236}">
                <a16:creationId xmlns:a16="http://schemas.microsoft.com/office/drawing/2014/main" id="{2D9491FC-5E42-BC6A-DB7D-53EAA52419A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1674" y="1243860"/>
            <a:ext cx="1823687" cy="3000882"/>
          </a:xfrm>
          <a:prstGeom prst="rect">
            <a:avLst/>
          </a:prstGeom>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D3FCBB26-CAA5-75E2-1021-30D0BF91F38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06088" y="3863390"/>
            <a:ext cx="4165196" cy="2903700"/>
          </a:xfrm>
          <a:prstGeom prst="roundRect">
            <a:avLst>
              <a:gd name="adj" fmla="val 4167"/>
            </a:avLst>
          </a:prstGeom>
          <a:solidFill>
            <a:srgbClr val="FFFFFF"/>
          </a:solidFill>
          <a:ln w="76200" cap="sq">
            <a:solidFill>
              <a:srgbClr val="8A0003"/>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1080797F-174A-A96C-FB89-2E3FA62FB560}"/>
              </a:ext>
            </a:extLst>
          </p:cNvPr>
          <p:cNvSpPr txBox="1"/>
          <p:nvPr/>
        </p:nvSpPr>
        <p:spPr>
          <a:xfrm>
            <a:off x="171640" y="4510751"/>
            <a:ext cx="7528572" cy="1323439"/>
          </a:xfrm>
          <a:prstGeom prst="rect">
            <a:avLst/>
          </a:prstGeom>
          <a:noFill/>
        </p:spPr>
        <p:txBody>
          <a:bodyPr wrap="square">
            <a:spAutoFit/>
          </a:bodyPr>
          <a:lstStyle/>
          <a:p>
            <a:r>
              <a:rPr lang="lv-LV" sz="2000" b="1" dirty="0"/>
              <a:t>Pēc sestās mocības Dievs nocietināja faraona sirdi (2.Moz.9:12). Faraons bija pārgājis grēku nožēlas barjeru. Tomēr septītajā mocību laikā viņam tika dota vēl viena iespēja, bet viņš turpināja nocietināt savu sirdi (2.Moz.9:34-35).</a:t>
            </a:r>
          </a:p>
        </p:txBody>
      </p:sp>
      <p:sp>
        <p:nvSpPr>
          <p:cNvPr id="14" name="CuadroTexto 13">
            <a:extLst>
              <a:ext uri="{FF2B5EF4-FFF2-40B4-BE49-F238E27FC236}">
                <a16:creationId xmlns:a16="http://schemas.microsoft.com/office/drawing/2014/main" id="{BFE1A211-6E64-AD53-8617-376EB90FDA88}"/>
              </a:ext>
            </a:extLst>
          </p:cNvPr>
          <p:cNvSpPr txBox="1"/>
          <p:nvPr/>
        </p:nvSpPr>
        <p:spPr>
          <a:xfrm>
            <a:off x="3676853" y="2682570"/>
            <a:ext cx="8441353" cy="1015663"/>
          </a:xfrm>
          <a:prstGeom prst="rect">
            <a:avLst/>
          </a:prstGeom>
          <a:noFill/>
        </p:spPr>
        <p:txBody>
          <a:bodyPr wrap="square">
            <a:spAutoFit/>
          </a:bodyPr>
          <a:lstStyle/>
          <a:p>
            <a:r>
              <a:rPr lang="lv-LV" sz="2000" b="1" dirty="0"/>
              <a:t>Pēc pirmajām piecām mocībām ir skaidri pateikts, ka faraons nocietināja savu sirdi. Tas nozīmē, ka viņš neatsaucās uz Svētā Gara aicinājumu, un atteicās ļaut Israēlim doties brīvībā.</a:t>
            </a:r>
          </a:p>
        </p:txBody>
      </p:sp>
      <p:grpSp>
        <p:nvGrpSpPr>
          <p:cNvPr id="19" name="Grupo 18">
            <a:extLst>
              <a:ext uri="{FF2B5EF4-FFF2-40B4-BE49-F238E27FC236}">
                <a16:creationId xmlns:a16="http://schemas.microsoft.com/office/drawing/2014/main" id="{64C8EB67-F939-2EA0-8396-0473C4BC0E98}"/>
              </a:ext>
            </a:extLst>
          </p:cNvPr>
          <p:cNvGrpSpPr/>
          <p:nvPr/>
        </p:nvGrpSpPr>
        <p:grpSpPr>
          <a:xfrm>
            <a:off x="3429443" y="3628713"/>
            <a:ext cx="4203394" cy="914411"/>
            <a:chOff x="3496818" y="3628713"/>
            <a:chExt cx="4203394" cy="914411"/>
          </a:xfrm>
        </p:grpSpPr>
        <p:pic>
          <p:nvPicPr>
            <p:cNvPr id="16" name="Imagen 15" descr="Imagen que contiene muñeca, juguete, mujer, hombre&#10;&#10;El contenido generado por IA puede ser incorrecto.">
              <a:extLst>
                <a:ext uri="{FF2B5EF4-FFF2-40B4-BE49-F238E27FC236}">
                  <a16:creationId xmlns:a16="http://schemas.microsoft.com/office/drawing/2014/main" id="{DEFDE8BC-C98E-5D42-A38A-C91B289773D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3496818" y="3698232"/>
              <a:ext cx="4203394" cy="7678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Ave de color blanco&#10;&#10;El contenido generado por IA puede ser incorrecto.">
              <a:extLst>
                <a:ext uri="{FF2B5EF4-FFF2-40B4-BE49-F238E27FC236}">
                  <a16:creationId xmlns:a16="http://schemas.microsoft.com/office/drawing/2014/main" id="{9E10AB2E-0C05-D525-714C-5B6D58D89EA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02030" y="3628713"/>
              <a:ext cx="1288243" cy="914411"/>
            </a:xfrm>
            <a:prstGeom prst="rect">
              <a:avLst/>
            </a:prstGeom>
          </p:spPr>
        </p:pic>
      </p:grpSp>
      <p:sp>
        <p:nvSpPr>
          <p:cNvPr id="7" name="CuadroTexto 6">
            <a:extLst>
              <a:ext uri="{FF2B5EF4-FFF2-40B4-BE49-F238E27FC236}">
                <a16:creationId xmlns:a16="http://schemas.microsoft.com/office/drawing/2014/main" id="{587D80DF-4D40-3B87-4B33-7A8CBDC75DC3}"/>
              </a:ext>
            </a:extLst>
          </p:cNvPr>
          <p:cNvSpPr txBox="1"/>
          <p:nvPr/>
        </p:nvSpPr>
        <p:spPr>
          <a:xfrm>
            <a:off x="171639" y="5834190"/>
            <a:ext cx="7461197" cy="1015663"/>
          </a:xfrm>
          <a:prstGeom prst="rect">
            <a:avLst/>
          </a:prstGeom>
          <a:noFill/>
        </p:spPr>
        <p:txBody>
          <a:bodyPr wrap="square">
            <a:spAutoFit/>
          </a:bodyPr>
          <a:lstStyle/>
          <a:p>
            <a:r>
              <a:rPr lang="lv-LV" sz="2000" b="1" dirty="0"/>
              <a:t>No tā brīža viņa turpmākais liktenis bija izlemts. Dievs nocietināja faraona sirdi, jo viņš bija stingri nolēmis neatlaist Israēla tautu, un nenožēja grēkus.</a:t>
            </a:r>
          </a:p>
        </p:txBody>
      </p:sp>
    </p:spTree>
    <p:extLst>
      <p:ext uri="{BB962C8B-B14F-4D97-AF65-F5344CB8AC3E}">
        <p14:creationId xmlns:p14="http://schemas.microsoft.com/office/powerpoint/2010/main" val="164416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outVertical)">
                                      <p:cBhvr>
                                        <p:cTn id="33" dur="500"/>
                                        <p:tgtEl>
                                          <p:spTgt spid="1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D648954-9D07-68FA-50A4-B6CB4B2810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0E68AFB-7452-E282-0EFE-15C2B4C23C18}"/>
              </a:ext>
            </a:extLst>
          </p:cNvPr>
          <p:cNvSpPr txBox="1"/>
          <p:nvPr/>
        </p:nvSpPr>
        <p:spPr>
          <a:xfrm>
            <a:off x="798898" y="1638755"/>
            <a:ext cx="10818795" cy="3970318"/>
          </a:xfrm>
          <a:prstGeom prst="rect">
            <a:avLst/>
          </a:prstGeom>
          <a:solidFill>
            <a:srgbClr val="B9D686">
              <a:alpha val="24000"/>
            </a:srgb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pPr>
            <a:r>
              <a:rPr lang="lv-LV" sz="2800" b="1" dirty="0">
                <a:latin typeface="Constantia" panose="02030602050306030303" pitchFamily="18" charset="0"/>
              </a:rPr>
              <a:t>"Ar katru gaismas noraidījumu Kungs arvien izteiktāk parādīja Savu spēku, bet faraona spītība un stūrgalvība pieauga ar katru jaunu Dieva spēka un majestātes pierādījumu, līdz tika izsmelta pēdējā dievišķā žēlastības iespēja. Tad viņš tika pilnīgi nocietināts savas neatlaidīgās pretestības dēļ. Faraons sēja stūrgalvību, un viņa raksturs arī to pļāva. Tas Kungs vairs neko nevarēja darīt, lai viņu pārliecinātu, jo viņš bija tik stūrgalvīgs un aizspriedumains, ka Svētais Gars nespēja piekļūt viņa sirdij. Faraons bija padevies savai neticībai un sirds cietībai."</a:t>
            </a:r>
            <a:endParaRPr lang="es-ES"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61AE1EA3-C854-4738-445B-9DEB6A485FB8}"/>
              </a:ext>
            </a:extLst>
          </p:cNvPr>
          <p:cNvSpPr txBox="1"/>
          <p:nvPr/>
        </p:nvSpPr>
        <p:spPr>
          <a:xfrm>
            <a:off x="3071268" y="530180"/>
            <a:ext cx="5868594" cy="369332"/>
          </a:xfrm>
          <a:prstGeom prst="rect">
            <a:avLst/>
          </a:prstGeom>
          <a:noFill/>
        </p:spPr>
        <p:txBody>
          <a:bodyPr wrap="none" rtlCol="0">
            <a:spAutoFit/>
          </a:bodyPr>
          <a:lstStyle/>
          <a:p>
            <a:r>
              <a:rPr lang="en-US" b="1" dirty="0"/>
              <a:t>E. G. V. (The Review and Herald, 1891. </a:t>
            </a:r>
            <a:r>
              <a:rPr lang="en-US" b="1" dirty="0" err="1"/>
              <a:t>gada</a:t>
            </a:r>
            <a:r>
              <a:rPr lang="en-US" b="1" dirty="0"/>
              <a:t> 17. </a:t>
            </a:r>
            <a:r>
              <a:rPr lang="en-US" b="1" dirty="0" err="1"/>
              <a:t>februāris</a:t>
            </a:r>
            <a:r>
              <a:rPr lang="en-US" b="1" dirty="0"/>
              <a:t>)</a:t>
            </a:r>
          </a:p>
        </p:txBody>
      </p:sp>
    </p:spTree>
    <p:extLst>
      <p:ext uri="{BB962C8B-B14F-4D97-AF65-F5344CB8AC3E}">
        <p14:creationId xmlns:p14="http://schemas.microsoft.com/office/powerpoint/2010/main" val="343221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7B20BA9-1DFE-768A-8ED1-97BD54F7597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462C098-87EF-3D43-0109-CB53CF601837}"/>
              </a:ext>
            </a:extLst>
          </p:cNvPr>
          <p:cNvSpPr txBox="1"/>
          <p:nvPr/>
        </p:nvSpPr>
        <p:spPr>
          <a:xfrm>
            <a:off x="3433320" y="2900515"/>
            <a:ext cx="5356718" cy="1138867"/>
          </a:xfrm>
          <a:prstGeom prst="rect">
            <a:avLst/>
          </a:prstGeom>
          <a:noFill/>
          <a:effectLst>
            <a:outerShdw blurRad="50800" dist="152400" dir="13500000" algn="br" rotWithShape="0">
              <a:srgbClr val="1DB4FF">
                <a:alpha val="40000"/>
              </a:srgbClr>
            </a:outerShdw>
          </a:effectLst>
        </p:spPr>
        <p:txBody>
          <a:bodyPr wrap="square">
            <a:prstTxWarp prst="textWave2">
              <a:avLst>
                <a:gd name="adj1" fmla="val 13321"/>
                <a:gd name="adj2" fmla="val 0"/>
              </a:avLst>
            </a:prstTxWarp>
            <a:spAutoFit/>
            <a:scene3d>
              <a:camera prst="orthographicFront"/>
              <a:lightRig rig="soft" dir="t">
                <a:rot lat="0" lon="0" rev="15600000"/>
              </a:lightRig>
            </a:scene3d>
            <a:sp3d extrusionH="57150" prstMaterial="softEdge">
              <a:bevelT w="25400" h="38100" prst="convex"/>
              <a:contourClr>
                <a:schemeClr val="accent2">
                  <a:lumMod val="50000"/>
                </a:schemeClr>
              </a:contourClr>
            </a:sp3d>
          </a:bodyPr>
          <a:lstStyle/>
          <a:p>
            <a:pPr algn="ctr"/>
            <a:r>
              <a:rPr lang="lv-LV" sz="6000" b="1" dirty="0">
                <a:ln/>
                <a:solidFill>
                  <a:srgbClr val="006699"/>
                </a:solidFill>
                <a:effectLst>
                  <a:outerShdw blurRad="50800" dist="76200" dir="13500000" algn="br" rotWithShape="0">
                    <a:srgbClr val="004364">
                      <a:alpha val="40000"/>
                    </a:srgbClr>
                  </a:outerShdw>
                </a:effectLst>
              </a:rPr>
              <a:t>MOCĪBAS</a:t>
            </a:r>
            <a:endParaRPr lang="es-ES" sz="6000" b="1" dirty="0">
              <a:ln/>
              <a:solidFill>
                <a:srgbClr val="006699"/>
              </a:solidFill>
              <a:effectLst>
                <a:outerShdw blurRad="50800" dist="76200" dir="13500000" algn="br" rotWithShape="0">
                  <a:srgbClr val="004364">
                    <a:alpha val="40000"/>
                  </a:srgbClr>
                </a:outerShdw>
              </a:effectLst>
            </a:endParaRPr>
          </a:p>
        </p:txBody>
      </p:sp>
      <p:pic>
        <p:nvPicPr>
          <p:cNvPr id="10" name="Imagen 9" descr="Imagen que contiene agua, tabla, parado, pareja&#10;&#10;El contenido generado por IA puede ser incorrecto.">
            <a:extLst>
              <a:ext uri="{FF2B5EF4-FFF2-40B4-BE49-F238E27FC236}">
                <a16:creationId xmlns:a16="http://schemas.microsoft.com/office/drawing/2014/main" id="{6DF10C50-14D6-EA3C-4B47-D1E458DEFDA1}"/>
              </a:ext>
            </a:extLst>
          </p:cNvPr>
          <p:cNvPicPr>
            <a:picLocks noChangeAspect="1"/>
          </p:cNvPicPr>
          <p:nvPr/>
        </p:nvPicPr>
        <p:blipFill>
          <a:blip r:embed="rId3" cstate="print">
            <a:extLst>
              <a:ext uri="{28A0092B-C50C-407E-A947-70E740481C1C}">
                <a14:useLocalDpi xmlns:a14="http://schemas.microsoft.com/office/drawing/2010/main"/>
              </a:ext>
            </a:extLst>
          </a:blip>
          <a:srcRect l="-2"/>
          <a:stretch>
            <a:fillRect/>
          </a:stretch>
        </p:blipFill>
        <p:spPr>
          <a:xfrm>
            <a:off x="161192" y="182127"/>
            <a:ext cx="2434524" cy="6493747"/>
          </a:xfrm>
          <a:prstGeom prst="rect">
            <a:avLst/>
          </a:prstGeom>
          <a:ln>
            <a:noFill/>
          </a:ln>
          <a:effectLst>
            <a:softEdge rad="112500"/>
          </a:effectLst>
        </p:spPr>
      </p:pic>
      <p:pic>
        <p:nvPicPr>
          <p:cNvPr id="11" name="Imagen 10" descr="Imagen que contiene agua, tabla, parado, pareja&#10;&#10;El contenido generado por IA puede ser incorrecto.">
            <a:extLst>
              <a:ext uri="{FF2B5EF4-FFF2-40B4-BE49-F238E27FC236}">
                <a16:creationId xmlns:a16="http://schemas.microsoft.com/office/drawing/2014/main" id="{B424D368-F74F-B140-5673-B4D7142C434F}"/>
              </a:ext>
            </a:extLst>
          </p:cNvPr>
          <p:cNvPicPr>
            <a:picLocks noChangeAspect="1"/>
          </p:cNvPicPr>
          <p:nvPr/>
        </p:nvPicPr>
        <p:blipFill>
          <a:blip r:embed="rId4" cstate="print">
            <a:extLst>
              <a:ext uri="{28A0092B-C50C-407E-A947-70E740481C1C}">
                <a14:useLocalDpi xmlns:a14="http://schemas.microsoft.com/office/drawing/2010/main"/>
              </a:ext>
            </a:extLst>
          </a:blip>
          <a:srcRect r="-2"/>
          <a:stretch>
            <a:fillRect/>
          </a:stretch>
        </p:blipFill>
        <p:spPr>
          <a:xfrm>
            <a:off x="9438969" y="182127"/>
            <a:ext cx="2591840" cy="6493747"/>
          </a:xfrm>
          <a:prstGeom prst="rect">
            <a:avLst/>
          </a:prstGeom>
          <a:ln>
            <a:noFill/>
          </a:ln>
          <a:effectLst>
            <a:softEdge rad="112500"/>
          </a:effectLst>
        </p:spPr>
      </p:pic>
    </p:spTree>
    <p:extLst>
      <p:ext uri="{BB962C8B-B14F-4D97-AF65-F5344CB8AC3E}">
        <p14:creationId xmlns:p14="http://schemas.microsoft.com/office/powerpoint/2010/main" val="4383247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0755492-204D-1C05-ADBD-79B73F183B8D}"/>
              </a:ext>
            </a:extLst>
          </p:cNvPr>
          <p:cNvSpPr txBox="1"/>
          <p:nvPr/>
        </p:nvSpPr>
        <p:spPr>
          <a:xfrm>
            <a:off x="690562" y="676186"/>
            <a:ext cx="10810875" cy="646331"/>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lv-LV" b="1" dirty="0">
                <a:solidFill>
                  <a:srgbClr val="C00000"/>
                </a:solidFill>
                <a:latin typeface="Comic Sans MS" panose="030F0702030302020204" pitchFamily="66" charset="0"/>
              </a:rPr>
              <a:t>“Tā saka Tas Kungs: no tā jūs zināsit, ka Es esmu Tas Kungs: redzi, es sitīšu ar zizli, kas ir manā rokā, upes ūdeni, un tas pārvērtīsies asinīs.</a:t>
            </a:r>
            <a:r>
              <a:rPr lang="lv-LV" sz="1800" b="1" dirty="0">
                <a:solidFill>
                  <a:srgbClr val="C00000"/>
                </a:solidFill>
                <a:latin typeface="Comic Sans MS" panose="030F0702030302020204" pitchFamily="66" charset="0"/>
              </a:rPr>
              <a:t>” </a:t>
            </a:r>
            <a:r>
              <a:rPr lang="lv-LV" sz="1400" b="1" dirty="0">
                <a:solidFill>
                  <a:srgbClr val="C00000"/>
                </a:solidFill>
                <a:latin typeface="Comic Sans MS" panose="030F0702030302020204" pitchFamily="66" charset="0"/>
              </a:rPr>
              <a:t>(2.Mozus 7:17)</a:t>
            </a:r>
          </a:p>
        </p:txBody>
      </p:sp>
      <p:sp>
        <p:nvSpPr>
          <p:cNvPr id="6" name="CuadroTexto 5">
            <a:extLst>
              <a:ext uri="{FF2B5EF4-FFF2-40B4-BE49-F238E27FC236}">
                <a16:creationId xmlns:a16="http://schemas.microsoft.com/office/drawing/2014/main" id="{E9132D8B-2616-0037-BF4D-5653E0A3534D}"/>
              </a:ext>
            </a:extLst>
          </p:cNvPr>
          <p:cNvSpPr txBox="1"/>
          <p:nvPr/>
        </p:nvSpPr>
        <p:spPr>
          <a:xfrm>
            <a:off x="1" y="-57750"/>
            <a:ext cx="12191998" cy="769441"/>
          </a:xfrm>
          <a:prstGeom prst="rect">
            <a:avLst/>
          </a:prstGeom>
          <a:noFill/>
        </p:spPr>
        <p:txBody>
          <a:bodyPr wrap="square" rtlCol="0">
            <a:spAutoFit/>
          </a:bodyPr>
          <a:lstStyle/>
          <a:p>
            <a:pPr algn="ctr"/>
            <a:r>
              <a:rPr lang="lv-LV" sz="4400" b="1" dirty="0">
                <a:ln w="10160">
                  <a:solidFill>
                    <a:schemeClr val="accent3"/>
                  </a:solidFill>
                  <a:prstDash val="solid"/>
                </a:ln>
                <a:solidFill>
                  <a:srgbClr val="FFE9E5"/>
                </a:solidFill>
                <a:effectLst>
                  <a:outerShdw blurRad="38100" dist="22860" dir="5400000" algn="tl" rotWithShape="0">
                    <a:srgbClr val="000000">
                      <a:alpha val="30000"/>
                    </a:srgbClr>
                  </a:outerShdw>
                </a:effectLst>
              </a:rPr>
              <a:t>TRĪS VIEGLĀS MOCĪBAS</a:t>
            </a:r>
            <a:r>
              <a:rPr lang="es-ES" sz="4400" b="1" dirty="0">
                <a:ln w="10160">
                  <a:solidFill>
                    <a:schemeClr val="accent3"/>
                  </a:solidFill>
                  <a:prstDash val="solid"/>
                </a:ln>
                <a:solidFill>
                  <a:srgbClr val="FFE9E5"/>
                </a:solidFill>
                <a:effectLst>
                  <a:outerShdw blurRad="38100" dist="22860" dir="5400000" algn="tl" rotWithShape="0">
                    <a:srgbClr val="000000">
                      <a:alpha val="30000"/>
                    </a:srgbClr>
                  </a:outerShdw>
                </a:effectLst>
              </a:rPr>
              <a:t> (</a:t>
            </a:r>
            <a:r>
              <a:rPr lang="lv-LV" sz="4400" b="1" dirty="0">
                <a:ln w="10160">
                  <a:solidFill>
                    <a:schemeClr val="accent3"/>
                  </a:solidFill>
                  <a:prstDash val="solid"/>
                </a:ln>
                <a:solidFill>
                  <a:srgbClr val="FFE9E5"/>
                </a:solidFill>
                <a:effectLst>
                  <a:outerShdw blurRad="38100" dist="22860" dir="5400000" algn="tl" rotWithShape="0">
                    <a:srgbClr val="000000">
                      <a:alpha val="30000"/>
                    </a:srgbClr>
                  </a:outerShdw>
                </a:effectLst>
              </a:rPr>
              <a:t>IETEKMĒ</a:t>
            </a:r>
            <a:r>
              <a:rPr lang="es-ES" sz="4400" b="1" dirty="0">
                <a:ln w="10160">
                  <a:solidFill>
                    <a:schemeClr val="accent3"/>
                  </a:solidFill>
                  <a:prstDash val="solid"/>
                </a:ln>
                <a:solidFill>
                  <a:srgbClr val="FFE9E5"/>
                </a:solidFill>
                <a:effectLst>
                  <a:outerShdw blurRad="38100" dist="22860" dir="5400000" algn="tl" rotWithShape="0">
                    <a:srgbClr val="000000">
                      <a:alpha val="30000"/>
                    </a:srgbClr>
                  </a:outerShdw>
                </a:effectLst>
              </a:rPr>
              <a:t>): </a:t>
            </a:r>
            <a:r>
              <a:rPr lang="lv-LV" sz="4400" b="1" dirty="0">
                <a:ln w="10160">
                  <a:solidFill>
                    <a:schemeClr val="accent3"/>
                  </a:solidFill>
                  <a:prstDash val="solid"/>
                </a:ln>
                <a:solidFill>
                  <a:srgbClr val="FFE9E5"/>
                </a:solidFill>
                <a:effectLst>
                  <a:outerShdw blurRad="38100" dist="22860" dir="5400000" algn="tl" rotWithShape="0">
                    <a:srgbClr val="000000">
                      <a:alpha val="30000"/>
                    </a:srgbClr>
                  </a:outerShdw>
                </a:effectLst>
              </a:rPr>
              <a:t>ASINIS</a:t>
            </a:r>
            <a:endParaRPr lang="es-ES" sz="4400" b="1" dirty="0">
              <a:ln w="10160">
                <a:solidFill>
                  <a:schemeClr val="accent3"/>
                </a:solidFill>
                <a:prstDash val="solid"/>
              </a:ln>
              <a:solidFill>
                <a:srgbClr val="FFE9E5"/>
              </a:solidFill>
              <a:effectLst>
                <a:outerShdw blurRad="38100" dist="22860" dir="5400000" algn="tl" rotWithShape="0">
                  <a:srgbClr val="000000">
                    <a:alpha val="30000"/>
                  </a:srgbClr>
                </a:outerShdw>
              </a:effectLst>
            </a:endParaRPr>
          </a:p>
        </p:txBody>
      </p:sp>
      <p:sp>
        <p:nvSpPr>
          <p:cNvPr id="10" name="CuadroTexto 9">
            <a:extLst>
              <a:ext uri="{FF2B5EF4-FFF2-40B4-BE49-F238E27FC236}">
                <a16:creationId xmlns:a16="http://schemas.microsoft.com/office/drawing/2014/main" id="{19FE6557-F4DD-5E64-BA32-759560EAEA40}"/>
              </a:ext>
            </a:extLst>
          </p:cNvPr>
          <p:cNvSpPr txBox="1"/>
          <p:nvPr/>
        </p:nvSpPr>
        <p:spPr>
          <a:xfrm>
            <a:off x="395287" y="4229087"/>
            <a:ext cx="36814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lv-LV" sz="2000" b="1" i="0" u="none" strike="noStrike" kern="1200" cap="none" spc="0" normalizeH="0" baseline="0" noProof="0" dirty="0">
                <a:ln>
                  <a:noFill/>
                </a:ln>
                <a:solidFill>
                  <a:srgbClr val="C00000"/>
                </a:solidFill>
                <a:effectLst/>
                <a:uLnTx/>
                <a:uFillTx/>
                <a:latin typeface="Aptos" panose="02110004020202020204"/>
                <a:ea typeface="+mn-ea"/>
                <a:cs typeface="+mn-cs"/>
              </a:rPr>
              <a:t>2.Mozus</a:t>
            </a:r>
            <a:r>
              <a:rPr kumimoji="0" lang="es-ES" sz="2000" b="1" i="0" u="none" strike="noStrike" kern="1200" cap="none" spc="0" normalizeH="0" baseline="0" noProof="0" dirty="0">
                <a:ln>
                  <a:noFill/>
                </a:ln>
                <a:solidFill>
                  <a:srgbClr val="C00000"/>
                </a:solidFill>
                <a:effectLst/>
                <a:uLnTx/>
                <a:uFillTx/>
                <a:latin typeface="Aptos" panose="02110004020202020204"/>
                <a:ea typeface="+mn-ea"/>
                <a:cs typeface="+mn-cs"/>
              </a:rPr>
              <a:t> 7:14-25</a:t>
            </a:r>
          </a:p>
        </p:txBody>
      </p:sp>
      <p:graphicFrame>
        <p:nvGraphicFramePr>
          <p:cNvPr id="13" name="Diagrama 12">
            <a:extLst>
              <a:ext uri="{FF2B5EF4-FFF2-40B4-BE49-F238E27FC236}">
                <a16:creationId xmlns:a16="http://schemas.microsoft.com/office/drawing/2014/main" id="{CC9BC21C-4F62-D018-51DC-C1F4EC9ECA1E}"/>
              </a:ext>
            </a:extLst>
          </p:cNvPr>
          <p:cNvGraphicFramePr/>
          <p:nvPr>
            <p:extLst>
              <p:ext uri="{D42A27DB-BD31-4B8C-83A1-F6EECF244321}">
                <p14:modId xmlns:p14="http://schemas.microsoft.com/office/powerpoint/2010/main" val="1224179948"/>
              </p:ext>
            </p:extLst>
          </p:nvPr>
        </p:nvGraphicFramePr>
        <p:xfrm>
          <a:off x="395287" y="1619250"/>
          <a:ext cx="2957513"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agen 14" descr="Un grupo de personas junto a un cuerpo de agua junto a un caballo&#10;&#10;El contenido generado por IA puede ser incorrecto.">
            <a:extLst>
              <a:ext uri="{FF2B5EF4-FFF2-40B4-BE49-F238E27FC236}">
                <a16:creationId xmlns:a16="http://schemas.microsoft.com/office/drawing/2014/main" id="{5E31FE68-9DF5-C985-E372-5F873ADC950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70948" y="1580750"/>
            <a:ext cx="747676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3" name="CuadroTexto 2">
            <a:extLst>
              <a:ext uri="{FF2B5EF4-FFF2-40B4-BE49-F238E27FC236}">
                <a16:creationId xmlns:a16="http://schemas.microsoft.com/office/drawing/2014/main" id="{28442964-3B70-F5C5-6321-7BC287B788F0}"/>
              </a:ext>
            </a:extLst>
          </p:cNvPr>
          <p:cNvSpPr txBox="1"/>
          <p:nvPr/>
        </p:nvSpPr>
        <p:spPr>
          <a:xfrm>
            <a:off x="395287" y="4629197"/>
            <a:ext cx="3681413" cy="1631216"/>
          </a:xfrm>
          <a:prstGeom prst="rect">
            <a:avLst/>
          </a:prstGeom>
          <a:noFill/>
        </p:spPr>
        <p:txBody>
          <a:bodyPr wrap="square">
            <a:spAutoFit/>
          </a:bodyPr>
          <a:lstStyle/>
          <a:p>
            <a:r>
              <a:rPr lang="lv-LV" sz="2000" b="1" dirty="0"/>
              <a:t>Nīla ar saviem plūdiem deva dzīvību Ēģiptei. Bet kas radīja ūdens avotus? Burvji imitēja ūdens pārveidošanu, bet nespēja mainīt.</a:t>
            </a:r>
          </a:p>
        </p:txBody>
      </p:sp>
    </p:spTree>
    <p:extLst>
      <p:ext uri="{BB962C8B-B14F-4D97-AF65-F5344CB8AC3E}">
        <p14:creationId xmlns:p14="http://schemas.microsoft.com/office/powerpoint/2010/main" val="258731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strips(down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3"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1373</TotalTime>
  <Words>1584</Words>
  <Application>Microsoft Office PowerPoint</Application>
  <PresentationFormat>Panorámica</PresentationFormat>
  <Paragraphs>84</Paragraphs>
  <Slides>18</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18</vt:i4>
      </vt:variant>
    </vt:vector>
  </HeadingPairs>
  <TitlesOfParts>
    <vt:vector size="25" baseType="lpstr">
      <vt:lpstr>Aptos</vt:lpstr>
      <vt:lpstr>Comic Sans MS</vt:lpstr>
      <vt:lpstr>Arial</vt:lpstr>
      <vt:lpstr>Constantia</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155</cp:revision>
  <dcterms:created xsi:type="dcterms:W3CDTF">2025-06-28T14:27:47Z</dcterms:created>
  <dcterms:modified xsi:type="dcterms:W3CDTF">2025-07-01T14:48:13Z</dcterms:modified>
</cp:coreProperties>
</file>