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294"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17" autoAdjust="0"/>
  </p:normalViewPr>
  <p:slideViewPr>
    <p:cSldViewPr snapToGrid="0">
      <p:cViewPr varScale="1">
        <p:scale>
          <a:sx n="32" d="100"/>
          <a:sy n="32" d="100"/>
        </p:scale>
        <p:origin x="72" y="1470"/>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lv-LV" sz="2000" b="1" noProof="0" dirty="0">
              <a:effectLst>
                <a:outerShdw blurRad="38100" dist="38100" dir="2700000" algn="tl">
                  <a:srgbClr val="000000">
                    <a:alpha val="43137"/>
                  </a:srgbClr>
                </a:outerShdw>
              </a:effectLst>
            </a:rPr>
            <a:t>Dievs saka Israēlim, ko darīt</a:t>
          </a:r>
          <a:endParaRPr lang="lv-LV" sz="2000" noProof="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lv-LV" sz="1800" noProof="0" dirty="0"/>
        </a:p>
      </dgm:t>
    </dgm:pt>
    <dgm:pt modelId="{DA4E8E4A-4E13-4AA2-B768-6BADE167FFEB}" type="sibTrans" cxnId="{1A6288D7-7D17-4022-B2D1-93711EA192A5}">
      <dgm:prSet/>
      <dgm:spPr/>
      <dgm:t>
        <a:bodyPr/>
        <a:lstStyle/>
        <a:p>
          <a:endParaRPr lang="lv-LV" sz="1800" noProof="0" dirty="0"/>
        </a:p>
      </dgm:t>
    </dgm:pt>
    <dgm:pt modelId="{21A964F0-8882-4BAA-A831-CEC102C2B268}">
      <dgm:prSet custT="1"/>
      <dgm:spPr>
        <a:solidFill>
          <a:schemeClr val="tx2">
            <a:lumMod val="20000"/>
            <a:lumOff val="80000"/>
          </a:schemeClr>
        </a:solidFill>
        <a:ln>
          <a:solidFill>
            <a:schemeClr val="accent5"/>
          </a:solidFill>
        </a:ln>
      </dgm:spPr>
      <dgm:t>
        <a:bodyPr/>
        <a:lstStyle/>
        <a:p>
          <a:r>
            <a:rPr lang="lv-LV" sz="1800" b="1" noProof="0" dirty="0"/>
            <a:t>Dzirdiet Viņa balsi, lai Dievs būtu ienaidnieks taviem ienaidniekiem</a:t>
          </a:r>
          <a:br>
            <a:rPr lang="lv-LV" sz="1800" b="1" noProof="0" dirty="0"/>
          </a:br>
          <a:r>
            <a:rPr lang="lv-LV" sz="1800" b="1" noProof="0" dirty="0"/>
            <a:t>(23:21-22)</a:t>
          </a:r>
          <a:endParaRPr lang="lv-LV" sz="1800" noProof="0" dirty="0"/>
        </a:p>
      </dgm:t>
    </dgm:pt>
    <dgm:pt modelId="{089996DA-B84F-4ABF-9F03-88D7C9F68F4F}" type="parTrans" cxnId="{EFE3C521-9515-4D1D-8E5B-101838DD267C}">
      <dgm:prSet/>
      <dgm:spPr>
        <a:ln>
          <a:solidFill>
            <a:schemeClr val="accent5"/>
          </a:solidFill>
        </a:ln>
      </dgm:spPr>
      <dgm:t>
        <a:bodyPr/>
        <a:lstStyle/>
        <a:p>
          <a:endParaRPr lang="lv-LV" sz="1800" noProof="0" dirty="0"/>
        </a:p>
      </dgm:t>
    </dgm:pt>
    <dgm:pt modelId="{1B6C6359-7C9F-4DCD-8817-9FF42ECBBB34}" type="sibTrans" cxnId="{EFE3C521-9515-4D1D-8E5B-101838DD267C}">
      <dgm:prSet/>
      <dgm:spPr/>
      <dgm:t>
        <a:bodyPr/>
        <a:lstStyle/>
        <a:p>
          <a:endParaRPr lang="lv-LV" sz="1800" noProof="0" dirty="0"/>
        </a:p>
      </dgm:t>
    </dgm:pt>
    <dgm:pt modelId="{93D76C7D-DECD-46DA-B28A-00E6881A9FCD}">
      <dgm:prSet custT="1"/>
      <dgm:spPr>
        <a:solidFill>
          <a:srgbClr val="CCFF99"/>
        </a:solidFill>
        <a:ln>
          <a:solidFill>
            <a:schemeClr val="accent5"/>
          </a:solidFill>
        </a:ln>
      </dgm:spPr>
      <dgm:t>
        <a:bodyPr/>
        <a:lstStyle/>
        <a:p>
          <a:r>
            <a:rPr lang="lv-LV" sz="1800" b="1" noProof="0" dirty="0"/>
            <a:t>Kalpojiet Dievam, lai Viņš  novērstu no jums visas slimības (23:24-26)</a:t>
          </a:r>
          <a:endParaRPr lang="lv-LV" sz="1800" noProof="0" dirty="0"/>
        </a:p>
      </dgm:t>
    </dgm:pt>
    <dgm:pt modelId="{79C790E7-9EBD-469E-B5B5-B207A4C3C0B6}" type="parTrans" cxnId="{0D1A3DAE-4825-4A0F-8D40-94D7720EB93C}">
      <dgm:prSet/>
      <dgm:spPr>
        <a:ln>
          <a:solidFill>
            <a:schemeClr val="accent5"/>
          </a:solidFill>
        </a:ln>
      </dgm:spPr>
      <dgm:t>
        <a:bodyPr/>
        <a:lstStyle/>
        <a:p>
          <a:endParaRPr lang="lv-LV" sz="1800" noProof="0" dirty="0"/>
        </a:p>
      </dgm:t>
    </dgm:pt>
    <dgm:pt modelId="{0A91FBC3-7B67-499F-B3A9-B795A3BF65FC}" type="sibTrans" cxnId="{0D1A3DAE-4825-4A0F-8D40-94D7720EB93C}">
      <dgm:prSet/>
      <dgm:spPr/>
      <dgm:t>
        <a:bodyPr/>
        <a:lstStyle/>
        <a:p>
          <a:endParaRPr lang="lv-LV" sz="1800" noProof="0" dirty="0"/>
        </a:p>
      </dgm:t>
    </dgm:pt>
    <dgm:pt modelId="{A5B6EAD1-7EAA-4808-8F27-F0A69B92EFA9}">
      <dgm:prSet custT="1"/>
      <dgm:spPr>
        <a:solidFill>
          <a:schemeClr val="bg2"/>
        </a:solidFill>
        <a:ln>
          <a:solidFill>
            <a:schemeClr val="accent5"/>
          </a:solidFill>
        </a:ln>
      </dgm:spPr>
      <dgm:t>
        <a:bodyPr/>
        <a:lstStyle/>
        <a:p>
          <a:r>
            <a:rPr lang="lv-LV" sz="1800" b="1" noProof="0" dirty="0"/>
            <a:t>Neslēdziet derību ar kānaāniešiem, un nepielūdziet viņu dievus (23:32-33)</a:t>
          </a:r>
          <a:endParaRPr lang="lv-LV" sz="1800" noProof="0" dirty="0"/>
        </a:p>
      </dgm:t>
    </dgm:pt>
    <dgm:pt modelId="{31FE02D1-CD2F-4676-8F1E-8BD2D0F7C9A7}" type="parTrans" cxnId="{BE2E1418-ACAF-45F0-AB69-C246C8C893FB}">
      <dgm:prSet/>
      <dgm:spPr>
        <a:ln>
          <a:solidFill>
            <a:schemeClr val="accent5"/>
          </a:solidFill>
        </a:ln>
      </dgm:spPr>
      <dgm:t>
        <a:bodyPr/>
        <a:lstStyle/>
        <a:p>
          <a:endParaRPr lang="lv-LV" sz="1800" noProof="0" dirty="0"/>
        </a:p>
      </dgm:t>
    </dgm:pt>
    <dgm:pt modelId="{14692E7D-D8C8-4B44-A41B-4009ACFB7321}" type="sibTrans" cxnId="{BE2E1418-ACAF-45F0-AB69-C246C8C893FB}">
      <dgm:prSet/>
      <dgm:spPr/>
      <dgm:t>
        <a:bodyPr/>
        <a:lstStyle/>
        <a:p>
          <a:endParaRPr lang="lv-LV" sz="1800" noProof="0" dirty="0"/>
        </a:p>
      </dgm:t>
    </dgm:pt>
    <dgm:pt modelId="{036C6CA5-7494-428E-8635-334B835ED6FB}">
      <dgm:prSet custT="1"/>
      <dgm:spPr>
        <a:solidFill>
          <a:srgbClr val="0070C0"/>
        </a:solidFill>
      </dgm:spPr>
      <dgm:t>
        <a:bodyPr/>
        <a:lstStyle/>
        <a:p>
          <a:r>
            <a:rPr lang="lv-LV" sz="2000" b="1" noProof="0" dirty="0">
              <a:effectLst>
                <a:outerShdw blurRad="38100" dist="38100" dir="2700000" algn="tl">
                  <a:srgbClr val="000000">
                    <a:alpha val="43137"/>
                  </a:srgbClr>
                </a:outerShdw>
              </a:effectLst>
            </a:rPr>
            <a:t>Dievs saka Israēlam, ko Viņš darīs</a:t>
          </a:r>
          <a:endParaRPr lang="lv-LV" sz="2000" noProof="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lv-LV" sz="1800" noProof="0" dirty="0"/>
        </a:p>
      </dgm:t>
    </dgm:pt>
    <dgm:pt modelId="{28D23280-2CB7-4DF8-970F-232EF986C26D}" type="sibTrans" cxnId="{28ADD609-94F8-4604-BA6C-150440E38AB5}">
      <dgm:prSet/>
      <dgm:spPr/>
      <dgm:t>
        <a:bodyPr/>
        <a:lstStyle/>
        <a:p>
          <a:endParaRPr lang="lv-LV" sz="1800" noProof="0" dirty="0"/>
        </a:p>
      </dgm:t>
    </dgm:pt>
    <dgm:pt modelId="{C4316A83-495C-46A9-95E9-2F999EB778EF}">
      <dgm:prSet custT="1"/>
      <dgm:spPr>
        <a:solidFill>
          <a:schemeClr val="accent1">
            <a:lumMod val="20000"/>
            <a:lumOff val="80000"/>
          </a:schemeClr>
        </a:solidFill>
        <a:ln>
          <a:solidFill>
            <a:srgbClr val="0070C0"/>
          </a:solidFill>
        </a:ln>
      </dgm:spPr>
      <dgm:t>
        <a:bodyPr/>
        <a:lstStyle/>
        <a:p>
          <a:r>
            <a:rPr lang="lv-LV" sz="1800" b="1" noProof="0" dirty="0"/>
            <a:t>Viņš sūtīs Savu eņģeli, lai tos sargātu un ievestu [aizsardzībā] (23:20)</a:t>
          </a:r>
          <a:endParaRPr lang="lv-LV" sz="1800" noProof="0" dirty="0"/>
        </a:p>
      </dgm:t>
    </dgm:pt>
    <dgm:pt modelId="{9E27533A-37A8-4A4D-B6F8-984038CA4D82}" type="parTrans" cxnId="{534FA406-97CF-4020-872C-5E51E269529D}">
      <dgm:prSet/>
      <dgm:spPr>
        <a:ln>
          <a:solidFill>
            <a:srgbClr val="0070C0"/>
          </a:solidFill>
        </a:ln>
      </dgm:spPr>
      <dgm:t>
        <a:bodyPr/>
        <a:lstStyle/>
        <a:p>
          <a:endParaRPr lang="lv-LV" sz="1800" noProof="0" dirty="0"/>
        </a:p>
      </dgm:t>
    </dgm:pt>
    <dgm:pt modelId="{FA64988B-5484-4BB1-B94D-5228F4ED0D00}" type="sibTrans" cxnId="{534FA406-97CF-4020-872C-5E51E269529D}">
      <dgm:prSet/>
      <dgm:spPr/>
      <dgm:t>
        <a:bodyPr/>
        <a:lstStyle/>
        <a:p>
          <a:endParaRPr lang="lv-LV" sz="1800" noProof="0" dirty="0"/>
        </a:p>
      </dgm:t>
    </dgm:pt>
    <dgm:pt modelId="{E869DC71-7944-4D39-914A-68D61C319145}">
      <dgm:prSet custT="1"/>
      <dgm:spPr>
        <a:solidFill>
          <a:schemeClr val="accent2">
            <a:lumMod val="20000"/>
            <a:lumOff val="80000"/>
          </a:schemeClr>
        </a:solidFill>
        <a:ln>
          <a:solidFill>
            <a:srgbClr val="0070C0"/>
          </a:solidFill>
        </a:ln>
      </dgm:spPr>
      <dgm:t>
        <a:bodyPr/>
        <a:lstStyle/>
        <a:p>
          <a:r>
            <a:rPr lang="lv-LV" sz="1800" b="1" noProof="0" dirty="0"/>
            <a:t>Eņģelis dosies viņiem pa priekšu un aizvedīs viņus uz Kānaānu [vietu] (23:23)</a:t>
          </a:r>
          <a:endParaRPr lang="lv-LV" sz="1800" noProof="0" dirty="0"/>
        </a:p>
      </dgm:t>
    </dgm:pt>
    <dgm:pt modelId="{7E6F50D8-AD45-4642-9A68-C3BB64BB8DEB}" type="parTrans" cxnId="{FD2794E8-DA13-42CE-8956-E0D416BCB93C}">
      <dgm:prSet/>
      <dgm:spPr>
        <a:ln>
          <a:solidFill>
            <a:srgbClr val="0070C0"/>
          </a:solidFill>
        </a:ln>
      </dgm:spPr>
      <dgm:t>
        <a:bodyPr/>
        <a:lstStyle/>
        <a:p>
          <a:endParaRPr lang="lv-LV" sz="1800" noProof="0" dirty="0"/>
        </a:p>
      </dgm:t>
    </dgm:pt>
    <dgm:pt modelId="{93AC1619-555B-4E09-A341-05D3A6BA02E8}" type="sibTrans" cxnId="{FD2794E8-DA13-42CE-8956-E0D416BCB93C}">
      <dgm:prSet/>
      <dgm:spPr/>
      <dgm:t>
        <a:bodyPr/>
        <a:lstStyle/>
        <a:p>
          <a:endParaRPr lang="lv-LV" sz="1800" noProof="0" dirty="0"/>
        </a:p>
      </dgm:t>
    </dgm:pt>
    <dgm:pt modelId="{86E79D34-A1D5-4192-91E0-0D4C4FD5D8C2}">
      <dgm:prSet custT="1"/>
      <dgm:spPr>
        <a:solidFill>
          <a:srgbClr val="E2CFF1"/>
        </a:solidFill>
        <a:ln>
          <a:solidFill>
            <a:srgbClr val="0070C0"/>
          </a:solidFill>
        </a:ln>
      </dgm:spPr>
      <dgm:t>
        <a:bodyPr/>
        <a:lstStyle/>
        <a:p>
          <a:r>
            <a:rPr lang="lv-LV" sz="1800" b="1" noProof="0" dirty="0"/>
            <a:t>Viņš iedzīvotājiem iedvesīs bailes. (23:27)</a:t>
          </a:r>
          <a:endParaRPr lang="lv-LV" sz="1800" noProof="0" dirty="0"/>
        </a:p>
      </dgm:t>
    </dgm:pt>
    <dgm:pt modelId="{7CBD58EF-DE8F-436E-9BB8-308F2E665A44}" type="parTrans" cxnId="{0FA30892-8462-4E2E-B349-FDC6A3753A41}">
      <dgm:prSet/>
      <dgm:spPr>
        <a:ln>
          <a:solidFill>
            <a:srgbClr val="0070C0"/>
          </a:solidFill>
        </a:ln>
      </dgm:spPr>
      <dgm:t>
        <a:bodyPr/>
        <a:lstStyle/>
        <a:p>
          <a:endParaRPr lang="lv-LV" sz="1800" noProof="0" dirty="0"/>
        </a:p>
      </dgm:t>
    </dgm:pt>
    <dgm:pt modelId="{2A80BBE1-3413-4E70-9918-4B0400B5F2EB}" type="sibTrans" cxnId="{0FA30892-8462-4E2E-B349-FDC6A3753A41}">
      <dgm:prSet/>
      <dgm:spPr/>
      <dgm:t>
        <a:bodyPr/>
        <a:lstStyle/>
        <a:p>
          <a:endParaRPr lang="lv-LV" sz="1800" noProof="0" dirty="0"/>
        </a:p>
      </dgm:t>
    </dgm:pt>
    <dgm:pt modelId="{EF5E6CE9-1195-48C3-A6A3-296EC27490AA}">
      <dgm:prSet custT="1"/>
      <dgm:spPr>
        <a:solidFill>
          <a:srgbClr val="FFD961"/>
        </a:solidFill>
        <a:ln>
          <a:solidFill>
            <a:srgbClr val="0070C0"/>
          </a:solidFill>
        </a:ln>
      </dgm:spPr>
      <dgm:t>
        <a:bodyPr/>
        <a:lstStyle/>
        <a:p>
          <a:r>
            <a:rPr lang="lv-LV" sz="1800" b="1" noProof="0" dirty="0"/>
            <a:t>Viņš sūtīs lapsenes, lai tās izdzītu (23:28)</a:t>
          </a:r>
          <a:endParaRPr lang="lv-LV" sz="1800" noProof="0" dirty="0"/>
        </a:p>
      </dgm:t>
    </dgm:pt>
    <dgm:pt modelId="{36A0B609-28D6-48BA-BB22-42F31E30CAFF}" type="parTrans" cxnId="{91CA50FC-48FE-4653-AF5D-A9043154ADD9}">
      <dgm:prSet/>
      <dgm:spPr>
        <a:ln>
          <a:solidFill>
            <a:srgbClr val="0070C0"/>
          </a:solidFill>
        </a:ln>
      </dgm:spPr>
      <dgm:t>
        <a:bodyPr/>
        <a:lstStyle/>
        <a:p>
          <a:endParaRPr lang="lv-LV" sz="1800" noProof="0" dirty="0"/>
        </a:p>
      </dgm:t>
    </dgm:pt>
    <dgm:pt modelId="{A45BB5F0-CC6F-4BDE-B986-FE70DE3861C9}" type="sibTrans" cxnId="{91CA50FC-48FE-4653-AF5D-A9043154ADD9}">
      <dgm:prSet/>
      <dgm:spPr/>
      <dgm:t>
        <a:bodyPr/>
        <a:lstStyle/>
        <a:p>
          <a:endParaRPr lang="lv-LV" sz="1800" noProof="0" dirty="0"/>
        </a:p>
      </dgm:t>
    </dgm:pt>
    <dgm:pt modelId="{3D05D016-7CA9-4326-9B9D-832F9F356EF5}">
      <dgm:prSet custT="1"/>
      <dgm:spPr>
        <a:solidFill>
          <a:schemeClr val="accent5">
            <a:lumMod val="20000"/>
            <a:lumOff val="80000"/>
          </a:schemeClr>
        </a:solidFill>
        <a:ln>
          <a:solidFill>
            <a:srgbClr val="0070C0"/>
          </a:solidFill>
        </a:ln>
      </dgm:spPr>
      <dgm:t>
        <a:bodyPr/>
        <a:lstStyle/>
        <a:p>
          <a:r>
            <a:rPr lang="lv-LV" sz="1800" b="1" noProof="0" dirty="0"/>
            <a:t>Viņš tos pakāpeniski likvidēs (23:29-30)</a:t>
          </a:r>
          <a:endParaRPr lang="lv-LV" sz="1800" noProof="0" dirty="0"/>
        </a:p>
      </dgm:t>
    </dgm:pt>
    <dgm:pt modelId="{8D437A1E-1D6B-4046-AC0D-44AE760FF216}" type="parTrans" cxnId="{784B642D-9731-444A-9BD1-444A62EA91B4}">
      <dgm:prSet/>
      <dgm:spPr>
        <a:ln>
          <a:solidFill>
            <a:srgbClr val="0070C0"/>
          </a:solidFill>
        </a:ln>
      </dgm:spPr>
      <dgm:t>
        <a:bodyPr/>
        <a:lstStyle/>
        <a:p>
          <a:endParaRPr lang="lv-LV" sz="1800" noProof="0" dirty="0"/>
        </a:p>
      </dgm:t>
    </dgm:pt>
    <dgm:pt modelId="{6D8748AB-A606-4B81-8392-65078D5462F2}" type="sibTrans" cxnId="{784B642D-9731-444A-9BD1-444A62EA91B4}">
      <dgm:prSet/>
      <dgm:spPr/>
      <dgm:t>
        <a:bodyPr/>
        <a:lstStyle/>
        <a:p>
          <a:endParaRPr lang="lv-LV" sz="1800" noProof="0" dirty="0"/>
        </a:p>
      </dgm:t>
    </dgm:pt>
    <dgm:pt modelId="{8241A0F5-175F-4221-BED8-4DDFE93C2C79}">
      <dgm:prSet custT="1"/>
      <dgm:spPr>
        <a:solidFill>
          <a:schemeClr val="accent3">
            <a:lumMod val="20000"/>
            <a:lumOff val="80000"/>
          </a:schemeClr>
        </a:solidFill>
        <a:ln>
          <a:solidFill>
            <a:srgbClr val="0070C0"/>
          </a:solidFill>
        </a:ln>
      </dgm:spPr>
      <dgm:t>
        <a:bodyPr/>
        <a:lstStyle/>
        <a:p>
          <a:r>
            <a:rPr lang="lv-LV" sz="1800" b="1" noProof="0" dirty="0"/>
            <a:t>Viņš tos nodos Isrēlim, līdz tie valdīs no Vidusjūras līdz Eifratai (23:31)</a:t>
          </a:r>
          <a:endParaRPr lang="lv-LV" sz="1800" noProof="0" dirty="0"/>
        </a:p>
      </dgm:t>
    </dgm:pt>
    <dgm:pt modelId="{CBA97E23-1816-49F9-AB4D-1A83F2CD4DAA}" type="parTrans" cxnId="{601FBA0B-0C98-406B-9C60-D49FE76034F2}">
      <dgm:prSet/>
      <dgm:spPr>
        <a:ln>
          <a:solidFill>
            <a:srgbClr val="0070C0"/>
          </a:solidFill>
        </a:ln>
      </dgm:spPr>
      <dgm:t>
        <a:bodyPr/>
        <a:lstStyle/>
        <a:p>
          <a:endParaRPr lang="lv-LV" sz="1800" noProof="0" dirty="0"/>
        </a:p>
      </dgm:t>
    </dgm:pt>
    <dgm:pt modelId="{CCB9AC84-E446-4ED4-BDDE-32FB38DFACD1}" type="sibTrans" cxnId="{601FBA0B-0C98-406B-9C60-D49FE76034F2}">
      <dgm:prSet/>
      <dgm:spPr/>
      <dgm:t>
        <a:bodyPr/>
        <a:lstStyle/>
        <a:p>
          <a:endParaRPr lang="lv-LV" sz="1800" noProof="0" dirty="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19187" custScaleY="267392">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32848" custScaleY="260309"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208690" custScaleY="234763"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39621">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205851"/>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Dievs saka Israēlim, ko darīt</a:t>
          </a:r>
          <a:endParaRPr lang="lv-LV" sz="2000" kern="1200" noProof="0" dirty="0">
            <a:effectLst>
              <a:outerShdw blurRad="38100" dist="38100" dir="2700000" algn="tl">
                <a:srgbClr val="000000">
                  <a:alpha val="43137"/>
                </a:srgbClr>
              </a:outerShdw>
            </a:effectLst>
          </a:endParaRPr>
        </a:p>
      </dsp:txBody>
      <dsp:txXfrm>
        <a:off x="20067" y="222948"/>
        <a:ext cx="2222998" cy="549551"/>
      </dsp:txXfrm>
    </dsp:sp>
    <dsp:sp modelId="{764F3D33-8790-42F3-A612-9A10B698F301}">
      <dsp:nvSpPr>
        <dsp:cNvPr id="0" name=""/>
        <dsp:cNvSpPr/>
      </dsp:nvSpPr>
      <dsp:spPr>
        <a:xfrm>
          <a:off x="228689" y="789597"/>
          <a:ext cx="225719" cy="926381"/>
        </a:xfrm>
        <a:custGeom>
          <a:avLst/>
          <a:gdLst/>
          <a:ahLst/>
          <a:cxnLst/>
          <a:rect l="0" t="0" r="0" b="0"/>
          <a:pathLst>
            <a:path>
              <a:moveTo>
                <a:pt x="0" y="0"/>
              </a:moveTo>
              <a:lnTo>
                <a:pt x="0" y="926381"/>
              </a:lnTo>
              <a:lnTo>
                <a:pt x="225719" y="926381"/>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935533"/>
          <a:ext cx="2047191" cy="1560889"/>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Dzirdiet Viņa balsi, lai Dievs būtu ienaidnieks taviem ienaidniekiem</a:t>
          </a:r>
          <a:br>
            <a:rPr lang="lv-LV" sz="1800" b="1" kern="1200" noProof="0" dirty="0"/>
          </a:br>
          <a:r>
            <a:rPr lang="lv-LV" sz="1800" b="1" kern="1200" noProof="0" dirty="0"/>
            <a:t>(23:21-22)</a:t>
          </a:r>
          <a:endParaRPr lang="lv-LV" sz="1800" kern="1200" noProof="0" dirty="0"/>
        </a:p>
      </dsp:txBody>
      <dsp:txXfrm>
        <a:off x="500125" y="981250"/>
        <a:ext cx="1955757" cy="1469455"/>
      </dsp:txXfrm>
    </dsp:sp>
    <dsp:sp modelId="{646C048A-3FAC-4BFD-8BC1-3F55D6CA3F61}">
      <dsp:nvSpPr>
        <dsp:cNvPr id="0" name=""/>
        <dsp:cNvSpPr/>
      </dsp:nvSpPr>
      <dsp:spPr>
        <a:xfrm>
          <a:off x="228689" y="789597"/>
          <a:ext cx="225719" cy="2574426"/>
        </a:xfrm>
        <a:custGeom>
          <a:avLst/>
          <a:gdLst/>
          <a:ahLst/>
          <a:cxnLst/>
          <a:rect l="0" t="0" r="0" b="0"/>
          <a:pathLst>
            <a:path>
              <a:moveTo>
                <a:pt x="0" y="0"/>
              </a:moveTo>
              <a:lnTo>
                <a:pt x="0" y="2574426"/>
              </a:lnTo>
              <a:lnTo>
                <a:pt x="225719" y="2574426"/>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604252"/>
          <a:ext cx="2174784" cy="1519542"/>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Kalpojiet Dievam, lai Viņš  novērstu no jums visas slimības (23:24-26)</a:t>
          </a:r>
          <a:endParaRPr lang="lv-LV" sz="1800" kern="1200" noProof="0" dirty="0"/>
        </a:p>
      </dsp:txBody>
      <dsp:txXfrm>
        <a:off x="498914" y="2648758"/>
        <a:ext cx="2085772" cy="1430530"/>
      </dsp:txXfrm>
    </dsp:sp>
    <dsp:sp modelId="{2CAC2AF5-3F99-4D75-A510-79A9E815886C}">
      <dsp:nvSpPr>
        <dsp:cNvPr id="0" name=""/>
        <dsp:cNvSpPr/>
      </dsp:nvSpPr>
      <dsp:spPr>
        <a:xfrm>
          <a:off x="228689" y="789597"/>
          <a:ext cx="225719" cy="4127236"/>
        </a:xfrm>
        <a:custGeom>
          <a:avLst/>
          <a:gdLst/>
          <a:ahLst/>
          <a:cxnLst/>
          <a:rect l="0" t="0" r="0" b="0"/>
          <a:pathLst>
            <a:path>
              <a:moveTo>
                <a:pt x="0" y="0"/>
              </a:moveTo>
              <a:lnTo>
                <a:pt x="0" y="4127236"/>
              </a:lnTo>
              <a:lnTo>
                <a:pt x="225719" y="4127236"/>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4231624"/>
          <a:ext cx="1949150" cy="1370418"/>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Neslēdziet derību ar kānaāniešiem, un nepielūdziet viņu dievus (23:32-33)</a:t>
          </a:r>
          <a:endParaRPr lang="lv-LV" sz="1800" kern="1200" noProof="0" dirty="0"/>
        </a:p>
      </dsp:txBody>
      <dsp:txXfrm>
        <a:off x="494546" y="4271762"/>
        <a:ext cx="1868874" cy="1290142"/>
      </dsp:txXfrm>
    </dsp:sp>
    <dsp:sp modelId="{2C16D801-25D9-476F-A96A-456EF4DC99BF}">
      <dsp:nvSpPr>
        <dsp:cNvPr id="0" name=""/>
        <dsp:cNvSpPr/>
      </dsp:nvSpPr>
      <dsp:spPr>
        <a:xfrm>
          <a:off x="2552035" y="205851"/>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Dievs saka Israēlam, ko Viņš darīs</a:t>
          </a:r>
          <a:endParaRPr lang="lv-LV" sz="2000" kern="1200" noProof="0" dirty="0">
            <a:effectLst>
              <a:outerShdw blurRad="38100" dist="38100" dir="2700000" algn="tl">
                <a:srgbClr val="000000">
                  <a:alpha val="43137"/>
                </a:srgbClr>
              </a:outerShdw>
            </a:effectLst>
          </a:endParaRPr>
        </a:p>
      </dsp:txBody>
      <dsp:txXfrm>
        <a:off x="2569132" y="222948"/>
        <a:ext cx="2551740" cy="549551"/>
      </dsp:txXfrm>
    </dsp:sp>
    <dsp:sp modelId="{48A48776-191B-4C31-B6FC-C0F773CE0533}">
      <dsp:nvSpPr>
        <dsp:cNvPr id="0" name=""/>
        <dsp:cNvSpPr/>
      </dsp:nvSpPr>
      <dsp:spPr>
        <a:xfrm>
          <a:off x="2810629" y="789597"/>
          <a:ext cx="258593" cy="553452"/>
        </a:xfrm>
        <a:custGeom>
          <a:avLst/>
          <a:gdLst/>
          <a:ahLst/>
          <a:cxnLst/>
          <a:rect l="0" t="0" r="0" b="0"/>
          <a:pathLst>
            <a:path>
              <a:moveTo>
                <a:pt x="0" y="0"/>
              </a:moveTo>
              <a:lnTo>
                <a:pt x="0" y="553452"/>
              </a:lnTo>
              <a:lnTo>
                <a:pt x="258593" y="553452"/>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935533"/>
          <a:ext cx="2890456" cy="815031"/>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Viņš sūtīs Savu eņģeli, lai tos sargātu un ievestu [aizsardzībā] (23:20)</a:t>
          </a:r>
          <a:endParaRPr lang="lv-LV" sz="1800" kern="1200" noProof="0" dirty="0"/>
        </a:p>
      </dsp:txBody>
      <dsp:txXfrm>
        <a:off x="3093093" y="959404"/>
        <a:ext cx="2842714" cy="767289"/>
      </dsp:txXfrm>
    </dsp:sp>
    <dsp:sp modelId="{FC03CFAA-8D1B-4B4D-B6E7-202EB01B9AF3}">
      <dsp:nvSpPr>
        <dsp:cNvPr id="0" name=""/>
        <dsp:cNvSpPr/>
      </dsp:nvSpPr>
      <dsp:spPr>
        <a:xfrm>
          <a:off x="2810629" y="789597"/>
          <a:ext cx="258593" cy="1533097"/>
        </a:xfrm>
        <a:custGeom>
          <a:avLst/>
          <a:gdLst/>
          <a:ahLst/>
          <a:cxnLst/>
          <a:rect l="0" t="0" r="0" b="0"/>
          <a:pathLst>
            <a:path>
              <a:moveTo>
                <a:pt x="0" y="0"/>
              </a:moveTo>
              <a:lnTo>
                <a:pt x="0" y="1533097"/>
              </a:lnTo>
              <a:lnTo>
                <a:pt x="258593" y="153309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896501"/>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Eņģelis dosies viņiem pa priekšu un aizvedīs viņus uz Kānaānu [vietu] (23:23)</a:t>
          </a:r>
          <a:endParaRPr lang="lv-LV" sz="1800" kern="1200" noProof="0" dirty="0"/>
        </a:p>
      </dsp:txBody>
      <dsp:txXfrm>
        <a:off x="3094188" y="1921467"/>
        <a:ext cx="2840524" cy="802453"/>
      </dsp:txXfrm>
    </dsp:sp>
    <dsp:sp modelId="{0B4D5CE0-CDE7-416B-8E23-2559268C5123}">
      <dsp:nvSpPr>
        <dsp:cNvPr id="0" name=""/>
        <dsp:cNvSpPr/>
      </dsp:nvSpPr>
      <dsp:spPr>
        <a:xfrm>
          <a:off x="2810629" y="789597"/>
          <a:ext cx="258593" cy="2397099"/>
        </a:xfrm>
        <a:custGeom>
          <a:avLst/>
          <a:gdLst/>
          <a:ahLst/>
          <a:cxnLst/>
          <a:rect l="0" t="0" r="0" b="0"/>
          <a:pathLst>
            <a:path>
              <a:moveTo>
                <a:pt x="0" y="0"/>
              </a:moveTo>
              <a:lnTo>
                <a:pt x="0" y="2397099"/>
              </a:lnTo>
              <a:lnTo>
                <a:pt x="258593" y="239709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894823"/>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Viņš iedzīvotājiem iedvesīs bailes. (23:27)</a:t>
          </a:r>
          <a:endParaRPr lang="lv-LV" sz="1800" kern="1200" noProof="0" dirty="0"/>
        </a:p>
      </dsp:txBody>
      <dsp:txXfrm>
        <a:off x="3086319" y="2911920"/>
        <a:ext cx="2856262" cy="549551"/>
      </dsp:txXfrm>
    </dsp:sp>
    <dsp:sp modelId="{C9AD4B2F-B8D5-441A-822E-E35D0C26A0F9}">
      <dsp:nvSpPr>
        <dsp:cNvPr id="0" name=""/>
        <dsp:cNvSpPr/>
      </dsp:nvSpPr>
      <dsp:spPr>
        <a:xfrm>
          <a:off x="2810629" y="789597"/>
          <a:ext cx="258593" cy="3126781"/>
        </a:xfrm>
        <a:custGeom>
          <a:avLst/>
          <a:gdLst/>
          <a:ahLst/>
          <a:cxnLst/>
          <a:rect l="0" t="0" r="0" b="0"/>
          <a:pathLst>
            <a:path>
              <a:moveTo>
                <a:pt x="0" y="0"/>
              </a:moveTo>
              <a:lnTo>
                <a:pt x="0" y="3126781"/>
              </a:lnTo>
              <a:lnTo>
                <a:pt x="258593" y="312678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624505"/>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Viņš sūtīs lapsenes, lai tās izdzītu (23:28)</a:t>
          </a:r>
          <a:endParaRPr lang="lv-LV" sz="1800" kern="1200" noProof="0" dirty="0"/>
        </a:p>
      </dsp:txBody>
      <dsp:txXfrm>
        <a:off x="3086319" y="3641602"/>
        <a:ext cx="2856262" cy="549551"/>
      </dsp:txXfrm>
    </dsp:sp>
    <dsp:sp modelId="{B84EDD32-83AD-4C7B-8D37-09AEC8E052F9}">
      <dsp:nvSpPr>
        <dsp:cNvPr id="0" name=""/>
        <dsp:cNvSpPr/>
      </dsp:nvSpPr>
      <dsp:spPr>
        <a:xfrm>
          <a:off x="2810629" y="789597"/>
          <a:ext cx="258593" cy="3856463"/>
        </a:xfrm>
        <a:custGeom>
          <a:avLst/>
          <a:gdLst/>
          <a:ahLst/>
          <a:cxnLst/>
          <a:rect l="0" t="0" r="0" b="0"/>
          <a:pathLst>
            <a:path>
              <a:moveTo>
                <a:pt x="0" y="0"/>
              </a:moveTo>
              <a:lnTo>
                <a:pt x="0" y="3856463"/>
              </a:lnTo>
              <a:lnTo>
                <a:pt x="258593" y="385646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354187"/>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Viņš tos pakāpeniski likvidēs (23:29-30)</a:t>
          </a:r>
          <a:endParaRPr lang="lv-LV" sz="1800" kern="1200" noProof="0" dirty="0"/>
        </a:p>
      </dsp:txBody>
      <dsp:txXfrm>
        <a:off x="3086319" y="4371284"/>
        <a:ext cx="2856262" cy="549551"/>
      </dsp:txXfrm>
    </dsp:sp>
    <dsp:sp modelId="{B18A2427-8B60-4E58-9E91-3D82907DCED2}">
      <dsp:nvSpPr>
        <dsp:cNvPr id="0" name=""/>
        <dsp:cNvSpPr/>
      </dsp:nvSpPr>
      <dsp:spPr>
        <a:xfrm>
          <a:off x="2810629" y="789597"/>
          <a:ext cx="258593" cy="4821237"/>
        </a:xfrm>
        <a:custGeom>
          <a:avLst/>
          <a:gdLst/>
          <a:ahLst/>
          <a:cxnLst/>
          <a:rect l="0" t="0" r="0" b="0"/>
          <a:pathLst>
            <a:path>
              <a:moveTo>
                <a:pt x="0" y="0"/>
              </a:moveTo>
              <a:lnTo>
                <a:pt x="0" y="4821237"/>
              </a:lnTo>
              <a:lnTo>
                <a:pt x="258593" y="4821237"/>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083869"/>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Viņš tos nodos Isrēlim, līdz tie valdīs no Vidusjūras līdz Eifratai (23:31)</a:t>
          </a:r>
          <a:endParaRPr lang="lv-LV" sz="1800" kern="1200" noProof="0" dirty="0"/>
        </a:p>
      </dsp:txBody>
      <dsp:txXfrm>
        <a:off x="3100091" y="5114738"/>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961184-809E-4A22-A683-74812FCE4202}" type="datetimeFigureOut">
              <a:rPr lang="es-ES_tradnl" smtClean="0"/>
              <a:t>29/07/2025</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947FF0-9F95-4902-A013-9407074B36AA}" type="slidenum">
              <a:rPr lang="es-ES_tradnl" smtClean="0"/>
              <a:t>‹Nº›</a:t>
            </a:fld>
            <a:endParaRPr lang="es-ES_tradnl"/>
          </a:p>
        </p:txBody>
      </p:sp>
    </p:spTree>
    <p:extLst>
      <p:ext uri="{BB962C8B-B14F-4D97-AF65-F5344CB8AC3E}">
        <p14:creationId xmlns:p14="http://schemas.microsoft.com/office/powerpoint/2010/main" val="3870902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a:t>
            </a:r>
            <a:endParaRPr lang="es-ES_tradnl" dirty="0"/>
          </a:p>
        </p:txBody>
      </p:sp>
      <p:sp>
        <p:nvSpPr>
          <p:cNvPr id="4" name="Slaida numura vietturis 3"/>
          <p:cNvSpPr>
            <a:spLocks noGrp="1"/>
          </p:cNvSpPr>
          <p:nvPr>
            <p:ph type="sldNum" sz="quarter" idx="10"/>
          </p:nvPr>
        </p:nvSpPr>
        <p:spPr/>
        <p:txBody>
          <a:bodyPr/>
          <a:lstStyle/>
          <a:p>
            <a:fld id="{A6947FF0-9F95-4902-A013-9407074B36AA}" type="slidenum">
              <a:rPr lang="es-ES_tradnl" smtClean="0"/>
              <a:t>5</a:t>
            </a:fld>
            <a:endParaRPr lang="es-ES_tradnl"/>
          </a:p>
        </p:txBody>
      </p:sp>
    </p:spTree>
    <p:extLst>
      <p:ext uri="{BB962C8B-B14F-4D97-AF65-F5344CB8AC3E}">
        <p14:creationId xmlns:p14="http://schemas.microsoft.com/office/powerpoint/2010/main" val="2603837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29/07/2025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29/07/2025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54330" y="497785"/>
            <a:ext cx="6473190" cy="2554545"/>
          </a:xfrm>
          <a:prstGeom prst="rect">
            <a:avLst/>
          </a:prstGeom>
          <a:noFill/>
        </p:spPr>
        <p:txBody>
          <a:bodyPr wrap="square" rtlCol="0">
            <a:spAutoFit/>
          </a:bodyPr>
          <a:lstStyle/>
          <a:p>
            <a:pPr algn="ctr"/>
            <a:r>
              <a:rPr lang="lv-LV"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DZĪVOT PĒC BAUSLĪBAS</a:t>
            </a:r>
            <a:endParaRPr lang="es-ES"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endParaRP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2368982" cy="338554"/>
          </a:xfrm>
          <a:prstGeom prst="rect">
            <a:avLst/>
          </a:prstGeom>
          <a:noFill/>
        </p:spPr>
        <p:txBody>
          <a:bodyPr wrap="none" rtlCol="0">
            <a:spAutoFit/>
          </a:bodyPr>
          <a:lstStyle/>
          <a:p>
            <a:r>
              <a:rPr lang="es-ES" sz="1600" b="1" dirty="0">
                <a:solidFill>
                  <a:schemeClr val="accent2">
                    <a:lumMod val="20000"/>
                    <a:lumOff val="80000"/>
                  </a:schemeClr>
                </a:solidFill>
                <a:effectLst>
                  <a:outerShdw blurRad="38100" dist="38100" dir="2700000" algn="tl">
                    <a:srgbClr val="000000">
                      <a:alpha val="43137"/>
                    </a:srgbClr>
                  </a:outerShdw>
                </a:effectLst>
              </a:rPr>
              <a:t>9</a:t>
            </a:r>
            <a:r>
              <a:rPr lang="lv-LV" sz="1600" b="1" dirty="0">
                <a:solidFill>
                  <a:schemeClr val="accent2">
                    <a:lumMod val="20000"/>
                    <a:lumOff val="80000"/>
                  </a:schemeClr>
                </a:solidFill>
                <a:effectLst>
                  <a:outerShdw blurRad="38100" dist="38100" dir="2700000" algn="tl">
                    <a:srgbClr val="000000">
                      <a:alpha val="43137"/>
                    </a:srgbClr>
                  </a:outerShdw>
                </a:effectLst>
              </a:rPr>
              <a:t>.tēma</a:t>
            </a:r>
            <a:r>
              <a:rPr lang="es-ES" sz="1600" b="1" dirty="0">
                <a:solidFill>
                  <a:schemeClr val="accent2">
                    <a:lumMod val="20000"/>
                    <a:lumOff val="80000"/>
                  </a:schemeClr>
                </a:solidFill>
                <a:effectLst>
                  <a:outerShdw blurRad="38100" dist="38100" dir="2700000" algn="tl">
                    <a:srgbClr val="000000">
                      <a:alpha val="43137"/>
                    </a:srgbClr>
                  </a:outerShdw>
                </a:effectLst>
              </a:rPr>
              <a:t> 30</a:t>
            </a:r>
            <a:r>
              <a:rPr lang="lv-LV" sz="1600" b="1" dirty="0">
                <a:solidFill>
                  <a:schemeClr val="accent2">
                    <a:lumMod val="20000"/>
                    <a:lumOff val="80000"/>
                  </a:schemeClr>
                </a:solidFill>
                <a:effectLst>
                  <a:outerShdw blurRad="38100" dist="38100" dir="2700000" algn="tl">
                    <a:srgbClr val="000000">
                      <a:alpha val="43137"/>
                    </a:srgbClr>
                  </a:outerShdw>
                </a:effectLst>
              </a:rPr>
              <a:t>.augustā, </a:t>
            </a:r>
            <a:r>
              <a:rPr lang="es-ES" sz="1600" b="1" dirty="0">
                <a:solidFill>
                  <a:schemeClr val="accent2">
                    <a:lumMod val="20000"/>
                    <a:lumOff val="80000"/>
                  </a:schemeClr>
                </a:solidFill>
                <a:effectLst>
                  <a:outerShdw blurRad="38100" dist="38100" dir="2700000" algn="tl">
                    <a:srgbClr val="000000">
                      <a:alpha val="43137"/>
                    </a:srgbClr>
                  </a:outerShdw>
                </a:effectLst>
              </a:rPr>
              <a:t>2025</a:t>
            </a: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219073" y="22947"/>
            <a:ext cx="12192000" cy="769441"/>
          </a:xfrm>
          <a:prstGeom prst="rect">
            <a:avLst/>
          </a:prstGeom>
          <a:noFill/>
        </p:spPr>
        <p:txBody>
          <a:bodyPr wrap="square">
            <a:spAutoFit/>
          </a:bodyPr>
          <a:lstStyle/>
          <a:p>
            <a:pPr algn="ctr"/>
            <a:r>
              <a:rPr lang="lv-LV"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ATRIEBĪBAS LIKUMS</a:t>
            </a:r>
            <a:endPar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8D804591-EAFD-EA9E-C34B-00B3EDD91DC5}"/>
              </a:ext>
            </a:extLst>
          </p:cNvPr>
          <p:cNvSpPr txBox="1"/>
          <p:nvPr/>
        </p:nvSpPr>
        <p:spPr>
          <a:xfrm>
            <a:off x="1481137" y="594300"/>
            <a:ext cx="9229725"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pl-PL"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Aci pret aci, zobu pret zobu, roku pret roku, kāju pret kāju.</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2.Mozus</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219074" y="1052006"/>
            <a:ext cx="7191376" cy="707886"/>
          </a:xfrm>
          <a:prstGeom prst="rect">
            <a:avLst/>
          </a:prstGeom>
          <a:noFill/>
        </p:spPr>
        <p:txBody>
          <a:bodyPr wrap="square" rtlCol="0">
            <a:spAutoFit/>
          </a:bodyPr>
          <a:lstStyle/>
          <a:p>
            <a:pPr>
              <a:spcBef>
                <a:spcPts val="600"/>
              </a:spcBef>
            </a:pPr>
            <a:r>
              <a:rPr lang="lv-LV" sz="2000" b="1" dirty="0"/>
              <a:t>Kad Jēzus teica kalna svētrunu, Viņš atcēla atriebības likumu (Mat. 5:38-42)... vai tomēr atcēla?</a:t>
            </a:r>
            <a:endParaRPr lang="es-ES" sz="2000" b="1" dirty="0"/>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930781" y="1226165"/>
            <a:ext cx="4185020" cy="3005594"/>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4476750" y="4582089"/>
            <a:ext cx="7715250" cy="1938992"/>
          </a:xfrm>
          <a:prstGeom prst="rect">
            <a:avLst/>
          </a:prstGeom>
          <a:noFill/>
        </p:spPr>
        <p:txBody>
          <a:bodyPr wrap="square">
            <a:spAutoFit/>
          </a:bodyPr>
          <a:lstStyle/>
          <a:p>
            <a:pPr>
              <a:spcBef>
                <a:spcPts val="600"/>
              </a:spcBef>
            </a:pPr>
            <a:r>
              <a:rPr lang="lv-LV" sz="2000" b="1" dirty="0"/>
              <a:t>Šis likums tika formulēts ar mērķi novērst atriebību, izbeigt asinsizliešanu un atriebību bez iepriekšējas izmeklēšanas. Tiesnešiem bija jānovērtē nodarītais kaitējums, un pēc tam jānosaka un jāizmaksā atbilstoša naudas kompensācija. Šāda prakse tika ieviesta, lai novērstu to, ka cilvēki ņem taisnīgumu savās rokās. Taisnīgums bija jāīsteno, taču saskaņā ar Dieva likumu.</a:t>
            </a:r>
            <a:endParaRPr lang="es-ES" sz="2000" b="1" dirty="0"/>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5"/>
          <a:stretch>
            <a:fillRect/>
          </a:stretch>
        </p:blipFill>
        <p:spPr>
          <a:xfrm>
            <a:off x="219074" y="4156590"/>
            <a:ext cx="4086226" cy="2553891"/>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00601" y="4066157"/>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219074" y="3391108"/>
            <a:ext cx="7787243" cy="707886"/>
          </a:xfrm>
          <a:prstGeom prst="rect">
            <a:avLst/>
          </a:prstGeom>
          <a:noFill/>
        </p:spPr>
        <p:txBody>
          <a:bodyPr wrap="square">
            <a:spAutoFit/>
          </a:bodyPr>
          <a:lstStyle/>
          <a:p>
            <a:pPr>
              <a:spcBef>
                <a:spcPts val="600"/>
              </a:spcBef>
            </a:pPr>
            <a:r>
              <a:rPr lang="lv-LV" sz="2000" b="1" dirty="0"/>
              <a:t>Atlīdzības likuma patiesais nolūks nekad nav bijis tāds, ka cilvēkam būtu jāzaudē acs vai roka par to, ka viņš ir nodarījis kaitējumu citam.</a:t>
            </a:r>
            <a:endParaRPr lang="es-ES" sz="2000" b="1" dirty="0"/>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759892"/>
            <a:ext cx="7489532" cy="1631216"/>
          </a:xfrm>
          <a:prstGeom prst="rect">
            <a:avLst/>
          </a:prstGeom>
          <a:noFill/>
        </p:spPr>
        <p:txBody>
          <a:bodyPr wrap="square">
            <a:spAutoFit/>
          </a:bodyPr>
          <a:lstStyle/>
          <a:p>
            <a:pPr>
              <a:spcBef>
                <a:spcPts val="600"/>
              </a:spcBef>
            </a:pPr>
            <a:r>
              <a:rPr lang="lv-LV" sz="2000" b="1" dirty="0"/>
              <a:t>Formulējumā "jūs esat dzirdējuši, ka ir sacīts... bet Es jums saku", netiek anulēts neviens likums (Jēzus lietoja to pašu formulu attiecībā uz "tev nebūs nokaut" vai "tev nebūs laulību pārkāpt", bet Viņš nekad neapgalvoja, ka tos anolē). Patiesībā Jēzus vienmēr paplašināja bauslību, pilnveidoja to un piešķīra tai patieso nozīmi.</a:t>
            </a:r>
            <a:endParaRPr lang="es-ES" sz="2000" b="1" dirty="0"/>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lv-LV" sz="4400" b="1" dirty="0">
                <a:ln/>
                <a:solidFill>
                  <a:schemeClr val="accent5">
                    <a:lumMod val="40000"/>
                    <a:lumOff val="60000"/>
                  </a:schemeClr>
                </a:solidFill>
              </a:rPr>
              <a:t>ATALGOJUMS </a:t>
            </a:r>
            <a:r>
              <a:rPr lang="lv-LV" sz="4400" b="1" dirty="0">
                <a:ln/>
                <a:solidFill>
                  <a:schemeClr val="accent4"/>
                </a:solidFill>
              </a:rPr>
              <a:t>UN </a:t>
            </a:r>
            <a:r>
              <a:rPr lang="lv-LV" sz="4400" b="1" dirty="0">
                <a:ln/>
                <a:solidFill>
                  <a:srgbClr val="FFA3A3"/>
                </a:solidFill>
              </a:rPr>
              <a:t>SODS</a:t>
            </a:r>
            <a:endParaRPr lang="es-ES" sz="4400" b="1" dirty="0">
              <a:ln/>
              <a:solidFill>
                <a:srgbClr val="FFA3A3"/>
              </a:solidFill>
            </a:endParaRPr>
          </a:p>
        </p:txBody>
      </p:sp>
      <p:sp>
        <p:nvSpPr>
          <p:cNvPr id="4" name="CuadroTexto 3">
            <a:extLst>
              <a:ext uri="{FF2B5EF4-FFF2-40B4-BE49-F238E27FC236}">
                <a16:creationId xmlns:a16="http://schemas.microsoft.com/office/drawing/2014/main" id="{62BE13D6-6FC3-3BBD-7BB6-D41C981656D6}"/>
              </a:ext>
            </a:extLst>
          </p:cNvPr>
          <p:cNvSpPr txBox="1"/>
          <p:nvPr/>
        </p:nvSpPr>
        <p:spPr>
          <a:xfrm>
            <a:off x="1816894" y="550366"/>
            <a:ext cx="8558212" cy="646331"/>
          </a:xfrm>
          <a:prstGeom prst="rect">
            <a:avLst/>
          </a:prstGeom>
          <a:noFill/>
        </p:spPr>
        <p:txBody>
          <a:bodyPr wrap="square">
            <a:spAutoFit/>
          </a:bodyPr>
          <a:lstStyle/>
          <a:p>
            <a:pPr algn="ctr"/>
            <a:r>
              <a:rPr lang="lv-LV" b="1" dirty="0">
                <a:solidFill>
                  <a:srgbClr val="FBF4E0"/>
                </a:solidFill>
                <a:latin typeface="Comic Sans MS" panose="030F0702030302020204" pitchFamily="66" charset="0"/>
              </a:rPr>
              <a:t>“Ja slepkavība nebija tīša, jo tā bija Dieva griba, lai tā notiktu, tad slepkava var bēgt uz vietu, ko Es noteikšu" </a:t>
            </a:r>
            <a:r>
              <a:rPr lang="lv-LV" sz="1600" b="1" dirty="0">
                <a:solidFill>
                  <a:srgbClr val="FBF4E0"/>
                </a:solidFill>
                <a:latin typeface="Comic Sans MS" panose="030F0702030302020204" pitchFamily="66" charset="0"/>
              </a:rPr>
              <a:t>(2.Moz.gr.21:13)</a:t>
            </a:r>
            <a:endParaRPr lang="lv-LV"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171450" y="1291947"/>
            <a:ext cx="6534150" cy="1015663"/>
          </a:xfrm>
          <a:prstGeom prst="rect">
            <a:avLst/>
          </a:prstGeom>
          <a:noFill/>
        </p:spPr>
        <p:txBody>
          <a:bodyPr wrap="square" rtlCol="0">
            <a:spAutoFit/>
          </a:bodyPr>
          <a:lstStyle/>
          <a:p>
            <a:pPr>
              <a:spcBef>
                <a:spcPts val="600"/>
              </a:spcBef>
            </a:pPr>
            <a:r>
              <a:rPr lang="lv-LV" sz="2000" b="1" dirty="0"/>
              <a:t>Vēlme atriebties ir dziļi iesakņojusies. Tā vienmēr ir nesamērīga par saņemto ļaunumu: "ja viņš man ir izdarījis tā, es viņam izdarīšu vēl vairāk".</a:t>
            </a:r>
            <a:endParaRPr lang="es-ES" sz="2000" b="1" dirty="0"/>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05624" y="1376957"/>
            <a:ext cx="2497371"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4381500" y="4774168"/>
            <a:ext cx="7810500" cy="1015663"/>
          </a:xfrm>
          <a:prstGeom prst="rect">
            <a:avLst/>
          </a:prstGeom>
          <a:noFill/>
        </p:spPr>
        <p:txBody>
          <a:bodyPr wrap="square">
            <a:spAutoFit/>
          </a:bodyPr>
          <a:lstStyle/>
          <a:p>
            <a:pPr>
              <a:spcBef>
                <a:spcPts val="600"/>
              </a:spcBef>
            </a:pPr>
            <a:r>
              <a:rPr lang="lv-LV" sz="2000" b="1" dirty="0"/>
              <a:t>Lai gan derības kodekss pieļauj personīgu atriebību, tā tika ierobežota, izveidojot tiesu sistēmu, lai novērstu ļaunprātīgu izmantošanu (2.Moz.21:12-13, 22; 22:8-9).</a:t>
            </a:r>
            <a:endParaRPr lang="es-ES" sz="2000" b="1" dirty="0"/>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6224" y="4641899"/>
            <a:ext cx="3857625" cy="20624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6886573" y="3238530"/>
            <a:ext cx="5164319" cy="1482180"/>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171450" y="3615660"/>
            <a:ext cx="6534150" cy="1015663"/>
          </a:xfrm>
          <a:prstGeom prst="rect">
            <a:avLst/>
          </a:prstGeom>
          <a:noFill/>
        </p:spPr>
        <p:txBody>
          <a:bodyPr wrap="square">
            <a:spAutoFit/>
          </a:bodyPr>
          <a:lstStyle/>
          <a:p>
            <a:pPr>
              <a:spcBef>
                <a:spcPts val="600"/>
              </a:spcBef>
            </a:pPr>
            <a:r>
              <a:rPr lang="lv-LV" sz="2000" b="1" dirty="0"/>
              <a:t>Dievs mums nesaka, ka pārkāpējs netiks sodīts, nedz arī, ka kāda darbība netiks atriebta. Bet Viņš skaidri saka, ka Viņš būs atriebējs (Rom.12:19-21).</a:t>
            </a:r>
            <a:endParaRPr lang="es-ES" sz="2000" b="1" dirty="0"/>
          </a:p>
        </p:txBody>
      </p:sp>
      <p:sp>
        <p:nvSpPr>
          <p:cNvPr id="10" name="CuadroTexto 9">
            <a:extLst>
              <a:ext uri="{FF2B5EF4-FFF2-40B4-BE49-F238E27FC236}">
                <a16:creationId xmlns:a16="http://schemas.microsoft.com/office/drawing/2014/main" id="{F6617AFA-741C-E7F0-58CA-19ED84BB6DC5}"/>
              </a:ext>
            </a:extLst>
          </p:cNvPr>
          <p:cNvSpPr txBox="1"/>
          <p:nvPr/>
        </p:nvSpPr>
        <p:spPr>
          <a:xfrm>
            <a:off x="171449" y="2318186"/>
            <a:ext cx="6534149" cy="1323439"/>
          </a:xfrm>
          <a:prstGeom prst="rect">
            <a:avLst/>
          </a:prstGeom>
          <a:noFill/>
        </p:spPr>
        <p:txBody>
          <a:bodyPr wrap="square">
            <a:spAutoFit/>
          </a:bodyPr>
          <a:lstStyle/>
          <a:p>
            <a:pPr>
              <a:spcBef>
                <a:spcPts val="600"/>
              </a:spcBef>
            </a:pPr>
            <a:r>
              <a:rPr lang="lv-LV" sz="2000" b="1" dirty="0"/>
              <a:t>Jēzus mūs aicina darīt pretēji tam, ko mēs vēlamies: samaksāt ar labu par ļaunu (Mt.5:44). Kur tad ir taisnīgums? Kas samaksās agresoram to, ko viņš ir pelnījis?</a:t>
            </a:r>
            <a:endParaRPr lang="es-ES" sz="2000" b="1" dirty="0"/>
          </a:p>
        </p:txBody>
      </p:sp>
      <p:sp>
        <p:nvSpPr>
          <p:cNvPr id="12" name="CuadroTexto 11">
            <a:extLst>
              <a:ext uri="{FF2B5EF4-FFF2-40B4-BE49-F238E27FC236}">
                <a16:creationId xmlns:a16="http://schemas.microsoft.com/office/drawing/2014/main" id="{A98257A1-0A1B-C054-AB04-325A7C8990FB}"/>
              </a:ext>
            </a:extLst>
          </p:cNvPr>
          <p:cNvSpPr txBox="1"/>
          <p:nvPr/>
        </p:nvSpPr>
        <p:spPr>
          <a:xfrm>
            <a:off x="4381499" y="5790961"/>
            <a:ext cx="7810499" cy="1015663"/>
          </a:xfrm>
          <a:prstGeom prst="rect">
            <a:avLst/>
          </a:prstGeom>
          <a:noFill/>
        </p:spPr>
        <p:txBody>
          <a:bodyPr wrap="square">
            <a:spAutoFit/>
          </a:bodyPr>
          <a:lstStyle/>
          <a:p>
            <a:pPr>
              <a:spcBef>
                <a:spcPts val="600"/>
              </a:spcBef>
            </a:pPr>
            <a:r>
              <a:rPr lang="lv-LV" sz="2000" b="1" dirty="0"/>
              <a:t>Neviens nevar vienlaikus uzņemties tiesneša, zvērināto un izpildītāja lomu. Ja ir jāsaņem sods, tas ir jāveic taisnīgā tiesas procesā. Un Kristus būs galīgais, augstākais un nepārsūdzamais Tiesnesis.</a:t>
            </a:r>
            <a:endParaRPr lang="es-ES" sz="2000" b="1" dirty="0"/>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2259806" y="955596"/>
            <a:ext cx="7672388" cy="4401205"/>
          </a:xfrm>
          <a:prstGeom prst="rect">
            <a:avLst/>
          </a:prstGeom>
          <a:noFill/>
        </p:spPr>
        <p:txBody>
          <a:bodyPr wrap="square">
            <a:spAutoFit/>
          </a:bodyPr>
          <a:lstStyle/>
          <a:p>
            <a:pPr>
              <a:spcBef>
                <a:spcPts val="600"/>
              </a:spcBef>
            </a:pPr>
            <a:r>
              <a:rPr lang="lv-LV" sz="2800" b="1" dirty="0">
                <a:latin typeface="Constantia" panose="02030602050306030303" pitchFamily="18" charset="0"/>
              </a:rPr>
              <a:t>"Dievs ir visu Radītājs, visu Valdnieks un ir apņēmies ieviest Savus likumus visā Visumā. Gaidīt no Viņa radībām mazāk nekā pilnīgu paklausību Viņa likumam nozīmētu atstāt tās pazušanā. Nesodīt par likuma pārkāpumiem būtu visumā apjukums. Morāles likums ir siena, ko Dievs noliek starp cilvēku un grēku. Tā bezgalīgā gudrība cilvēku priekšā ir noteikusi atšķirību starp labo un ļauno, starp grēku un svētumu".</a:t>
            </a:r>
          </a:p>
        </p:txBody>
      </p:sp>
      <p:sp>
        <p:nvSpPr>
          <p:cNvPr id="4" name="CuadroTexto 3">
            <a:extLst>
              <a:ext uri="{FF2B5EF4-FFF2-40B4-BE49-F238E27FC236}">
                <a16:creationId xmlns:a16="http://schemas.microsoft.com/office/drawing/2014/main" id="{5650BA05-6FE8-E530-E950-1AA36708A963}"/>
              </a:ext>
            </a:extLst>
          </p:cNvPr>
          <p:cNvSpPr txBox="1"/>
          <p:nvPr/>
        </p:nvSpPr>
        <p:spPr>
          <a:xfrm>
            <a:off x="6246362" y="5991225"/>
            <a:ext cx="3796744" cy="338554"/>
          </a:xfrm>
          <a:prstGeom prst="rect">
            <a:avLst/>
          </a:prstGeom>
          <a:noFill/>
        </p:spPr>
        <p:txBody>
          <a:bodyPr wrap="none" rtlCol="0">
            <a:spAutoFit/>
          </a:bodyPr>
          <a:lstStyle/>
          <a:p>
            <a:pPr algn="r"/>
            <a:r>
              <a:rPr lang="lv-LV" sz="1600" b="1" dirty="0"/>
              <a:t>E. G. V. (Laika zīmes, 1901. gada 5. jūnijs)</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096000" y="3551677"/>
            <a:ext cx="5791962" cy="310854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es-ES" sz="2800" b="1" dirty="0">
                <a:ln w="12700" cmpd="sng">
                  <a:noFill/>
                  <a:prstDash val="solid"/>
                </a:ln>
                <a:solidFill>
                  <a:srgbClr val="8A671A"/>
                </a:solidFill>
                <a:latin typeface="Comic Sans MS" panose="030F0702030302020204" pitchFamily="66" charset="0"/>
              </a:rPr>
              <a:t>“</a:t>
            </a:r>
            <a:r>
              <a:rPr lang="lv-LV" sz="2800" b="1" dirty="0">
                <a:ln w="12700" cmpd="sng">
                  <a:noFill/>
                  <a:prstDash val="solid"/>
                </a:ln>
                <a:solidFill>
                  <a:srgbClr val="8A671A"/>
                </a:solidFill>
                <a:latin typeface="Comic Sans MS" panose="030F0702030302020204" pitchFamily="66" charset="0"/>
              </a:rPr>
              <a:t>Un Tas Kungs sacīja uz Mozu: "Saki tā Israēla ļaudīm: jūs paši esat redzējuši, ka Es no debesīm Esmu runājis uz jums. Neceliet Man blakus nedz sudraba dievekļus, nedz zelta dievekļus.</a:t>
            </a:r>
            <a:r>
              <a:rPr lang="es-ES" sz="2800" b="1" dirty="0">
                <a:ln w="12700" cmpd="sng">
                  <a:noFill/>
                  <a:prstDash val="solid"/>
                </a:ln>
                <a:solidFill>
                  <a:srgbClr val="8A671A"/>
                </a:solidFill>
                <a:latin typeface="Comic Sans MS" panose="030F0702030302020204" pitchFamily="66" charset="0"/>
              </a:rPr>
              <a:t>” </a:t>
            </a:r>
            <a:r>
              <a:rPr lang="lv-LV" sz="2000" b="1" dirty="0">
                <a:ln w="12700" cmpd="sng">
                  <a:noFill/>
                  <a:prstDash val="solid"/>
                </a:ln>
                <a:solidFill>
                  <a:srgbClr val="8A671A"/>
                </a:solidFill>
                <a:latin typeface="Comic Sans MS" panose="030F0702030302020204" pitchFamily="66" charset="0"/>
              </a:rPr>
              <a:t>2.Mozus</a:t>
            </a:r>
            <a:r>
              <a:rPr lang="es-ES" sz="2000" b="1" dirty="0">
                <a:ln w="12700" cmpd="sng">
                  <a:noFill/>
                  <a:prstDash val="solid"/>
                </a:ln>
                <a:solidFill>
                  <a:srgbClr val="8A671A"/>
                </a:solidFill>
                <a:latin typeface="Comic Sans MS" panose="030F0702030302020204" pitchFamily="66" charset="0"/>
              </a:rPr>
              <a:t> 20:22-23</a:t>
            </a:r>
            <a:endParaRPr lang="es-ES" sz="2800" b="1" dirty="0">
              <a:ln w="12700" cmpd="sng">
                <a:noFill/>
                <a:prstDash val="solid"/>
              </a:ln>
              <a:solidFill>
                <a:srgbClr val="8A671A"/>
              </a:solidFill>
              <a:latin typeface="Comic Sans MS" panose="030F0702030302020204" pitchFamily="66" charset="0"/>
            </a:endParaRPr>
          </a:p>
        </p:txBody>
      </p:sp>
    </p:spTree>
    <p:extLst>
      <p:ext uri="{BB962C8B-B14F-4D97-AF65-F5344CB8AC3E}">
        <p14:creationId xmlns:p14="http://schemas.microsoft.com/office/powerpoint/2010/main" val="3263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6131271" y="3815234"/>
            <a:ext cx="5762625" cy="2862322"/>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highlight>
                  <a:srgbClr val="3C219F"/>
                </a:highlight>
              </a:rPr>
              <a:t> Kā dzīvot saskaņā ar likumu:</a:t>
            </a:r>
          </a:p>
          <a:p>
            <a:pPr>
              <a:spcBef>
                <a:spcPts val="600"/>
              </a:spcBef>
            </a:pPr>
            <a:r>
              <a:rPr lang="lv-LV" sz="2000" b="1" dirty="0">
                <a:solidFill>
                  <a:schemeClr val="bg1"/>
                </a:solidFill>
                <a:effectLst>
                  <a:outerShdw blurRad="38100" dist="38100" dir="2700000" algn="tl">
                    <a:srgbClr val="000000">
                      <a:alpha val="43137"/>
                    </a:srgbClr>
                  </a:outerShdw>
                </a:effectLst>
                <a:highlight>
                  <a:srgbClr val="3C219F"/>
                </a:highlight>
              </a:rPr>
              <a:t>        </a:t>
            </a:r>
            <a:r>
              <a:rPr lang="lv-LV" sz="2000" b="1" dirty="0"/>
              <a:t>Kā novērst vardarbību (2. Mozus 21:1-32)</a:t>
            </a:r>
          </a:p>
          <a:p>
            <a:pPr>
              <a:spcBef>
                <a:spcPts val="600"/>
              </a:spcBef>
            </a:pPr>
            <a:r>
              <a:rPr lang="lv-LV" sz="2000" b="1" dirty="0"/>
              <a:t>        Kā dzīvot sabiedrībā (2. Mozus 21:33-23:19)</a:t>
            </a:r>
          </a:p>
          <a:p>
            <a:pPr>
              <a:spcBef>
                <a:spcPts val="600"/>
              </a:spcBef>
            </a:pPr>
            <a:r>
              <a:rPr lang="lv-LV" sz="2000" b="1" dirty="0"/>
              <a:t>        Kā gūt uzvaru (2. Mozus 23:20-33)</a:t>
            </a:r>
            <a:r>
              <a:rPr lang="lv-LV" sz="2000" b="1" dirty="0">
                <a:solidFill>
                  <a:schemeClr val="bg1"/>
                </a:solidFill>
                <a:highlight>
                  <a:srgbClr val="A3377A"/>
                </a:highlight>
              </a:rPr>
              <a:t> </a:t>
            </a:r>
            <a:endParaRPr lang="lv-LV" sz="800" b="1" dirty="0">
              <a:solidFill>
                <a:schemeClr val="bg1"/>
              </a:solidFill>
              <a:highlight>
                <a:srgbClr val="A3377A"/>
              </a:highlight>
            </a:endParaRPr>
          </a:p>
          <a:p>
            <a:pPr>
              <a:spcBef>
                <a:spcPts val="600"/>
              </a:spcBef>
            </a:pPr>
            <a:endParaRPr lang="lv-LV" sz="500" b="1" dirty="0">
              <a:solidFill>
                <a:schemeClr val="bg1"/>
              </a:solidFill>
              <a:highlight>
                <a:srgbClr val="A3377A"/>
              </a:highlight>
            </a:endParaRPr>
          </a:p>
          <a:p>
            <a:pPr>
              <a:spcBef>
                <a:spcPts val="600"/>
              </a:spcBef>
            </a:pPr>
            <a:r>
              <a:rPr lang="lv-LV" sz="2000" b="1" dirty="0">
                <a:solidFill>
                  <a:schemeClr val="bg1"/>
                </a:solidFill>
                <a:highlight>
                  <a:srgbClr val="A3377A"/>
                </a:highlight>
              </a:rPr>
              <a:t> Kā izprast likumu:</a:t>
            </a:r>
          </a:p>
          <a:p>
            <a:pPr lvl="1">
              <a:spcBef>
                <a:spcPts val="600"/>
              </a:spcBef>
            </a:pPr>
            <a:r>
              <a:rPr lang="lv-LV" sz="2000" b="1" dirty="0"/>
              <a:t>Atriebības likums.</a:t>
            </a:r>
          </a:p>
          <a:p>
            <a:pPr lvl="1">
              <a:spcBef>
                <a:spcPts val="600"/>
              </a:spcBef>
            </a:pPr>
            <a:r>
              <a:rPr lang="lv-LV" sz="2000" b="1" dirty="0"/>
              <a:t>Atalgojums un sods.</a:t>
            </a:r>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04728"/>
            <a:ext cx="7048500" cy="1015663"/>
          </a:xfrm>
          <a:prstGeom prst="rect">
            <a:avLst/>
          </a:prstGeom>
          <a:noFill/>
        </p:spPr>
        <p:txBody>
          <a:bodyPr wrap="square" rtlCol="0">
            <a:spAutoFit/>
          </a:bodyPr>
          <a:lstStyle/>
          <a:p>
            <a:pPr>
              <a:spcBef>
                <a:spcPts val="600"/>
              </a:spcBef>
            </a:pPr>
            <a:r>
              <a:rPr lang="lv-LV" sz="2000" b="1" dirty="0"/>
              <a:t>Pēc Dekaloga pasludināšanas tauta lūdza Mozu būt par starpnieku starp Dievu un viņiem (2.Moz.20:19). No tā brīža Dievs deva likumus Mozum, un Mozus tos nodeva tautai.</a:t>
            </a:r>
            <a:endParaRPr lang="es-ES" sz="2000" b="1" dirty="0"/>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0800000">
            <a:off x="5572896" y="375683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0800000">
            <a:off x="5572896" y="5434547"/>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0800000" flipV="1">
            <a:off x="6214594" y="5066345"/>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0800000" flipV="1">
            <a:off x="6214594" y="467898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0800000" flipV="1">
            <a:off x="6214594" y="5978740"/>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0800000" flipV="1">
            <a:off x="6214594" y="6375854"/>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0800000" flipV="1">
            <a:off x="6214594" y="4300915"/>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836218"/>
            <a:ext cx="7048500" cy="707886"/>
          </a:xfrm>
          <a:prstGeom prst="rect">
            <a:avLst/>
          </a:prstGeom>
          <a:noFill/>
        </p:spPr>
        <p:txBody>
          <a:bodyPr wrap="square">
            <a:spAutoFit/>
          </a:bodyPr>
          <a:lstStyle/>
          <a:p>
            <a:pPr>
              <a:spcBef>
                <a:spcPts val="600"/>
              </a:spcBef>
            </a:pPr>
            <a:r>
              <a:rPr lang="lv-LV" sz="2000" b="1" dirty="0"/>
              <a:t>Īsāk sakot, mācīsimies desmit baušļu praktisko pielietojumu konkrētos ikdienas dzīves gadījumos.</a:t>
            </a:r>
            <a:endParaRPr lang="es-ES" sz="2000" b="1" dirty="0"/>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529745"/>
            <a:ext cx="7048500" cy="1015663"/>
          </a:xfrm>
          <a:prstGeom prst="rect">
            <a:avLst/>
          </a:prstGeom>
          <a:noFill/>
        </p:spPr>
        <p:txBody>
          <a:bodyPr wrap="square">
            <a:spAutoFit/>
          </a:bodyPr>
          <a:lstStyle/>
          <a:p>
            <a:pPr>
              <a:spcBef>
                <a:spcPts val="600"/>
              </a:spcBef>
            </a:pPr>
            <a:r>
              <a:rPr lang="lv-LV" sz="2000" b="1" dirty="0"/>
              <a:t>Šie likumi, saukti par "derības kodeksu", bija paredzēti, lai regulētu Israēla tautas un līdz ar to arī mūsu dzīvi (ar nepieciešamajiem pielāgojumiem mūsdienu realitātei).</a:t>
            </a: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anim calcmode="lin" valueType="num">
                                      <p:cBhvr>
                                        <p:cTn id="71" dur="500" fill="hold"/>
                                        <p:tgtEl>
                                          <p:spTgt spid="30"/>
                                        </p:tgtEl>
                                        <p:attrNameLst>
                                          <p:attrName>style.rotation</p:attrName>
                                        </p:attrNameLst>
                                      </p:cBhvr>
                                      <p:tavLst>
                                        <p:tav tm="0">
                                          <p:val>
                                            <p:fltVal val="90"/>
                                          </p:val>
                                        </p:tav>
                                        <p:tav tm="100000">
                                          <p:val>
                                            <p:fltVal val="0"/>
                                          </p:val>
                                        </p:tav>
                                      </p:tavLst>
                                    </p:anim>
                                    <p:animEffect transition="in" filter="fade">
                                      <p:cBhvr>
                                        <p:cTn id="72" dur="500"/>
                                        <p:tgtEl>
                                          <p:spTgt spid="30"/>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par>
                          <p:cTn id="77" fill="hold">
                            <p:stCondLst>
                              <p:cond delay="4000"/>
                            </p:stCondLst>
                            <p:childTnLst>
                              <p:par>
                                <p:cTn id="78" presetID="31" presetClass="entr" presetSubtype="0"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p:cTn id="80" dur="500" fill="hold"/>
                                        <p:tgtEl>
                                          <p:spTgt spid="25"/>
                                        </p:tgtEl>
                                        <p:attrNameLst>
                                          <p:attrName>ppt_w</p:attrName>
                                        </p:attrNameLst>
                                      </p:cBhvr>
                                      <p:tavLst>
                                        <p:tav tm="0">
                                          <p:val>
                                            <p:fltVal val="0"/>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anim calcmode="lin" valueType="num">
                                      <p:cBhvr>
                                        <p:cTn id="82" dur="500" fill="hold"/>
                                        <p:tgtEl>
                                          <p:spTgt spid="25"/>
                                        </p:tgtEl>
                                        <p:attrNameLst>
                                          <p:attrName>style.rotation</p:attrName>
                                        </p:attrNameLst>
                                      </p:cBhvr>
                                      <p:tavLst>
                                        <p:tav tm="0">
                                          <p:val>
                                            <p:fltVal val="90"/>
                                          </p:val>
                                        </p:tav>
                                        <p:tav tm="100000">
                                          <p:val>
                                            <p:fltVal val="0"/>
                                          </p:val>
                                        </p:tav>
                                      </p:tavLst>
                                    </p:anim>
                                    <p:animEffect transition="in" filter="fade">
                                      <p:cBhvr>
                                        <p:cTn id="83" dur="500"/>
                                        <p:tgtEl>
                                          <p:spTgt spid="25"/>
                                        </p:tgtEl>
                                      </p:cBhvr>
                                    </p:animEffect>
                                  </p:childTnLst>
                                </p:cTn>
                              </p:par>
                            </p:childTnLst>
                          </p:cTn>
                        </p:par>
                        <p:par>
                          <p:cTn id="84" fill="hold">
                            <p:stCondLst>
                              <p:cond delay="4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7" presetClass="entr" presetSubtype="8"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500" fill="hold"/>
                                        <p:tgtEl>
                                          <p:spTgt spid="21"/>
                                        </p:tgtEl>
                                        <p:attrNameLst>
                                          <p:attrName>ppt_x</p:attrName>
                                        </p:attrNameLst>
                                      </p:cBhvr>
                                      <p:tavLst>
                                        <p:tav tm="0">
                                          <p:val>
                                            <p:strVal val="#ppt_x-#ppt_w/2"/>
                                          </p:val>
                                        </p:tav>
                                        <p:tav tm="100000">
                                          <p:val>
                                            <p:strVal val="#ppt_x"/>
                                          </p:val>
                                        </p:tav>
                                      </p:tavLst>
                                    </p:anim>
                                    <p:anim calcmode="lin" valueType="num">
                                      <p:cBhvr>
                                        <p:cTn id="93" dur="500" fill="hold"/>
                                        <p:tgtEl>
                                          <p:spTgt spid="21"/>
                                        </p:tgtEl>
                                        <p:attrNameLst>
                                          <p:attrName>ppt_y</p:attrName>
                                        </p:attrNameLst>
                                      </p:cBhvr>
                                      <p:tavLst>
                                        <p:tav tm="0">
                                          <p:val>
                                            <p:strVal val="#ppt_y"/>
                                          </p:val>
                                        </p:tav>
                                        <p:tav tm="100000">
                                          <p:val>
                                            <p:strVal val="#ppt_y"/>
                                          </p:val>
                                        </p:tav>
                                      </p:tavLst>
                                    </p:anim>
                                    <p:anim calcmode="lin" valueType="num">
                                      <p:cBhvr>
                                        <p:cTn id="94" dur="500" fill="hold"/>
                                        <p:tgtEl>
                                          <p:spTgt spid="21"/>
                                        </p:tgtEl>
                                        <p:attrNameLst>
                                          <p:attrName>ppt_w</p:attrName>
                                        </p:attrNameLst>
                                      </p:cBhvr>
                                      <p:tavLst>
                                        <p:tav tm="0">
                                          <p:val>
                                            <p:fltVal val="0"/>
                                          </p:val>
                                        </p:tav>
                                        <p:tav tm="100000">
                                          <p:val>
                                            <p:strVal val="#ppt_w"/>
                                          </p:val>
                                        </p:tav>
                                      </p:tavLst>
                                    </p:anim>
                                    <p:anim calcmode="lin" valueType="num">
                                      <p:cBhvr>
                                        <p:cTn id="95" dur="500" fill="hold"/>
                                        <p:tgtEl>
                                          <p:spTgt spid="21"/>
                                        </p:tgtEl>
                                        <p:attrNameLst>
                                          <p:attrName>ppt_h</p:attrName>
                                        </p:attrNameLst>
                                      </p:cBhvr>
                                      <p:tavLst>
                                        <p:tav tm="0">
                                          <p:val>
                                            <p:strVal val="#ppt_h"/>
                                          </p:val>
                                        </p:tav>
                                        <p:tav tm="100000">
                                          <p:val>
                                            <p:strVal val="#ppt_h"/>
                                          </p:val>
                                        </p:tav>
                                      </p:tavLst>
                                    </p:anim>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txEl>
                                              <p:pRg st="6" end="6"/>
                                            </p:txEl>
                                          </p:spTgt>
                                        </p:tgtEl>
                                        <p:attrNameLst>
                                          <p:attrName>style.visibility</p:attrName>
                                        </p:attrNameLst>
                                      </p:cBhvr>
                                      <p:to>
                                        <p:strVal val="visible"/>
                                      </p:to>
                                    </p:set>
                                    <p:animEffect transition="in" filter="wipe(left)">
                                      <p:cBhvr>
                                        <p:cTn id="99" dur="500"/>
                                        <p:tgtEl>
                                          <p:spTgt spid="2">
                                            <p:txEl>
                                              <p:pRg st="6" end="6"/>
                                            </p:txEl>
                                          </p:spTgt>
                                        </p:tgtEl>
                                      </p:cBhvr>
                                    </p:animEffect>
                                  </p:childTnLst>
                                </p:cTn>
                              </p:par>
                            </p:childTnLst>
                          </p:cTn>
                        </p:par>
                        <p:par>
                          <p:cTn id="100" fill="hold">
                            <p:stCondLst>
                              <p:cond delay="1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1500"/>
                            </p:stCondLst>
                            <p:childTnLst>
                              <p:par>
                                <p:cTn id="108" presetID="2" presetClass="entr" presetSubtype="8" fill="hold" nodeType="afterEffect">
                                  <p:stCondLst>
                                    <p:cond delay="0"/>
                                  </p:stCondLst>
                                  <p:childTnLst>
                                    <p:set>
                                      <p:cBhvr>
                                        <p:cTn id="109" dur="1" fill="hold">
                                          <p:stCondLst>
                                            <p:cond delay="0"/>
                                          </p:stCondLst>
                                        </p:cTn>
                                        <p:tgtEl>
                                          <p:spTgt spid="2">
                                            <p:txEl>
                                              <p:pRg st="7" end="7"/>
                                            </p:txEl>
                                          </p:spTgt>
                                        </p:tgtEl>
                                        <p:attrNameLst>
                                          <p:attrName>style.visibility</p:attrName>
                                        </p:attrNameLst>
                                      </p:cBhvr>
                                      <p:to>
                                        <p:strVal val="visible"/>
                                      </p:to>
                                    </p:set>
                                    <p:anim calcmode="lin" valueType="num">
                                      <p:cBhvr additive="base">
                                        <p:cTn id="110"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111"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146548" y="2499226"/>
            <a:ext cx="12192000" cy="230832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200" b="1" spc="300" dirty="0">
                <a:ln/>
                <a:solidFill>
                  <a:schemeClr val="accent5"/>
                </a:solidFill>
              </a:rPr>
              <a:t>KĀ DZĪVOT SASKAŅĀ AR LIKUMU</a:t>
            </a: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548" y="7072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0"/>
            <a:ext cx="12191999" cy="769441"/>
          </a:xfrm>
          <a:prstGeom prst="rect">
            <a:avLst/>
          </a:prstGeom>
          <a:noFill/>
        </p:spPr>
        <p:txBody>
          <a:bodyPr wrap="square">
            <a:spAutoFit/>
          </a:bodyPr>
          <a:lstStyle/>
          <a:p>
            <a:pPr algn="ctr"/>
            <a:r>
              <a:rPr lang="lv-LV" sz="4400" b="1" dirty="0">
                <a:ln w="10160">
                  <a:solidFill>
                    <a:schemeClr val="accent3"/>
                  </a:solidFill>
                  <a:prstDash val="solid"/>
                </a:ln>
                <a:solidFill>
                  <a:srgbClr val="FFFFFF"/>
                </a:solidFill>
                <a:effectLst>
                  <a:outerShdw blurRad="38100" dist="22860" dir="5400000" algn="tl" rotWithShape="0">
                    <a:schemeClr val="tx1"/>
                  </a:outerShdw>
                </a:effectLst>
              </a:rPr>
              <a:t>KĀ NOVĒRST VARDARBĪBU</a:t>
            </a:r>
            <a:endParaRPr lang="es-ES" sz="4400" b="1" dirty="0">
              <a:ln w="10160">
                <a:solidFill>
                  <a:schemeClr val="accent3"/>
                </a:solidFill>
                <a:prstDash val="solid"/>
              </a:ln>
              <a:solidFill>
                <a:srgbClr val="FFFFFF"/>
              </a:solidFill>
              <a:effectLst>
                <a:outerShdw blurRad="38100" dist="22860" dir="5400000" algn="tl" rotWithShape="0">
                  <a:schemeClr val="tx1"/>
                </a:outerShdw>
              </a:effectLst>
            </a:endParaRPr>
          </a:p>
        </p:txBody>
      </p:sp>
      <p:sp>
        <p:nvSpPr>
          <p:cNvPr id="4" name="CuadroTexto 3">
            <a:extLst>
              <a:ext uri="{FF2B5EF4-FFF2-40B4-BE49-F238E27FC236}">
                <a16:creationId xmlns:a16="http://schemas.microsoft.com/office/drawing/2014/main" id="{02B0EDDE-BE0D-59E6-44A1-26D5EB714B67}"/>
              </a:ext>
            </a:extLst>
          </p:cNvPr>
          <p:cNvSpPr txBox="1"/>
          <p:nvPr/>
        </p:nvSpPr>
        <p:spPr>
          <a:xfrm>
            <a:off x="1738311" y="636091"/>
            <a:ext cx="8715375" cy="369332"/>
          </a:xfrm>
          <a:prstGeom prst="rect">
            <a:avLst/>
          </a:prstGeom>
          <a:noFill/>
        </p:spPr>
        <p:txBody>
          <a:bodyPr wrap="square">
            <a:spAutoFit/>
          </a:bodyPr>
          <a:lstStyle/>
          <a:p>
            <a:pPr algn="ctr"/>
            <a:r>
              <a:rPr lang="lv-LV"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“Kas sit cilvēku tā, ka tas mirst, tas sodāms ar nāvi.” </a:t>
            </a:r>
            <a:r>
              <a:rPr lang="lv-LV"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(2.Mozus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248829"/>
            <a:ext cx="12191999" cy="400110"/>
          </a:xfrm>
          <a:prstGeom prst="rect">
            <a:avLst/>
          </a:prstGeom>
          <a:noFill/>
        </p:spPr>
        <p:txBody>
          <a:bodyPr wrap="square" rtlCol="0">
            <a:spAutoFit/>
          </a:bodyPr>
          <a:lstStyle/>
          <a:p>
            <a:pPr algn="ctr">
              <a:spcBef>
                <a:spcPts val="600"/>
              </a:spcBef>
            </a:pPr>
            <a:r>
              <a:rPr lang="lv-LV" sz="2000" b="1" dirty="0"/>
              <a:t>Derības kodekss sākas ar trīs svarīgu ebreju sabiedrības aspektu regulēšanu:</a:t>
            </a:r>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6" y="1861762"/>
            <a:ext cx="6096000" cy="4401205"/>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lv-LV" sz="2000" b="1" dirty="0">
                <a:solidFill>
                  <a:srgbClr val="FF0000"/>
                </a:solidFill>
              </a:rPr>
              <a:t>Verdzība (2.Moz.21:2-11))</a:t>
            </a:r>
          </a:p>
          <a:p>
            <a:pPr marL="914400" lvl="1" indent="-457200">
              <a:buClr>
                <a:srgbClr val="FF0000"/>
              </a:buClr>
              <a:buFont typeface="Wingdings" panose="05000000000000000000" pitchFamily="2" charset="2"/>
              <a:buChar char="q"/>
            </a:pPr>
            <a:r>
              <a:rPr lang="lv-LV" sz="2000" b="1" dirty="0"/>
              <a:t>Vīri kļuva brīvi septītajā gadā.</a:t>
            </a:r>
          </a:p>
          <a:p>
            <a:pPr marL="914400" lvl="1" indent="-457200">
              <a:buClr>
                <a:srgbClr val="FF0000"/>
              </a:buClr>
              <a:buFont typeface="Wingdings" panose="05000000000000000000" pitchFamily="2" charset="2"/>
              <a:buChar char="q"/>
            </a:pPr>
            <a:r>
              <a:rPr lang="lv-LV" sz="2000" b="1" dirty="0"/>
              <a:t>Sievas, ja tās nebija apprecējušās, arī tika atbrīvotas.</a:t>
            </a:r>
          </a:p>
          <a:p>
            <a:pPr marL="914400" lvl="1" indent="-457200">
              <a:buClr>
                <a:srgbClr val="FF0000"/>
              </a:buClr>
              <a:buFont typeface="Wingdings" panose="05000000000000000000" pitchFamily="2" charset="2"/>
              <a:buChar char="q"/>
            </a:pPr>
            <a:r>
              <a:rPr lang="lv-LV" sz="2000" b="1" dirty="0"/>
              <a:t>Vīru varēja pakļaut verdzībai, ja viņš pats to izvēlējās.</a:t>
            </a:r>
          </a:p>
          <a:p>
            <a:pPr marL="914400" lvl="1" indent="-457200">
              <a:buClr>
                <a:srgbClr val="FF0000"/>
              </a:buClr>
              <a:buFont typeface="Wingdings" panose="05000000000000000000" pitchFamily="2" charset="2"/>
              <a:buChar char="q"/>
            </a:pPr>
            <a:r>
              <a:rPr lang="lv-LV" sz="2000" b="1" dirty="0">
                <a:solidFill>
                  <a:srgbClr val="004DE6"/>
                </a:solidFill>
              </a:rPr>
              <a:t>Nāvessods (2. Moz. 21:12-17).</a:t>
            </a:r>
          </a:p>
          <a:p>
            <a:pPr marL="914400" lvl="1" indent="-457200">
              <a:buClr>
                <a:srgbClr val="FF0000"/>
              </a:buClr>
              <a:buFont typeface="Wingdings" panose="05000000000000000000" pitchFamily="2" charset="2"/>
              <a:buChar char="q"/>
            </a:pPr>
            <a:r>
              <a:rPr lang="lv-LV" sz="2000" b="1" dirty="0"/>
              <a:t>Par tīšu slepkavību</a:t>
            </a:r>
          </a:p>
          <a:p>
            <a:pPr marL="914400" lvl="1" indent="-457200">
              <a:buClr>
                <a:srgbClr val="FF0000"/>
              </a:buClr>
              <a:buFont typeface="Wingdings" panose="05000000000000000000" pitchFamily="2" charset="2"/>
              <a:buChar char="q"/>
            </a:pPr>
            <a:r>
              <a:rPr lang="lv-LV" sz="2000" b="1" dirty="0"/>
              <a:t>Par to, kas sāpina vai nolād savus vecākus</a:t>
            </a:r>
          </a:p>
          <a:p>
            <a:pPr marL="914400" lvl="1" indent="-457200">
              <a:buClr>
                <a:srgbClr val="FF0000"/>
              </a:buClr>
              <a:buFont typeface="Wingdings" panose="05000000000000000000" pitchFamily="2" charset="2"/>
              <a:buChar char="q"/>
            </a:pPr>
            <a:r>
              <a:rPr lang="lv-LV" sz="2000" b="1" dirty="0"/>
              <a:t>Par laupīšanu</a:t>
            </a:r>
          </a:p>
          <a:p>
            <a:pPr marL="914400" lvl="1" indent="-457200">
              <a:buClr>
                <a:srgbClr val="FF0000"/>
              </a:buClr>
              <a:buFont typeface="Wingdings" panose="05000000000000000000" pitchFamily="2" charset="2"/>
              <a:buChar char="q"/>
            </a:pPr>
            <a:r>
              <a:rPr lang="lv-LV" sz="2000" dirty="0">
                <a:solidFill>
                  <a:srgbClr val="DB6A12"/>
                </a:solidFill>
              </a:rPr>
              <a:t>Savainojumi (2. Moz. 21:18-32)</a:t>
            </a:r>
          </a:p>
          <a:p>
            <a:pPr marL="914400" lvl="1" indent="-457200">
              <a:buClr>
                <a:srgbClr val="FF0000"/>
              </a:buClr>
              <a:buFont typeface="Wingdings" panose="05000000000000000000" pitchFamily="2" charset="2"/>
              <a:buChar char="q"/>
            </a:pPr>
            <a:r>
              <a:rPr lang="lv-LV" sz="2000" b="1" dirty="0"/>
              <a:t>Pienākums saņemt finansiālu kompensāciju</a:t>
            </a:r>
          </a:p>
          <a:p>
            <a:pPr marL="914400" lvl="1" indent="-457200">
              <a:buClr>
                <a:srgbClr val="FF0000"/>
              </a:buClr>
              <a:buFont typeface="Wingdings" panose="05000000000000000000" pitchFamily="2" charset="2"/>
              <a:buChar char="q"/>
            </a:pPr>
            <a:r>
              <a:rPr lang="lv-LV" sz="2000" b="1" dirty="0"/>
              <a:t>Ja notiek aborts, tiesnesis sievietei (kopā ar vīru) uzliek naudas sodu.</a:t>
            </a:r>
            <a:endParaRPr lang="lv-LV" sz="2000"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296682"/>
            <a:ext cx="12191999" cy="400110"/>
          </a:xfrm>
          <a:prstGeom prst="rect">
            <a:avLst/>
          </a:prstGeom>
          <a:noFill/>
        </p:spPr>
        <p:txBody>
          <a:bodyPr wrap="square" rtlCol="0">
            <a:spAutoFit/>
          </a:bodyPr>
          <a:lstStyle/>
          <a:p>
            <a:pPr algn="ctr">
              <a:spcBef>
                <a:spcPts val="600"/>
              </a:spcBef>
            </a:pPr>
            <a:r>
              <a:rPr lang="lv-LV" sz="2000" b="1" dirty="0"/>
              <a:t>Visi šie likumi ir paredzēti, lai ierobežotu vardarbību un vardarbību starp cilvēkiem.</a:t>
            </a: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 calcmode="lin" valueType="num">
                                      <p:cBhvr>
                                        <p:cTn id="47" dur="500" fill="hold"/>
                                        <p:tgtEl>
                                          <p:spTgt spid="12"/>
                                        </p:tgtEl>
                                        <p:attrNameLst>
                                          <p:attrName>style.rotation</p:attrName>
                                        </p:attrNameLst>
                                      </p:cBhvr>
                                      <p:tavLst>
                                        <p:tav tm="0">
                                          <p:val>
                                            <p:fltVal val="360"/>
                                          </p:val>
                                        </p:tav>
                                        <p:tav tm="100000">
                                          <p:val>
                                            <p:fltVal val="0"/>
                                          </p:val>
                                        </p:tav>
                                      </p:tavLst>
                                    </p:anim>
                                    <p:animEffect transition="in" filter="fade">
                                      <p:cBhvr>
                                        <p:cTn id="48" dur="500"/>
                                        <p:tgtEl>
                                          <p:spTgt spid="12"/>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 calcmode="lin" valueType="num">
                                      <p:cBhvr>
                                        <p:cTn id="53" dur="500" fill="hold"/>
                                        <p:tgtEl>
                                          <p:spTgt spid="6"/>
                                        </p:tgtEl>
                                        <p:attrNameLst>
                                          <p:attrName>style.rotation</p:attrName>
                                        </p:attrNameLst>
                                      </p:cBhvr>
                                      <p:tavLst>
                                        <p:tav tm="0">
                                          <p:val>
                                            <p:fltVal val="360"/>
                                          </p:val>
                                        </p:tav>
                                        <p:tav tm="100000">
                                          <p:val>
                                            <p:fltVal val="0"/>
                                          </p:val>
                                        </p:tav>
                                      </p:tavLst>
                                    </p:anim>
                                    <p:animEffect transition="in" filter="fade">
                                      <p:cBhvr>
                                        <p:cTn id="54" dur="500"/>
                                        <p:tgtEl>
                                          <p:spTgt spid="6"/>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xEl>
                                              <p:pRg st="1" end="1"/>
                                            </p:txEl>
                                          </p:spTgt>
                                        </p:tgtEl>
                                        <p:attrNameLst>
                                          <p:attrName>style.visibility</p:attrName>
                                        </p:attrNameLst>
                                      </p:cBhvr>
                                      <p:to>
                                        <p:strVal val="visible"/>
                                      </p:to>
                                    </p:set>
                                    <p:animEffect transition="in" filter="wipe(left)">
                                      <p:cBhvr>
                                        <p:cTn id="58" dur="500"/>
                                        <p:tgtEl>
                                          <p:spTgt spid="7">
                                            <p:txEl>
                                              <p:pRg st="1" end="1"/>
                                            </p:txEl>
                                          </p:spTgt>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7">
                                            <p:txEl>
                                              <p:pRg st="2" end="2"/>
                                            </p:txEl>
                                          </p:spTgt>
                                        </p:tgtEl>
                                        <p:attrNameLst>
                                          <p:attrName>style.visibility</p:attrName>
                                        </p:attrNameLst>
                                      </p:cBhvr>
                                      <p:to>
                                        <p:strVal val="visible"/>
                                      </p:to>
                                    </p:set>
                                    <p:animEffect transition="in" filter="wipe(left)">
                                      <p:cBhvr>
                                        <p:cTn id="62" dur="500"/>
                                        <p:tgtEl>
                                          <p:spTgt spid="7">
                                            <p:txEl>
                                              <p:pRg st="2" end="2"/>
                                            </p:txEl>
                                          </p:spTgt>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xEl>
                                              <p:pRg st="3" end="3"/>
                                            </p:txEl>
                                          </p:spTgt>
                                        </p:tgtEl>
                                        <p:attrNameLst>
                                          <p:attrName>style.visibility</p:attrName>
                                        </p:attrNameLst>
                                      </p:cBhvr>
                                      <p:to>
                                        <p:strVal val="visible"/>
                                      </p:to>
                                    </p:set>
                                    <p:animEffect transition="in" filter="wipe(left)">
                                      <p:cBhvr>
                                        <p:cTn id="66" dur="500"/>
                                        <p:tgtEl>
                                          <p:spTgt spid="7">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
                                            <p:txEl>
                                              <p:pRg st="4" end="4"/>
                                            </p:txEl>
                                          </p:spTgt>
                                        </p:tgtEl>
                                        <p:attrNameLst>
                                          <p:attrName>style.visibility</p:attrName>
                                        </p:attrNameLst>
                                      </p:cBhvr>
                                      <p:to>
                                        <p:strVal val="visible"/>
                                      </p:to>
                                    </p:set>
                                    <p:animEffect transition="in" filter="wipe(left)">
                                      <p:cBhvr>
                                        <p:cTn id="71" dur="500"/>
                                        <p:tgtEl>
                                          <p:spTgt spid="7">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49" presetClass="entr" presetSubtype="0" decel="100000"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 calcmode="lin" valueType="num">
                                      <p:cBhvr>
                                        <p:cTn id="78" dur="500" fill="hold"/>
                                        <p:tgtEl>
                                          <p:spTgt spid="16"/>
                                        </p:tgtEl>
                                        <p:attrNameLst>
                                          <p:attrName>style.rotation</p:attrName>
                                        </p:attrNameLst>
                                      </p:cBhvr>
                                      <p:tavLst>
                                        <p:tav tm="0">
                                          <p:val>
                                            <p:fltVal val="360"/>
                                          </p:val>
                                        </p:tav>
                                        <p:tav tm="100000">
                                          <p:val>
                                            <p:fltVal val="0"/>
                                          </p:val>
                                        </p:tav>
                                      </p:tavLst>
                                    </p:anim>
                                    <p:animEffect transition="in" filter="fade">
                                      <p:cBhvr>
                                        <p:cTn id="79" dur="500"/>
                                        <p:tgtEl>
                                          <p:spTgt spid="1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7">
                                            <p:txEl>
                                              <p:pRg st="5" end="5"/>
                                            </p:txEl>
                                          </p:spTgt>
                                        </p:tgtEl>
                                        <p:attrNameLst>
                                          <p:attrName>style.visibility</p:attrName>
                                        </p:attrNameLst>
                                      </p:cBhvr>
                                      <p:to>
                                        <p:strVal val="visible"/>
                                      </p:to>
                                    </p:set>
                                    <p:animEffect transition="in" filter="wipe(left)">
                                      <p:cBhvr>
                                        <p:cTn id="83" dur="500"/>
                                        <p:tgtEl>
                                          <p:spTgt spid="7">
                                            <p:txEl>
                                              <p:pRg st="5" end="5"/>
                                            </p:txEl>
                                          </p:spTgt>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7">
                                            <p:txEl>
                                              <p:pRg st="6" end="6"/>
                                            </p:txEl>
                                          </p:spTgt>
                                        </p:tgtEl>
                                        <p:attrNameLst>
                                          <p:attrName>style.visibility</p:attrName>
                                        </p:attrNameLst>
                                      </p:cBhvr>
                                      <p:to>
                                        <p:strVal val="visible"/>
                                      </p:to>
                                    </p:set>
                                    <p:animEffect transition="in" filter="wipe(left)">
                                      <p:cBhvr>
                                        <p:cTn id="87" dur="500"/>
                                        <p:tgtEl>
                                          <p:spTgt spid="7">
                                            <p:txEl>
                                              <p:pRg st="6" end="6"/>
                                            </p:txEl>
                                          </p:spTgt>
                                        </p:tgtEl>
                                      </p:cBhvr>
                                    </p:animEffect>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7">
                                            <p:txEl>
                                              <p:pRg st="7" end="7"/>
                                            </p:txEl>
                                          </p:spTgt>
                                        </p:tgtEl>
                                        <p:attrNameLst>
                                          <p:attrName>style.visibility</p:attrName>
                                        </p:attrNameLst>
                                      </p:cBhvr>
                                      <p:to>
                                        <p:strVal val="visible"/>
                                      </p:to>
                                    </p:set>
                                    <p:animEffect transition="in" filter="wipe(left)">
                                      <p:cBhvr>
                                        <p:cTn id="91" dur="500"/>
                                        <p:tgtEl>
                                          <p:spTgt spid="7">
                                            <p:txEl>
                                              <p:pRg st="7" end="7"/>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7">
                                            <p:txEl>
                                              <p:pRg st="8" end="8"/>
                                            </p:txEl>
                                          </p:spTgt>
                                        </p:tgtEl>
                                        <p:attrNameLst>
                                          <p:attrName>style.visibility</p:attrName>
                                        </p:attrNameLst>
                                      </p:cBhvr>
                                      <p:to>
                                        <p:strVal val="visible"/>
                                      </p:to>
                                    </p:set>
                                    <p:animEffect transition="in" filter="wipe(left)">
                                      <p:cBhvr>
                                        <p:cTn id="96" dur="500"/>
                                        <p:tgtEl>
                                          <p:spTgt spid="7">
                                            <p:txEl>
                                              <p:pRg st="8" end="8"/>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37"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barn(outVertical)">
                                      <p:cBhvr>
                                        <p:cTn id="101" dur="5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7">
                                            <p:txEl>
                                              <p:pRg st="9" end="9"/>
                                            </p:txEl>
                                          </p:spTgt>
                                        </p:tgtEl>
                                        <p:attrNameLst>
                                          <p:attrName>style.visibility</p:attrName>
                                        </p:attrNameLst>
                                      </p:cBhvr>
                                      <p:to>
                                        <p:strVal val="visible"/>
                                      </p:to>
                                    </p:set>
                                    <p:anim calcmode="lin" valueType="num">
                                      <p:cBhvr>
                                        <p:cTn id="106" dur="500" fill="hold"/>
                                        <p:tgtEl>
                                          <p:spTgt spid="7">
                                            <p:txEl>
                                              <p:pRg st="9" end="9"/>
                                            </p:txEl>
                                          </p:spTgt>
                                        </p:tgtEl>
                                        <p:attrNameLst>
                                          <p:attrName>ppt_w</p:attrName>
                                        </p:attrNameLst>
                                      </p:cBhvr>
                                      <p:tavLst>
                                        <p:tav tm="0">
                                          <p:val>
                                            <p:fltVal val="0"/>
                                          </p:val>
                                        </p:tav>
                                        <p:tav tm="100000">
                                          <p:val>
                                            <p:strVal val="#ppt_w"/>
                                          </p:val>
                                        </p:tav>
                                      </p:tavLst>
                                    </p:anim>
                                    <p:anim calcmode="lin" valueType="num">
                                      <p:cBhvr>
                                        <p:cTn id="107" dur="500" fill="hold"/>
                                        <p:tgtEl>
                                          <p:spTgt spid="7">
                                            <p:txEl>
                                              <p:pRg st="9" end="9"/>
                                            </p:txEl>
                                          </p:spTgt>
                                        </p:tgtEl>
                                        <p:attrNameLst>
                                          <p:attrName>ppt_h</p:attrName>
                                        </p:attrNameLst>
                                      </p:cBhvr>
                                      <p:tavLst>
                                        <p:tav tm="0">
                                          <p:val>
                                            <p:fltVal val="0"/>
                                          </p:val>
                                        </p:tav>
                                        <p:tav tm="100000">
                                          <p:val>
                                            <p:strVal val="#ppt_h"/>
                                          </p:val>
                                        </p:tav>
                                      </p:tavLst>
                                    </p:anim>
                                    <p:animEffect transition="in" filter="fade">
                                      <p:cBhvr>
                                        <p:cTn id="108" dur="500"/>
                                        <p:tgtEl>
                                          <p:spTgt spid="7">
                                            <p:txEl>
                                              <p:pRg st="9" end="9"/>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7">
                                            <p:txEl>
                                              <p:pRg st="10" end="10"/>
                                            </p:txEl>
                                          </p:spTgt>
                                        </p:tgtEl>
                                        <p:attrNameLst>
                                          <p:attrName>style.visibility</p:attrName>
                                        </p:attrNameLst>
                                      </p:cBhvr>
                                      <p:to>
                                        <p:strVal val="visible"/>
                                      </p:to>
                                    </p:set>
                                    <p:anim calcmode="lin" valueType="num">
                                      <p:cBhvr>
                                        <p:cTn id="113" dur="500" fill="hold"/>
                                        <p:tgtEl>
                                          <p:spTgt spid="7">
                                            <p:txEl>
                                              <p:pRg st="10" end="10"/>
                                            </p:txEl>
                                          </p:spTgt>
                                        </p:tgtEl>
                                        <p:attrNameLst>
                                          <p:attrName>ppt_w</p:attrName>
                                        </p:attrNameLst>
                                      </p:cBhvr>
                                      <p:tavLst>
                                        <p:tav tm="0">
                                          <p:val>
                                            <p:fltVal val="0"/>
                                          </p:val>
                                        </p:tav>
                                        <p:tav tm="100000">
                                          <p:val>
                                            <p:strVal val="#ppt_w"/>
                                          </p:val>
                                        </p:tav>
                                      </p:tavLst>
                                    </p:anim>
                                    <p:anim calcmode="lin" valueType="num">
                                      <p:cBhvr>
                                        <p:cTn id="114" dur="500" fill="hold"/>
                                        <p:tgtEl>
                                          <p:spTgt spid="7">
                                            <p:txEl>
                                              <p:pRg st="10" end="10"/>
                                            </p:txEl>
                                          </p:spTgt>
                                        </p:tgtEl>
                                        <p:attrNameLst>
                                          <p:attrName>ppt_h</p:attrName>
                                        </p:attrNameLst>
                                      </p:cBhvr>
                                      <p:tavLst>
                                        <p:tav tm="0">
                                          <p:val>
                                            <p:fltVal val="0"/>
                                          </p:val>
                                        </p:tav>
                                        <p:tav tm="100000">
                                          <p:val>
                                            <p:strVal val="#ppt_h"/>
                                          </p:val>
                                        </p:tav>
                                      </p:tavLst>
                                    </p:anim>
                                    <p:animEffect transition="in" filter="fade">
                                      <p:cBhvr>
                                        <p:cTn id="115"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KĀ DZĪVOT SABIEDRĪBĀ</a:t>
            </a: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391525" cy="646331"/>
          </a:xfrm>
          <a:prstGeom prst="rect">
            <a:avLst/>
          </a:prstGeom>
          <a:noFill/>
        </p:spPr>
        <p:txBody>
          <a:bodyPr wrap="square">
            <a:spAutoFit/>
          </a:bodyPr>
          <a:lstStyle/>
          <a:p>
            <a:pPr algn="ctr"/>
            <a:r>
              <a:rPr lang="es-ES"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B9FFB9"/>
                </a:solidFill>
                <a:effectLst>
                  <a:outerShdw blurRad="38100" dist="38100" dir="2700000" algn="tl">
                    <a:srgbClr val="000000">
                      <a:alpha val="43137"/>
                    </a:srgbClr>
                  </a:outerShdw>
                </a:effectLst>
                <a:latin typeface="Comic Sans MS" panose="030F0702030302020204" pitchFamily="66" charset="0"/>
              </a:rPr>
              <a:t>Bet, ja viņas tēvs liegtos viņam to dot par sievu, tad lai viņš samaksā līgavas naudu.</a:t>
            </a:r>
            <a:r>
              <a:rPr lang="es-E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B9FFB9"/>
                </a:solidFill>
                <a:effectLst>
                  <a:outerShdw blurRad="38100" dist="38100" dir="2700000" algn="tl">
                    <a:srgbClr val="000000">
                      <a:alpha val="43137"/>
                    </a:srgbClr>
                  </a:outerShdw>
                </a:effectLst>
                <a:latin typeface="Comic Sans MS" panose="030F0702030302020204" pitchFamily="66" charset="0"/>
              </a:rPr>
              <a:t>2.Mozus</a:t>
            </a:r>
            <a:r>
              <a:rPr lang="es-ES" sz="1400" b="1" dirty="0">
                <a:solidFill>
                  <a:srgbClr val="B9FFB9"/>
                </a:solidFill>
                <a:effectLst>
                  <a:outerShdw blurRad="38100" dist="38100" dir="2700000" algn="tl">
                    <a:srgbClr val="000000">
                      <a:alpha val="43137"/>
                    </a:srgbClr>
                  </a:outerShdw>
                </a:effectLst>
                <a:latin typeface="Comic Sans MS" panose="030F0702030302020204" pitchFamily="66" charset="0"/>
              </a:rPr>
              <a:t> 22:16)</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819537"/>
            <a:ext cx="9140897" cy="1015663"/>
          </a:xfrm>
          <a:prstGeom prst="rect">
            <a:avLst/>
          </a:prstGeom>
          <a:noFill/>
        </p:spPr>
        <p:txBody>
          <a:bodyPr wrap="square" rtlCol="0">
            <a:spAutoFit/>
          </a:bodyPr>
          <a:lstStyle/>
          <a:p>
            <a:pPr>
              <a:spcBef>
                <a:spcPts val="600"/>
              </a:spcBef>
            </a:pPr>
            <a:r>
              <a:rPr lang="lv-LV" sz="2000" b="1" dirty="0"/>
              <a:t>Dievs neapmierinājās ar "pamata" likumumiem un neatstāja mums pašiem tos piemērot pēc saviem ieskatiem. Viņš rūpējās, lai dotu konkrētus piemērus, lai tos varētu pareizi piemērot.</a:t>
            </a:r>
            <a:endParaRPr lang="es-ES" sz="2000" b="1" dirty="0"/>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320219" cy="2246769"/>
          </a:xfrm>
          <a:prstGeom prst="rect">
            <a:avLst/>
          </a:prstGeom>
          <a:noFill/>
        </p:spPr>
        <p:txBody>
          <a:bodyPr wrap="square">
            <a:spAutoFit/>
          </a:bodyPr>
          <a:lstStyle/>
          <a:p>
            <a:pPr>
              <a:spcBef>
                <a:spcPts val="600"/>
              </a:spcBef>
            </a:pPr>
            <a:r>
              <a:rPr lang="lv-LV" sz="2000" b="1" dirty="0"/>
              <a:t>Šie likumi ir kā derība starp Dievu un Viņa tautu, ietvēra arī veidu, kādām ir jābūt mūsu attiecībām ar Dievu. Papildus sabata atpūtai bija pienākums ievērot svētkus, kas atgādināja par atbrīvošanu no grēka, paar dievišķo aizsardzību un godības pilno nākotni, kas mūs sagaida.</a:t>
            </a:r>
            <a:endParaRPr lang="es-ES" sz="2000" b="1" dirty="0"/>
          </a:p>
        </p:txBody>
      </p:sp>
      <p:sp>
        <p:nvSpPr>
          <p:cNvPr id="8" name="CuadroTexto 7">
            <a:extLst>
              <a:ext uri="{FF2B5EF4-FFF2-40B4-BE49-F238E27FC236}">
                <a16:creationId xmlns:a16="http://schemas.microsoft.com/office/drawing/2014/main" id="{633D0F3A-D58E-7668-041E-374213ED1AE5}"/>
              </a:ext>
            </a:extLst>
          </p:cNvPr>
          <p:cNvSpPr txBox="1"/>
          <p:nvPr/>
        </p:nvSpPr>
        <p:spPr>
          <a:xfrm>
            <a:off x="150233" y="3527697"/>
            <a:ext cx="9140896" cy="1015663"/>
          </a:xfrm>
          <a:prstGeom prst="rect">
            <a:avLst/>
          </a:prstGeom>
          <a:noFill/>
        </p:spPr>
        <p:txBody>
          <a:bodyPr wrap="square">
            <a:spAutoFit/>
          </a:bodyPr>
          <a:lstStyle/>
          <a:p>
            <a:pPr>
              <a:spcBef>
                <a:spcPts val="600"/>
              </a:spcBef>
            </a:pPr>
            <a:r>
              <a:rPr lang="lv-LV" sz="2000" b="1" dirty="0"/>
              <a:t>Īpašs uzsvars tiek likts uz vājāko un atstumto aizsardzību, taču nepiešķir viņiem netaisnīgas priekšrocības, tas ir, neizkropļojot taisnīgumu, lai gūtu labumu vai kaitētu tiem (2.Moz.22:21-23; 23:2-3, 6).</a:t>
            </a:r>
            <a:endParaRPr lang="es-ES" sz="2000" b="1" dirty="0"/>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69" y="2835200"/>
            <a:ext cx="9124259" cy="707886"/>
          </a:xfrm>
          <a:prstGeom prst="rect">
            <a:avLst/>
          </a:prstGeom>
          <a:noFill/>
        </p:spPr>
        <p:txBody>
          <a:bodyPr wrap="square">
            <a:spAutoFit/>
          </a:bodyPr>
          <a:lstStyle/>
          <a:p>
            <a:pPr>
              <a:spcBef>
                <a:spcPts val="600"/>
              </a:spcBef>
            </a:pPr>
            <a:r>
              <a:rPr lang="lv-LV" sz="2000" b="1" dirty="0"/>
              <a:t>Šādi piemēri ir uzbrukumi dzīvniekiem (2. Moz. 21:35-36); aizdevumi un noma (2.Moz. 22:14-15); pirmslaulību attiecības (2. Moz. 22:16) utt.</a:t>
            </a:r>
          </a:p>
        </p:txBody>
      </p:sp>
      <p:sp>
        <p:nvSpPr>
          <p:cNvPr id="15" name="CuadroTexto 3">
            <a:extLst>
              <a:ext uri="{FF2B5EF4-FFF2-40B4-BE49-F238E27FC236}">
                <a16:creationId xmlns:a16="http://schemas.microsoft.com/office/drawing/2014/main" id="{ACFAAA7B-7001-F001-DA98-AF271520973F}"/>
              </a:ext>
            </a:extLst>
          </p:cNvPr>
          <p:cNvSpPr txBox="1"/>
          <p:nvPr/>
        </p:nvSpPr>
        <p:spPr>
          <a:xfrm>
            <a:off x="524917" y="651132"/>
            <a:ext cx="8391525" cy="646331"/>
          </a:xfrm>
          <a:prstGeom prst="rect">
            <a:avLst/>
          </a:prstGeom>
          <a:noFill/>
        </p:spPr>
        <p:txBody>
          <a:bodyPr wrap="square">
            <a:spAutoFit/>
          </a:bodyPr>
          <a:lstStyle/>
          <a:p>
            <a:pPr algn="ctr"/>
            <a:r>
              <a:rPr lang="es-ES"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B9FFB9"/>
                </a:solidFill>
                <a:effectLst>
                  <a:outerShdw blurRad="38100" dist="38100" dir="2700000" algn="tl">
                    <a:srgbClr val="000000">
                      <a:alpha val="43137"/>
                    </a:srgbClr>
                  </a:outerShdw>
                </a:effectLst>
                <a:latin typeface="Comic Sans MS" panose="030F0702030302020204" pitchFamily="66" charset="0"/>
              </a:rPr>
              <a:t>Bet, ja viņas tēvs liegtos viņam to dot par sievu, tad lai viņš samaksā līgavas naudu.</a:t>
            </a:r>
            <a:r>
              <a:rPr lang="es-ES" b="1" dirty="0">
                <a:solidFill>
                  <a:srgbClr val="B9FFB9"/>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B9FFB9"/>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rgbClr val="B9FFB9"/>
                </a:solidFill>
                <a:effectLst>
                  <a:outerShdw blurRad="38100" dist="38100" dir="2700000" algn="tl">
                    <a:srgbClr val="000000">
                      <a:alpha val="43137"/>
                    </a:srgbClr>
                  </a:outerShdw>
                </a:effectLst>
                <a:latin typeface="Comic Sans MS" panose="030F0702030302020204" pitchFamily="66" charset="0"/>
              </a:rPr>
              <a:t>2.Mozus</a:t>
            </a:r>
            <a:r>
              <a:rPr lang="es-ES" sz="1400" b="1" dirty="0">
                <a:solidFill>
                  <a:srgbClr val="B9FFB9"/>
                </a:solidFill>
                <a:effectLst>
                  <a:outerShdw blurRad="38100" dist="38100" dir="2700000" algn="tl">
                    <a:srgbClr val="000000">
                      <a:alpha val="43137"/>
                    </a:srgbClr>
                  </a:outerShdw>
                </a:effectLst>
                <a:latin typeface="Comic Sans MS" panose="030F0702030302020204" pitchFamily="66" charset="0"/>
              </a:rPr>
              <a:t> 22:16)</a:t>
            </a: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38100"/>
            <a:ext cx="12191999" cy="769441"/>
          </a:xfrm>
          <a:prstGeom prst="rect">
            <a:avLst/>
          </a:prstGeom>
          <a:noFill/>
        </p:spPr>
        <p:txBody>
          <a:bodyPr wrap="square">
            <a:spAutoFit/>
          </a:bodyPr>
          <a:lstStyle/>
          <a:p>
            <a:pPr algn="ctr"/>
            <a:r>
              <a:rPr lang="es-ES"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KĀ </a:t>
            </a:r>
            <a:r>
              <a:rPr lang="lv-LV"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GŪT </a:t>
            </a:r>
            <a:r>
              <a:rPr lang="es-ES"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UZVARU</a:t>
            </a:r>
          </a:p>
        </p:txBody>
      </p:sp>
      <p:sp>
        <p:nvSpPr>
          <p:cNvPr id="4" name="CuadroTexto 3">
            <a:extLst>
              <a:ext uri="{FF2B5EF4-FFF2-40B4-BE49-F238E27FC236}">
                <a16:creationId xmlns:a16="http://schemas.microsoft.com/office/drawing/2014/main" id="{9FF16CC9-A23D-ABF0-59BA-9D8123E6CE16}"/>
              </a:ext>
            </a:extLst>
          </p:cNvPr>
          <p:cNvSpPr txBox="1"/>
          <p:nvPr/>
        </p:nvSpPr>
        <p:spPr>
          <a:xfrm>
            <a:off x="133353" y="674191"/>
            <a:ext cx="5829296" cy="92333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b="1" dirty="0">
                <a:solidFill>
                  <a:schemeClr val="accent2">
                    <a:lumMod val="50000"/>
                  </a:schemeClr>
                </a:solidFill>
                <a:latin typeface="Comic Sans MS" panose="030F0702030302020204" pitchFamily="66" charset="0"/>
              </a:rPr>
              <a:t>“</a:t>
            </a:r>
            <a:r>
              <a:rPr lang="lv-LV" b="1" dirty="0">
                <a:solidFill>
                  <a:schemeClr val="accent2">
                    <a:lumMod val="50000"/>
                  </a:schemeClr>
                </a:solidFill>
                <a:latin typeface="Comic Sans MS" panose="030F0702030302020204" pitchFamily="66" charset="0"/>
              </a:rPr>
              <a:t>Redzi, Es sūtu eņģeli tavā priekšā, kas tevi pasargās šinī ceļā un tevi novedīs tanī vietā, ko Es tev Esmu sataisījis.</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a:t>
            </a:r>
            <a:r>
              <a:rPr lang="lv-LV" sz="1400" b="1" dirty="0">
                <a:solidFill>
                  <a:schemeClr val="accent2">
                    <a:lumMod val="50000"/>
                  </a:schemeClr>
                </a:solidFill>
                <a:latin typeface="Comic Sans MS" panose="030F0702030302020204" pitchFamily="66" charset="0"/>
              </a:rPr>
              <a:t>2.Mozus</a:t>
            </a:r>
            <a:r>
              <a:rPr lang="es-ES" sz="1400" b="1" dirty="0">
                <a:solidFill>
                  <a:schemeClr val="accent2">
                    <a:lumMod val="50000"/>
                  </a:schemeClr>
                </a:solidFill>
                <a:latin typeface="Comic Sans MS" panose="030F0702030302020204" pitchFamily="66" charset="0"/>
              </a:rPr>
              <a:t>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lv-LV" sz="2000" b="1" dirty="0"/>
              <a:t>Kāpēc Dievs Ābrahāmam nedeva Kānaānas zemi? "Tāpēc, ka amoriešu ļaunums vēl nebija sasniedzis savu kulmināciju" (1.Moz.15:16).</a:t>
            </a:r>
            <a:endParaRPr lang="es-ES" sz="2000" b="1" dirty="0"/>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1932716192"/>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323439"/>
          </a:xfrm>
          <a:prstGeom prst="rect">
            <a:avLst/>
          </a:prstGeom>
          <a:noFill/>
        </p:spPr>
        <p:txBody>
          <a:bodyPr wrap="square">
            <a:spAutoFit/>
          </a:bodyPr>
          <a:lstStyle/>
          <a:p>
            <a:pPr>
              <a:spcBef>
                <a:spcPts val="600"/>
              </a:spcBef>
            </a:pPr>
            <a:r>
              <a:rPr lang="lv-LV" sz="2000" b="1" dirty="0"/>
              <a:t>Ja Dievs būtu izvedis viņus no Ēģiptes bez cīņas, sadalītu jūru uz pusēm, brīnumainā veidā pabarojot un vadot viņus ar sava eņģeļa palīdzību... vai tad Viņš nevarētu viņiem Kānaānu dot  bez cīņas?</a:t>
            </a:r>
            <a:endParaRPr lang="es-ES" sz="2000" b="1" dirty="0"/>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7" y="2613184"/>
            <a:ext cx="6210298" cy="1015663"/>
          </a:xfrm>
          <a:prstGeom prst="rect">
            <a:avLst/>
          </a:prstGeom>
          <a:noFill/>
        </p:spPr>
        <p:txBody>
          <a:bodyPr wrap="square">
            <a:spAutoFit/>
          </a:bodyPr>
          <a:lstStyle/>
          <a:p>
            <a:pPr>
              <a:spcBef>
                <a:spcPts val="600"/>
              </a:spcBef>
            </a:pPr>
            <a:r>
              <a:rPr lang="lv-LV" sz="2000" b="1" dirty="0"/>
              <a:t>Pēc četriem žēlastības gadsimtiem kānaānieši nebija mainījuši savus ieradumus. Bija pienācis laiks zemi atdot Israēlim - mierīgā ceļā! (2.Moz.13:17).</a:t>
            </a:r>
            <a:endParaRPr lang="es-ES" sz="2000" b="1" dirty="0"/>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933700" y="805205"/>
            <a:ext cx="8086725" cy="4324261"/>
          </a:xfrm>
          <a:prstGeom prst="rect">
            <a:avLst/>
          </a:prstGeom>
          <a:noFill/>
        </p:spPr>
        <p:txBody>
          <a:bodyPr wrap="square">
            <a:spAutoFit/>
          </a:bodyPr>
          <a:lstStyle/>
          <a:p>
            <a:pPr>
              <a:spcBef>
                <a:spcPts val="600"/>
              </a:spcBef>
            </a:pPr>
            <a:r>
              <a:rPr lang="lv-LV" sz="3000" b="1" dirty="0">
                <a:latin typeface="Constantia" panose="02030602050306030303" pitchFamily="18" charset="0"/>
              </a:rPr>
              <a:t>“Gadsimtu gaitā Dieva likums ir saglabājies kā augstākais morāles standarts. Neviens no visiem zinātnes izgudrojumiem, kas ir produktīvu prātu iztēles rezultāts, nav spējis atklāt būtisku pienākumu, kas nebūtu ietverts šajā kodeksā.</a:t>
            </a:r>
          </a:p>
          <a:p>
            <a:pPr>
              <a:spcBef>
                <a:spcPts val="600"/>
              </a:spcBef>
            </a:pPr>
            <a:r>
              <a:rPr lang="lv-LV" sz="3000" b="1" dirty="0">
                <a:latin typeface="Constantia" panose="02030602050306030303" pitchFamily="18" charset="0"/>
              </a:rPr>
              <a:t>Dieva likums ir dzīvības, īpašuma, miera un laimes drošība. Tas ir dots, lai nodrošinātu mūsu pašreizējo un mūžīgo mantojumu.”</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014858" y="5961459"/>
            <a:ext cx="4322273" cy="338554"/>
          </a:xfrm>
          <a:prstGeom prst="rect">
            <a:avLst/>
          </a:prstGeom>
          <a:noFill/>
        </p:spPr>
        <p:txBody>
          <a:bodyPr wrap="none" rtlCol="0">
            <a:spAutoFit/>
          </a:bodyPr>
          <a:lstStyle/>
          <a:p>
            <a:pPr algn="r"/>
            <a:r>
              <a:rPr lang="lv-LV" sz="1600" b="1" dirty="0"/>
              <a:t>E. G. V. (Paceliet acis, 7. oktobris, 10. oktobris)</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844132"/>
            <a:ext cx="12192000" cy="110799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600" b="1" spc="300" dirty="0">
                <a:ln/>
                <a:solidFill>
                  <a:schemeClr val="accent6">
                    <a:lumMod val="40000"/>
                    <a:lumOff val="60000"/>
                  </a:schemeClr>
                </a:solidFill>
                <a:effectLst>
                  <a:outerShdw blurRad="38100" dist="38100" dir="2700000" algn="tl">
                    <a:srgbClr val="000000">
                      <a:alpha val="43137"/>
                    </a:srgbClr>
                  </a:outerShdw>
                </a:effectLst>
              </a:rPr>
              <a:t>KĀ IZPRAST </a:t>
            </a:r>
            <a:r>
              <a:rPr lang="lv-LV" sz="6600" b="1" spc="300" dirty="0">
                <a:ln/>
                <a:solidFill>
                  <a:schemeClr val="accent6">
                    <a:lumMod val="40000"/>
                    <a:lumOff val="60000"/>
                  </a:schemeClr>
                </a:solidFill>
                <a:effectLst>
                  <a:outerShdw blurRad="38100" dist="38100" dir="2700000" algn="tl">
                    <a:srgbClr val="000000">
                      <a:alpha val="43137"/>
                    </a:srgbClr>
                  </a:outerShdw>
                </a:effectLst>
              </a:rPr>
              <a:t>LIKUMU</a:t>
            </a:r>
            <a:endParaRPr lang="es-ES" sz="6600" b="1" spc="300" dirty="0">
              <a:ln/>
              <a:solidFill>
                <a:schemeClr val="accent6">
                  <a:lumMod val="40000"/>
                  <a:lumOff val="60000"/>
                </a:schemeClr>
              </a:solidFill>
              <a:effectLst>
                <a:outerShdw blurRad="38100" dist="38100" dir="2700000" algn="tl">
                  <a:srgbClr val="000000">
                    <a:alpha val="43137"/>
                  </a:srgbClr>
                </a:outerShdw>
              </a:effectLst>
            </a:endParaRP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TotalTime>
  <Words>1342</Words>
  <Application>Microsoft Office PowerPoint</Application>
  <PresentationFormat>Panorámica</PresentationFormat>
  <Paragraphs>74</Paragraphs>
  <Slides>12</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Comic Sans MS</vt:lpstr>
      <vt:lpstr>Constantia</vt:lpstr>
      <vt:lpstr>Arial</vt:lpstr>
      <vt:lpstr>Aptos Display</vt:lpstr>
      <vt:lpstr>Calibri</vt:lpstr>
      <vt:lpstr>Aptos</vt:lpstr>
      <vt:lpstr>Wingdings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Isabel Laveda</cp:lastModifiedBy>
  <cp:revision>108</cp:revision>
  <dcterms:created xsi:type="dcterms:W3CDTF">2025-07-23T17:54:44Z</dcterms:created>
  <dcterms:modified xsi:type="dcterms:W3CDTF">2025-07-29T05:28:51Z</dcterms:modified>
</cp:coreProperties>
</file>