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298"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2" d="100"/>
          <a:sy n="32" d="100"/>
        </p:scale>
        <p:origin x="60" y="13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r>
            <a:rPr lang="lv-LV" sz="2000" b="1" noProof="0" dirty="0">
              <a:solidFill>
                <a:schemeClr val="bg2">
                  <a:lumMod val="40000"/>
                  <a:lumOff val="60000"/>
                </a:schemeClr>
              </a:solidFill>
              <a:effectLst>
                <a:outerShdw blurRad="38100" dist="38100" dir="2700000" algn="tl">
                  <a:srgbClr val="000000">
                    <a:alpha val="43137"/>
                  </a:srgbClr>
                </a:outerShdw>
              </a:effectLst>
            </a:rPr>
            <a:t>Attiecības starp Dievu un Mozu pakāpeniski pieauga</a:t>
          </a:r>
          <a:endParaRPr lang="lv-LV" sz="2000" noProof="0" dirty="0">
            <a:solidFill>
              <a:schemeClr val="bg2">
                <a:lumMod val="40000"/>
                <a:lumOff val="60000"/>
              </a:schemeClr>
            </a:solidFill>
            <a:effectLst>
              <a:outerShdw blurRad="38100" dist="38100" dir="2700000" algn="tl">
                <a:srgbClr val="000000">
                  <a:alpha val="43137"/>
                </a:srgbClr>
              </a:outerShdw>
            </a:effectLst>
          </a:endParaRPr>
        </a:p>
      </dgm:t>
    </dgm:pt>
    <dgm:pt modelId="{AFFD1246-D61E-4E67-B268-8428F0F2E0B8}" type="parTrans" cxnId="{E681A547-A8CD-478D-929C-D55E8F0E3D59}">
      <dgm:prSet/>
      <dgm:spPr/>
      <dgm:t>
        <a:bodyPr/>
        <a:lstStyle/>
        <a:p>
          <a:endParaRPr lang="lv-LV" sz="2000" noProof="0" dirty="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lv-LV" sz="2000" noProof="0" dirty="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mn-lt"/>
              <a:ea typeface="+mn-ea"/>
              <a:cs typeface="+mn-cs"/>
            </a:rPr>
            <a:t>Dievs viņu aicināja no </a:t>
          </a: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degošā krūma</a:t>
          </a:r>
        </a:p>
      </dgm:t>
    </dgm:pt>
    <dgm:pt modelId="{6D763B71-EE39-415C-A592-E47FC15802AB}" type="parTrans" cxnId="{1A762F57-9E73-4C6B-A42C-C05061BAF81D}">
      <dgm:prSet/>
      <dgm:spPr/>
      <dgm:t>
        <a:bodyPr/>
        <a:lstStyle/>
        <a:p>
          <a:endParaRPr lang="lv-LV" sz="2000" noProof="0" dirty="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lv-LV" sz="2000" noProof="0" dirty="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Mozus redzēja, kā Dievs pārspēja ēģiptiešu dievus</a:t>
          </a:r>
        </a:p>
      </dgm:t>
    </dgm:pt>
    <dgm:pt modelId="{9034D135-B937-4210-BF0B-6142CA7326B0}" type="parTrans" cxnId="{EDB428B3-CF1B-4B3C-A8BC-3D90C4B0AA44}">
      <dgm:prSet/>
      <dgm:spPr/>
      <dgm:t>
        <a:bodyPr/>
        <a:lstStyle/>
        <a:p>
          <a:endParaRPr lang="lv-LV" sz="2000" noProof="0" dirty="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lv-LV" sz="2000" noProof="0" dirty="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Bija liecinieks Sarkanās jūras pāršķiršanu, lai atbrīvotu Israēlu</a:t>
          </a:r>
        </a:p>
      </dgm:t>
    </dgm:pt>
    <dgm:pt modelId="{D8380080-DF40-4B19-AAAA-79471190DB6D}" type="parTrans" cxnId="{43F8BF38-4B83-466F-99D8-C9D3EA190480}">
      <dgm:prSet/>
      <dgm:spPr/>
      <dgm:t>
        <a:bodyPr/>
        <a:lstStyle/>
        <a:p>
          <a:endParaRPr lang="lv-LV" sz="2000" noProof="0" dirty="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lv-LV" sz="2000" noProof="0" dirty="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Viņš vēroja, kā Dievs vadīja Israēlu uz Sinaju</a:t>
          </a:r>
        </a:p>
      </dgm:t>
    </dgm:pt>
    <dgm:pt modelId="{E80DFA19-6351-4C3E-B01F-34D0F13D5921}" type="parTrans" cxnId="{62AF373D-7BA5-4908-AA76-49C66E83BEC1}">
      <dgm:prSet/>
      <dgm:spPr/>
      <dgm:t>
        <a:bodyPr/>
        <a:lstStyle/>
        <a:p>
          <a:endParaRPr lang="lv-LV" sz="2000" noProof="0" dirty="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lv-LV" sz="2000" noProof="0" dirty="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Viņi kopā pavadīja četrdesmit dienas</a:t>
          </a:r>
          <a:endParaRPr lang="lv-LV" sz="2000" noProof="0" dirty="0">
            <a:effectLst>
              <a:outerShdw blurRad="38100" dist="38100" dir="2700000" algn="tl">
                <a:srgbClr val="000000">
                  <a:alpha val="43137"/>
                </a:srgbClr>
              </a:outerShdw>
            </a:effectLst>
          </a:endParaRPr>
        </a:p>
      </dgm:t>
    </dgm:pt>
    <dgm:pt modelId="{95D56C32-36AE-4864-9426-415BD2553736}" type="parTrans" cxnId="{C7B3250B-15EF-4F70-84A1-9412A9E3FC2E}">
      <dgm:prSet/>
      <dgm:spPr/>
      <dgm:t>
        <a:bodyPr/>
        <a:lstStyle/>
        <a:p>
          <a:endParaRPr lang="lv-LV" sz="2000" noProof="0" dirty="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lv-LV" sz="2000" noProof="0" dirty="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Viņu attiecības turpināja nostiprināties ar katru dienu</a:t>
          </a:r>
          <a:endParaRPr lang="lv-LV" sz="2000" noProof="0" dirty="0">
            <a:effectLst>
              <a:outerShdw blurRad="38100" dist="38100" dir="2700000" algn="tl">
                <a:srgbClr val="000000">
                  <a:alpha val="43137"/>
                </a:srgbClr>
              </a:outerShdw>
            </a:effectLst>
          </a:endParaRPr>
        </a:p>
      </dgm:t>
    </dgm:pt>
    <dgm:pt modelId="{BE6CC036-5C92-4037-A4B4-271EFF60141C}" type="parTrans" cxnId="{AD7CABF1-6AD5-4D04-8DAE-762D4DA115EA}">
      <dgm:prSet/>
      <dgm:spPr/>
      <dgm:t>
        <a:bodyPr/>
        <a:lstStyle/>
        <a:p>
          <a:endParaRPr lang="lv-LV" sz="2000" noProof="0" dirty="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lv-LV" sz="2000" noProof="0" dirty="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Dievs iedvesmoja Mozu uzrakstīt Ījaba un  Mozus grāmatas</a:t>
          </a:r>
        </a:p>
      </dgm:t>
    </dgm:pt>
    <dgm:pt modelId="{47397F47-36C7-493C-BBFC-29EEF64BB9B1}" type="parTrans" cxnId="{B9C82B78-473E-43F0-B26D-736F7C6B7030}">
      <dgm:prSet/>
      <dgm:spPr/>
      <dgm:t>
        <a:bodyPr/>
        <a:lstStyle/>
        <a:p>
          <a:endParaRPr lang="lv-LV" sz="2000" noProof="0" dirty="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lv-LV" sz="2000" noProof="0" dirty="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100000" custLinFactNeighborX="-15152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35241">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100000" custLinFactNeighborX="-15152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35241">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100000" custLinFactNeighborX="-1515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35241">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100000" custLinFactNeighborX="-15152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35241">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100000" custLinFactNeighborX="-151524"/>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35241">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100000" custLinFactNeighborX="-151524"/>
      <dgm:spPr>
        <a:blipFill rotWithShape="1">
          <a:blip xmlns:r="http://schemas.openxmlformats.org/officeDocument/2006/relationships" r:embed="rId7"/>
          <a:srcRect/>
          <a:stretch>
            <a:fillRect t="-22000" b="-22000"/>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35241">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100000" custLinFactNeighborX="-151524"/>
      <dgm:spPr>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35241">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r>
            <a:rPr lang="lv-LV" sz="2000" b="1" noProof="0" dirty="0"/>
            <a:t>Dievs</a:t>
          </a:r>
        </a:p>
      </dgm:t>
    </dgm:pt>
    <dgm:pt modelId="{AE3EB2FB-8AA9-4F24-B8E9-B54956E499B5}" type="parTrans" cxnId="{BF9ECA19-3A20-408E-B767-46F5FD9E6F16}">
      <dgm:prSet/>
      <dgm:spPr/>
      <dgm:t>
        <a:bodyPr/>
        <a:lstStyle/>
        <a:p>
          <a:endParaRPr lang="lv-LV" sz="2000" b="1" noProof="0" dirty="0"/>
        </a:p>
      </dgm:t>
    </dgm:pt>
    <dgm:pt modelId="{2DE8A7FF-C706-4534-A196-D2241408B400}" type="sibTrans" cxnId="{BF9ECA19-3A20-408E-B767-46F5FD9E6F16}">
      <dgm:prSet/>
      <dgm:spPr/>
      <dgm:t>
        <a:bodyPr/>
        <a:lstStyle/>
        <a:p>
          <a:endParaRPr lang="lv-LV" sz="2000" b="1" noProof="0" dirty="0"/>
        </a:p>
      </dgm:t>
    </dgm:pt>
    <dgm:pt modelId="{41433325-019C-4020-BCDA-F248398C1ED1}">
      <dgm:prSet custT="1"/>
      <dgm:spPr>
        <a:solidFill>
          <a:srgbClr val="993300"/>
        </a:solidFill>
      </dgm:spPr>
      <dgm:t>
        <a:bodyPr/>
        <a:lstStyle/>
        <a:p>
          <a:r>
            <a:rPr lang="lv-LV" sz="2000" b="1" noProof="0" dirty="0"/>
            <a:t>Mozus</a:t>
          </a:r>
        </a:p>
      </dgm:t>
    </dgm:pt>
    <dgm:pt modelId="{3840A0B6-4BB8-48B8-AC7E-33B1F6631460}" type="parTrans" cxnId="{EBBF5967-F90F-40D0-88F9-FA1B058590A5}">
      <dgm:prSet/>
      <dgm:spPr/>
      <dgm:t>
        <a:bodyPr/>
        <a:lstStyle/>
        <a:p>
          <a:endParaRPr lang="lv-LV" sz="2000" b="1" noProof="0" dirty="0"/>
        </a:p>
      </dgm:t>
    </dgm:pt>
    <dgm:pt modelId="{FDE68135-AF72-4960-A254-799F6887A065}" type="sibTrans" cxnId="{EBBF5967-F90F-40D0-88F9-FA1B058590A5}">
      <dgm:prSet/>
      <dgm:spPr/>
      <dgm:t>
        <a:bodyPr/>
        <a:lstStyle/>
        <a:p>
          <a:endParaRPr lang="lv-LV" sz="2000" b="1" noProof="0" dirty="0"/>
        </a:p>
      </dgm:t>
    </dgm:pt>
    <dgm:pt modelId="{5F40FE11-DE67-4DD9-A2D7-4CF029B6D866}">
      <dgm:prSet custT="1"/>
      <dgm:spPr/>
      <dgm:t>
        <a:bodyPr/>
        <a:lstStyle/>
        <a:p>
          <a:r>
            <a:rPr lang="lv-LV" sz="2000" b="1" noProof="0" dirty="0"/>
            <a:t>Dievs</a:t>
          </a:r>
        </a:p>
      </dgm:t>
    </dgm:pt>
    <dgm:pt modelId="{F8B2B17A-0AEB-4239-AB94-EE3021EE4661}" type="parTrans" cxnId="{AF7586C0-BDE4-4343-808D-D74037105139}">
      <dgm:prSet/>
      <dgm:spPr/>
      <dgm:t>
        <a:bodyPr/>
        <a:lstStyle/>
        <a:p>
          <a:endParaRPr lang="lv-LV" sz="2000" b="1" noProof="0" dirty="0"/>
        </a:p>
      </dgm:t>
    </dgm:pt>
    <dgm:pt modelId="{0B0388AC-EC17-4444-8E15-0AC0EB81BF54}" type="sibTrans" cxnId="{AF7586C0-BDE4-4343-808D-D74037105139}">
      <dgm:prSet/>
      <dgm:spPr/>
      <dgm:t>
        <a:bodyPr/>
        <a:lstStyle/>
        <a:p>
          <a:endParaRPr lang="lv-LV" sz="2000" b="1" noProof="0" dirty="0"/>
        </a:p>
      </dgm:t>
    </dgm:pt>
    <dgm:pt modelId="{DEEC1CF6-D298-4326-8B1C-392C656DCABE}">
      <dgm:prSet custT="1"/>
      <dgm:spPr>
        <a:solidFill>
          <a:srgbClr val="993300"/>
        </a:solidFill>
      </dgm:spPr>
      <dgm:t>
        <a:bodyPr/>
        <a:lstStyle/>
        <a:p>
          <a:r>
            <a:rPr lang="lv-LV" sz="2000" b="1" noProof="0" dirty="0"/>
            <a:t>Mozus</a:t>
          </a:r>
        </a:p>
      </dgm:t>
    </dgm:pt>
    <dgm:pt modelId="{490525A3-32EB-458C-A050-042355C2852D}" type="parTrans" cxnId="{5546F50A-67D2-4FB8-9BE4-FA45FCB63875}">
      <dgm:prSet/>
      <dgm:spPr/>
      <dgm:t>
        <a:bodyPr/>
        <a:lstStyle/>
        <a:p>
          <a:endParaRPr lang="lv-LV" sz="2000" b="1" noProof="0" dirty="0"/>
        </a:p>
      </dgm:t>
    </dgm:pt>
    <dgm:pt modelId="{30A74484-CBE1-479F-B078-54DD4AFB363F}" type="sibTrans" cxnId="{5546F50A-67D2-4FB8-9BE4-FA45FCB63875}">
      <dgm:prSet/>
      <dgm:spPr/>
      <dgm:t>
        <a:bodyPr/>
        <a:lstStyle/>
        <a:p>
          <a:endParaRPr lang="lv-LV" sz="2000" b="1" noProof="0" dirty="0"/>
        </a:p>
      </dgm:t>
    </dgm:pt>
    <dgm:pt modelId="{15B4EFE7-C6AB-462C-89E6-76145A22CCC5}">
      <dgm:prSet custT="1"/>
      <dgm:spPr>
        <a:solidFill>
          <a:srgbClr val="993300"/>
        </a:solidFill>
      </dgm:spPr>
      <dgm:t>
        <a:bodyPr/>
        <a:lstStyle/>
        <a:p>
          <a:r>
            <a:rPr lang="lv-LV" sz="2000" b="1" noProof="0" dirty="0"/>
            <a:t>Mozus</a:t>
          </a:r>
        </a:p>
      </dgm:t>
    </dgm:pt>
    <dgm:pt modelId="{7BA2FB7F-9524-4B13-8804-DFF767A7915F}" type="parTrans" cxnId="{DFDF402D-78BE-4254-AC80-9B28924CA6CE}">
      <dgm:prSet/>
      <dgm:spPr/>
      <dgm:t>
        <a:bodyPr/>
        <a:lstStyle/>
        <a:p>
          <a:endParaRPr lang="lv-LV" sz="2000" b="1" noProof="0" dirty="0"/>
        </a:p>
      </dgm:t>
    </dgm:pt>
    <dgm:pt modelId="{174943A8-2C16-4231-9392-689879A825DE}" type="sibTrans" cxnId="{DFDF402D-78BE-4254-AC80-9B28924CA6CE}">
      <dgm:prSet/>
      <dgm:spPr/>
      <dgm:t>
        <a:bodyPr/>
        <a:lstStyle/>
        <a:p>
          <a:endParaRPr lang="lv-LV" sz="2000" b="1" noProof="0" dirty="0"/>
        </a:p>
      </dgm:t>
    </dgm:pt>
    <dgm:pt modelId="{8C2D4C09-82FE-4DF3-9E23-0B58A8FC4EF5}">
      <dgm:prSet custT="1"/>
      <dgm:spPr/>
      <dgm:t>
        <a:bodyPr/>
        <a:lstStyle/>
        <a:p>
          <a:r>
            <a:rPr lang="lv-LV" sz="2000" b="1" noProof="0" dirty="0"/>
            <a:t>Dievs</a:t>
          </a:r>
        </a:p>
      </dgm:t>
    </dgm:pt>
    <dgm:pt modelId="{5CBBE62F-99D5-42B3-8211-257FACF92AA2}" type="parTrans" cxnId="{7D89484F-84B8-4D4D-B687-9638709A7495}">
      <dgm:prSet/>
      <dgm:spPr/>
      <dgm:t>
        <a:bodyPr/>
        <a:lstStyle/>
        <a:p>
          <a:endParaRPr lang="lv-LV" sz="2000" b="1" noProof="0" dirty="0"/>
        </a:p>
      </dgm:t>
    </dgm:pt>
    <dgm:pt modelId="{1CFB677E-8F2C-4A54-B680-9D27D304A107}" type="sibTrans" cxnId="{7D89484F-84B8-4D4D-B687-9638709A7495}">
      <dgm:prSet/>
      <dgm:spPr/>
      <dgm:t>
        <a:bodyPr/>
        <a:lstStyle/>
        <a:p>
          <a:endParaRPr lang="lv-LV" sz="2000" b="1" noProof="0" dirty="0"/>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lv-LV" sz="2000" b="1" noProof="0" dirty="0"/>
            <a:t>Tu esi mans draugs, un  esi atradis labvēlību Manās acīs</a:t>
          </a:r>
        </a:p>
      </dgm:t>
    </dgm:pt>
    <dgm:pt modelId="{9603F8E1-8D6C-4FE0-9BD8-CE18F263451B}" type="parTrans" cxnId="{957969C0-28AA-413B-A8FB-A5DC6B97D2F4}">
      <dgm:prSet/>
      <dgm:spPr/>
      <dgm:t>
        <a:bodyPr/>
        <a:lstStyle/>
        <a:p>
          <a:endParaRPr lang="lv-LV" sz="2000" b="1" noProof="0" dirty="0"/>
        </a:p>
      </dgm:t>
    </dgm:pt>
    <dgm:pt modelId="{BABDF33C-04DB-4254-87F4-AA1011FC6291}" type="sibTrans" cxnId="{957969C0-28AA-413B-A8FB-A5DC6B97D2F4}">
      <dgm:prSet/>
      <dgm:spPr/>
      <dgm:t>
        <a:bodyPr/>
        <a:lstStyle/>
        <a:p>
          <a:endParaRPr lang="lv-LV" sz="2000" b="1" noProof="0" dirty="0"/>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lv-LV" sz="2000" b="1" noProof="0" dirty="0"/>
            <a:t>Ja es labvēlību esmu atradis, tad liec man zināt Tavu ceļu, lai es </a:t>
          </a:r>
          <a:r>
            <a:rPr lang="lv-LV" sz="2000" b="1" i="1" u="sng" noProof="0" dirty="0"/>
            <a:t>Tevi labāk varētu  iepazīt</a:t>
          </a:r>
          <a:endParaRPr lang="lv-LV" sz="2000" b="1" noProof="0" dirty="0"/>
        </a:p>
      </dgm:t>
    </dgm:pt>
    <dgm:pt modelId="{0AB08701-5EC4-4F10-A340-BECB90DFA021}" type="parTrans" cxnId="{F7E51D50-4375-4A96-A6BE-9175EC157A57}">
      <dgm:prSet/>
      <dgm:spPr/>
      <dgm:t>
        <a:bodyPr/>
        <a:lstStyle/>
        <a:p>
          <a:endParaRPr lang="lv-LV" sz="2000" b="1" noProof="0" dirty="0"/>
        </a:p>
      </dgm:t>
    </dgm:pt>
    <dgm:pt modelId="{C208FF51-2222-4792-B551-C372973E22CC}" type="sibTrans" cxnId="{F7E51D50-4375-4A96-A6BE-9175EC157A57}">
      <dgm:prSet/>
      <dgm:spPr/>
      <dgm:t>
        <a:bodyPr/>
        <a:lstStyle/>
        <a:p>
          <a:endParaRPr lang="lv-LV" sz="2000" b="1" noProof="0" dirty="0"/>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lv-LV" sz="2000" b="1" noProof="0" dirty="0"/>
            <a:t>Es Pats iešu ar tevi un došu tev mieru</a:t>
          </a:r>
        </a:p>
      </dgm:t>
    </dgm:pt>
    <dgm:pt modelId="{B2ABDE81-583C-4FDE-AE98-A23AFB6D98E4}" type="parTrans" cxnId="{6F6F73B8-4E30-4AF3-9254-634BA8975997}">
      <dgm:prSet/>
      <dgm:spPr/>
      <dgm:t>
        <a:bodyPr/>
        <a:lstStyle/>
        <a:p>
          <a:endParaRPr lang="lv-LV" sz="2000" b="1" noProof="0" dirty="0"/>
        </a:p>
      </dgm:t>
    </dgm:pt>
    <dgm:pt modelId="{4E140930-AD44-4549-A024-625D4DF0D511}" type="sibTrans" cxnId="{6F6F73B8-4E30-4AF3-9254-634BA8975997}">
      <dgm:prSet/>
      <dgm:spPr/>
      <dgm:t>
        <a:bodyPr/>
        <a:lstStyle/>
        <a:p>
          <a:endParaRPr lang="lv-LV" sz="2000" b="1" noProof="0" dirty="0"/>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lv-LV" sz="2000" b="1" noProof="0" dirty="0"/>
            <a:t>Ja Tu Pats neiesi mums līdzi, tad neved mūs prom no šejienes</a:t>
          </a:r>
        </a:p>
      </dgm:t>
    </dgm:pt>
    <dgm:pt modelId="{BD4E2EA5-3764-4750-B11B-D701FE17B314}" type="parTrans" cxnId="{5AD64539-C512-4933-9BC5-2E85F2227945}">
      <dgm:prSet/>
      <dgm:spPr/>
      <dgm:t>
        <a:bodyPr/>
        <a:lstStyle/>
        <a:p>
          <a:endParaRPr lang="lv-LV" sz="2000" b="1" noProof="0" dirty="0"/>
        </a:p>
      </dgm:t>
    </dgm:pt>
    <dgm:pt modelId="{D5F150C1-DB86-4487-A2DB-9A3D159BFF09}" type="sibTrans" cxnId="{5AD64539-C512-4933-9BC5-2E85F2227945}">
      <dgm:prSet/>
      <dgm:spPr/>
      <dgm:t>
        <a:bodyPr/>
        <a:lstStyle/>
        <a:p>
          <a:endParaRPr lang="lv-LV" sz="2000" b="1" noProof="0" dirty="0"/>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lv-LV" sz="2000" b="1" noProof="0" dirty="0"/>
            <a:t>Kā lai varētu zināt, ka es un  Tava tauta esam labvēlību atraduši Tavās acīs?</a:t>
          </a:r>
        </a:p>
      </dgm:t>
    </dgm:pt>
    <dgm:pt modelId="{B7D3C9C8-A36F-4703-8222-7940B6E31B59}" type="parTrans" cxnId="{78D3582B-ADC5-420A-8BEF-A8F4D2893941}">
      <dgm:prSet/>
      <dgm:spPr/>
      <dgm:t>
        <a:bodyPr/>
        <a:lstStyle/>
        <a:p>
          <a:endParaRPr lang="lv-LV" sz="2000" b="1" noProof="0" dirty="0"/>
        </a:p>
      </dgm:t>
    </dgm:pt>
    <dgm:pt modelId="{27C38000-14F5-4D58-B04D-216B57E0C548}" type="sibTrans" cxnId="{78D3582B-ADC5-420A-8BEF-A8F4D2893941}">
      <dgm:prSet/>
      <dgm:spPr/>
      <dgm:t>
        <a:bodyPr/>
        <a:lstStyle/>
        <a:p>
          <a:endParaRPr lang="lv-LV" sz="2000" b="1" noProof="0" dirty="0"/>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lv-LV" sz="2000" b="1" noProof="0" dirty="0"/>
            <a:t>Es darīšu arī šo lietu, ko tu esi  pieminējis; jo tu esi atradis labvēlību Manās acīs</a:t>
          </a:r>
        </a:p>
      </dgm:t>
    </dgm:pt>
    <dgm:pt modelId="{1C05362D-A0A2-4A7E-93E4-3A2A58AB5748}" type="parTrans" cxnId="{91E7B408-A6B4-47E7-8D3D-241F58E8A062}">
      <dgm:prSet/>
      <dgm:spPr/>
      <dgm:t>
        <a:bodyPr/>
        <a:lstStyle/>
        <a:p>
          <a:endParaRPr lang="lv-LV" sz="2000" b="1" noProof="0" dirty="0"/>
        </a:p>
      </dgm:t>
    </dgm:pt>
    <dgm:pt modelId="{B629A1E1-8493-4C03-9CC5-C643E8F799F4}" type="sibTrans" cxnId="{91E7B408-A6B4-47E7-8D3D-241F58E8A062}">
      <dgm:prSet/>
      <dgm:spPr/>
      <dgm:t>
        <a:bodyPr/>
        <a:lstStyle/>
        <a:p>
          <a:endParaRPr lang="lv-LV" sz="2000" b="1" noProof="0" dirty="0"/>
        </a:p>
      </dgm:t>
    </dgm:pt>
    <dgm:pt modelId="{BF6B9449-5798-4B60-A101-8B09EA061CDE}" type="pres">
      <dgm:prSet presAssocID="{C4042A83-AE7C-4B2A-A3D5-7865D4A87427}" presName="Name0" presStyleCnt="0">
        <dgm:presLayoutVars>
          <dgm:chPref val="3"/>
          <dgm:dir/>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12673" custLinFactNeighborX="-2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12673" custLinFactNeighborX="-2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NeighborX="-71556">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12673" custLinFactNeighborX="-2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12673" custLinFactNeighborX="-2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12673" custLinFactNeighborX="-2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12673" custLinFactNeighborX="-2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r>
            <a:rPr lang="lv-LV" sz="2400" b="1" noProof="0" dirty="0">
              <a:effectLst/>
            </a:rPr>
            <a:t>Mozus jautāja: Rādi man Savu godību (2.Moz.33:18)</a:t>
          </a:r>
        </a:p>
      </dgm:t>
    </dgm:pt>
    <dgm:pt modelId="{DA72C92C-B47C-4C1C-81B1-4204097F99AA}" type="parTrans" cxnId="{09F0F44B-8378-4148-BFD0-5687BCF44306}">
      <dgm:prSet/>
      <dgm:spPr/>
      <dgm:t>
        <a:bodyPr/>
        <a:lstStyle/>
        <a:p>
          <a:endParaRPr lang="lv-LV" sz="2000" b="1" noProof="0" dirty="0">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lv-LV" sz="2000" b="1" noProof="0" dirty="0">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r>
            <a:rPr lang="lv-LV" sz="2400" b="1" noProof="0" dirty="0">
              <a:effectLst/>
            </a:rPr>
            <a:t>Dievs atbildēja: Es likšu visai  Savai godībai tev iet garām (2.Moz.33:19)</a:t>
          </a:r>
        </a:p>
      </dgm:t>
    </dgm:pt>
    <dgm:pt modelId="{10878EA4-528D-4747-92A5-B3C5FA6023D2}" type="parTrans" cxnId="{740BAA66-887E-4BCF-A002-ECF00DE36336}">
      <dgm:prSet/>
      <dgm:spPr/>
      <dgm:t>
        <a:bodyPr/>
        <a:lstStyle/>
        <a:p>
          <a:endParaRPr lang="lv-LV" sz="2000" b="1" noProof="0" dirty="0">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lv-LV" sz="2000" b="1" noProof="0" dirty="0">
            <a:effectLst>
              <a:outerShdw blurRad="38100" dist="38100" dir="2700000" algn="tl">
                <a:srgbClr val="000000">
                  <a:alpha val="43137"/>
                </a:srgbClr>
              </a:outerShdw>
            </a:effectLst>
          </a:endParaRPr>
        </a:p>
      </dgm:t>
    </dgm:pt>
    <dgm:pt modelId="{B1F13C4F-4492-432A-B47A-8EE615AF0AC3}">
      <dgm:prSet phldrT="[Texto]" custT="1"/>
      <dgm:spPr/>
      <dgm:t>
        <a:bodyPr/>
        <a:lstStyle/>
        <a:p>
          <a:r>
            <a:rPr lang="lv-LV" sz="2800" b="1" noProof="0" dirty="0">
              <a:solidFill>
                <a:schemeClr val="bg1"/>
              </a:solidFill>
              <a:effectLst>
                <a:outerShdw blurRad="38100" dist="38100" dir="2700000" algn="tl">
                  <a:srgbClr val="000000">
                    <a:alpha val="43137"/>
                  </a:srgbClr>
                </a:outerShdw>
              </a:effectLst>
            </a:rPr>
            <a:t>Dieva godība ir Viņa žēlsirdība, tas ir, Viņa raksturs</a:t>
          </a:r>
        </a:p>
      </dgm:t>
    </dgm:pt>
    <dgm:pt modelId="{F469CB17-BC6A-4E70-A4A3-233A91A90DF1}" type="parTrans" cxnId="{A8C0E5AD-A722-4A03-A1A8-2404A35D592A}">
      <dgm:prSet/>
      <dgm:spPr/>
      <dgm:t>
        <a:bodyPr/>
        <a:lstStyle/>
        <a:p>
          <a:endParaRPr lang="lv-LV" sz="2000" b="1" noProof="0" dirty="0">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lv-LV" sz="2000" b="1" noProof="0" dirty="0">
            <a:effectLst>
              <a:outerShdw blurRad="38100" dist="38100" dir="2700000" algn="tl">
                <a:srgbClr val="000000">
                  <a:alpha val="43137"/>
                </a:srgbClr>
              </a:outerShdw>
            </a:effectLst>
          </a:endParaRPr>
        </a:p>
      </dgm:t>
    </dgm:pt>
    <dgm:pt modelId="{E2225566-58A9-42A5-9B57-0E962DF8E105}">
      <dgm:prSet phldrT="[Texto]" custT="1"/>
      <dgm:spPr/>
      <dgm:t>
        <a:bodyPr/>
        <a:lstStyle/>
        <a:p>
          <a:r>
            <a:rPr lang="lv-LV" sz="2400" b="1" noProof="0" dirty="0">
              <a:effectLst/>
            </a:rPr>
            <a:t>Dievs viņam parādīja Savu raksturu (2.Moz.34:6-7)</a:t>
          </a:r>
        </a:p>
      </dgm:t>
    </dgm:pt>
    <dgm:pt modelId="{6B89FF2B-6E8A-4B55-86B6-7C41D44E41A2}" type="parTrans" cxnId="{D92D4CA2-06FC-4465-B8F2-E700DB61A116}">
      <dgm:prSet/>
      <dgm:spPr/>
      <dgm:t>
        <a:bodyPr/>
        <a:lstStyle/>
        <a:p>
          <a:endParaRPr lang="lv-LV" sz="2000" b="1" noProof="0" dirty="0">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lv-LV" sz="2000" b="1" noProof="0" dirty="0">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es-ES" sz="2000" b="1"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es-ES" sz="2000" b="1"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es-ES" sz="2000" b="1"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es-ES" sz="2000" b="1"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es-ES" sz="2000" b="1"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es-ES" sz="2000" b="1"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es-ES" sz="2000" b="1"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0"/>
        <a:lstStyle/>
        <a:p>
          <a:pPr marL="0" indent="0">
            <a:buNone/>
          </a:pPr>
          <a:r>
            <a:rPr lang="lv-LV" sz="1800" b="1" noProof="0" dirty="0"/>
            <a:t>Lai saņemtu derības pamatus (2. Moz. 19:3-7)</a:t>
          </a:r>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0"/>
        <a:lstStyle/>
        <a:p>
          <a:pPr>
            <a:buNone/>
          </a:pPr>
          <a:r>
            <a:rPr lang="lv-LV" sz="1800" b="1" dirty="0"/>
            <a:t>Lai sniegtu tautas atbildi un saņemtu norādījumus Dieva atklāsmes laikā  Sinajā (2.Moz.19:8-14)</a:t>
          </a:r>
          <a:endParaRPr lang="es-ES" sz="1800" b="1" dirty="0"/>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0"/>
        <a:lstStyle/>
        <a:p>
          <a:pPr>
            <a:buNone/>
          </a:pPr>
          <a:r>
            <a:rPr lang="lv-LV" sz="1800" b="1" dirty="0"/>
            <a:t>Lai saņemtu jaunus norādījumus (2. Moz. 19:20-25)</a:t>
          </a:r>
          <a:endParaRPr lang="es-ES" sz="1800" b="1" dirty="0"/>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0"/>
        <a:lstStyle/>
        <a:p>
          <a:pPr>
            <a:buNone/>
          </a:pPr>
          <a:r>
            <a:rPr lang="lv-LV" sz="1800" b="1" dirty="0"/>
            <a:t>Lai saņemtu papildu likumus (2. Moz. 20:21; 24:3)</a:t>
          </a:r>
          <a:endParaRPr lang="es-ES" sz="1800" b="1" dirty="0"/>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0"/>
        <a:lstStyle/>
        <a:p>
          <a:pPr>
            <a:buNone/>
          </a:pPr>
          <a:r>
            <a:rPr lang="lv-LV" sz="1800" b="1" dirty="0"/>
            <a:t>Lai saņemtu desmit ar Dieva pirkstu rakstītos baušļus un svētnīcas modeli (2.Moz.24:12, 18; 32:15)</a:t>
          </a:r>
          <a:endParaRPr lang="es-ES" sz="1800" b="1" dirty="0"/>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0"/>
        <a:lstStyle/>
        <a:p>
          <a:pPr>
            <a:buNone/>
          </a:pPr>
          <a:r>
            <a:rPr lang="lv-LV" sz="1800" b="1" dirty="0"/>
            <a:t>Lai izlūgtos piedošanu par zelta teļa grēku (2 Moz. 32:30</a:t>
          </a:r>
          <a:r>
            <a:rPr lang="es-ES" sz="1800" b="1" dirty="0"/>
            <a:t>)</a:t>
          </a:r>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0"/>
        <a:lstStyle/>
        <a:p>
          <a:pPr>
            <a:buNone/>
          </a:pPr>
          <a:r>
            <a:rPr lang="lv-LV" sz="1800" b="1" dirty="0"/>
            <a:t>Lai Dievs parādītu viņam Savu godību, Lai saņemtu ajaunotos desmit baušļu galdiņus (2.Moz.34:1-5)</a:t>
          </a:r>
          <a:endParaRPr lang="es-ES" sz="1800" b="1" dirty="0"/>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21344">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21344">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21344">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21344">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21344">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21344">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21344">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lumMod val="40000"/>
                  <a:lumOff val="60000"/>
                </a:schemeClr>
              </a:solidFill>
              <a:effectLst>
                <a:outerShdw blurRad="38100" dist="38100" dir="2700000" algn="tl">
                  <a:srgbClr val="000000">
                    <a:alpha val="43137"/>
                  </a:srgbClr>
                </a:outerShdw>
              </a:effectLst>
            </a:rPr>
            <a:t>Attiecības starp Dievu un Mozu pakāpeniski pieauga</a:t>
          </a:r>
          <a:endParaRPr lang="lv-LV" sz="2000" kern="1200" noProof="0" dirty="0">
            <a:solidFill>
              <a:schemeClr val="bg2">
                <a:lumMod val="40000"/>
                <a:lumOff val="60000"/>
              </a:schemeClr>
            </a:solidFill>
            <a:effectLst>
              <a:outerShdw blurRad="38100" dist="38100" dir="2700000" algn="tl">
                <a:srgbClr val="000000">
                  <a:alpha val="43137"/>
                </a:srgbClr>
              </a:outerShdw>
            </a:effectLst>
          </a:endParaRPr>
        </a:p>
      </dsp:txBody>
      <dsp:txXfrm>
        <a:off x="42056" y="22837"/>
        <a:ext cx="5507987" cy="683350"/>
      </dsp:txXfrm>
    </dsp:sp>
    <dsp:sp modelId="{0E0B2D9D-C201-461E-A232-32039D6D5202}">
      <dsp:nvSpPr>
        <dsp:cNvPr id="0" name=""/>
        <dsp:cNvSpPr/>
      </dsp:nvSpPr>
      <dsp:spPr>
        <a:xfrm>
          <a:off x="0" y="858105"/>
          <a:ext cx="1119241" cy="725870"/>
        </a:xfrm>
        <a:prstGeom prst="roundRect">
          <a:avLst>
            <a:gd name="adj" fmla="val 1667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1185155"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Dievs iedvesmoja Mozu uzrakstīt Ījaba un  Mozus grāmatas</a:t>
          </a:r>
        </a:p>
      </dsp:txBody>
      <dsp:txXfrm>
        <a:off x="1220595" y="893545"/>
        <a:ext cx="4336064" cy="654990"/>
      </dsp:txXfrm>
    </dsp:sp>
    <dsp:sp modelId="{D9652166-3E02-432F-B6B1-A04C56B835CD}">
      <dsp:nvSpPr>
        <dsp:cNvPr id="0" name=""/>
        <dsp:cNvSpPr/>
      </dsp:nvSpPr>
      <dsp:spPr>
        <a:xfrm>
          <a:off x="0" y="1671080"/>
          <a:ext cx="1119241" cy="725870"/>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1185155"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mn-lt"/>
              <a:ea typeface="+mn-ea"/>
              <a:cs typeface="+mn-cs"/>
            </a:rPr>
            <a:t>Dievs viņu aicināja no </a:t>
          </a: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degošā krūma</a:t>
          </a:r>
        </a:p>
      </dsp:txBody>
      <dsp:txXfrm>
        <a:off x="1220595" y="1706520"/>
        <a:ext cx="4336064" cy="654990"/>
      </dsp:txXfrm>
    </dsp:sp>
    <dsp:sp modelId="{C133504E-24BE-4FC7-9793-1306EAD3EB1B}">
      <dsp:nvSpPr>
        <dsp:cNvPr id="0" name=""/>
        <dsp:cNvSpPr/>
      </dsp:nvSpPr>
      <dsp:spPr>
        <a:xfrm>
          <a:off x="0" y="2484054"/>
          <a:ext cx="1119241" cy="72587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1185155"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Mozus redzēja, kā Dievs pārspēja ēģiptiešu dievus</a:t>
          </a:r>
        </a:p>
      </dsp:txBody>
      <dsp:txXfrm>
        <a:off x="1220595" y="2519494"/>
        <a:ext cx="4336064" cy="654990"/>
      </dsp:txXfrm>
    </dsp:sp>
    <dsp:sp modelId="{82B01601-4AA1-42DE-8758-3462A5927763}">
      <dsp:nvSpPr>
        <dsp:cNvPr id="0" name=""/>
        <dsp:cNvSpPr/>
      </dsp:nvSpPr>
      <dsp:spPr>
        <a:xfrm>
          <a:off x="0" y="3297029"/>
          <a:ext cx="1119241" cy="725870"/>
        </a:xfrm>
        <a:prstGeom prst="roundRect">
          <a:avLst>
            <a:gd name="adj" fmla="val 1667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1185155"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Bija liecinieks Sarkanās jūras pāršķiršanu, lai atbrīvotu Israēlu</a:t>
          </a:r>
        </a:p>
      </dsp:txBody>
      <dsp:txXfrm>
        <a:off x="1220595" y="3332469"/>
        <a:ext cx="4336064" cy="654990"/>
      </dsp:txXfrm>
    </dsp:sp>
    <dsp:sp modelId="{8914161E-755C-4B82-8441-A203D5D9E56E}">
      <dsp:nvSpPr>
        <dsp:cNvPr id="0" name=""/>
        <dsp:cNvSpPr/>
      </dsp:nvSpPr>
      <dsp:spPr>
        <a:xfrm>
          <a:off x="0" y="4110004"/>
          <a:ext cx="1119241" cy="725870"/>
        </a:xfrm>
        <a:prstGeom prst="roundRect">
          <a:avLst>
            <a:gd name="adj" fmla="val 1667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1185155"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Viņš vēroja, kā Dievs vadīja Israēlu uz Sinaju</a:t>
          </a:r>
        </a:p>
      </dsp:txBody>
      <dsp:txXfrm>
        <a:off x="1220595" y="4145444"/>
        <a:ext cx="4336064" cy="654990"/>
      </dsp:txXfrm>
    </dsp:sp>
    <dsp:sp modelId="{390C1257-741C-42DD-8884-31D2EFC15F1B}">
      <dsp:nvSpPr>
        <dsp:cNvPr id="0" name=""/>
        <dsp:cNvSpPr/>
      </dsp:nvSpPr>
      <dsp:spPr>
        <a:xfrm>
          <a:off x="0" y="4922979"/>
          <a:ext cx="1119241" cy="725870"/>
        </a:xfrm>
        <a:prstGeom prst="roundRect">
          <a:avLst>
            <a:gd name="adj" fmla="val 16670"/>
          </a:avLst>
        </a:prstGeom>
        <a:blipFill rotWithShape="1">
          <a:blip xmlns:r="http://schemas.openxmlformats.org/officeDocument/2006/relationships" r:embed="rId7"/>
          <a:srcRect/>
          <a:stretch>
            <a:fillRect t="-22000" b="-22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1185155"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Viņi kopā pavadīja četrdesmit dienas</a:t>
          </a:r>
          <a:endParaRPr lang="lv-LV" sz="2000" kern="1200" noProof="0" dirty="0">
            <a:effectLst>
              <a:outerShdw blurRad="38100" dist="38100" dir="2700000" algn="tl">
                <a:srgbClr val="000000">
                  <a:alpha val="43137"/>
                </a:srgbClr>
              </a:outerShdw>
            </a:effectLst>
          </a:endParaRPr>
        </a:p>
      </dsp:txBody>
      <dsp:txXfrm>
        <a:off x="1220595" y="4958419"/>
        <a:ext cx="4336064" cy="654990"/>
      </dsp:txXfrm>
    </dsp:sp>
    <dsp:sp modelId="{ADA3C015-148E-4C01-990F-6A0E49C6E4BF}">
      <dsp:nvSpPr>
        <dsp:cNvPr id="0" name=""/>
        <dsp:cNvSpPr/>
      </dsp:nvSpPr>
      <dsp:spPr>
        <a:xfrm>
          <a:off x="0" y="5735954"/>
          <a:ext cx="1119241" cy="725870"/>
        </a:xfrm>
        <a:prstGeom prst="roundRect">
          <a:avLst>
            <a:gd name="adj" fmla="val 16670"/>
          </a:avLst>
        </a:prstGeom>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1185155"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Viņu attiecības turpināja nostiprināties ar katru dienu</a:t>
          </a:r>
          <a:endParaRPr lang="lv-LV" sz="2000" kern="1200" noProof="0" dirty="0">
            <a:effectLst>
              <a:outerShdw blurRad="38100" dist="38100" dir="2700000" algn="tl">
                <a:srgbClr val="000000">
                  <a:alpha val="43137"/>
                </a:srgbClr>
              </a:outerShdw>
            </a:effectLst>
          </a:endParaRPr>
        </a:p>
      </dsp:txBody>
      <dsp:txXfrm>
        <a:off x="1220595"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a:off x="0"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Dievs</a:t>
          </a:r>
        </a:p>
      </dsp:txBody>
      <dsp:txXfrm>
        <a:off x="183421" y="1326"/>
        <a:ext cx="1180109" cy="366842"/>
      </dsp:txXfrm>
    </dsp:sp>
    <dsp:sp modelId="{25F833DF-28BA-42CF-A931-BDB9A44A64F1}">
      <dsp:nvSpPr>
        <dsp:cNvPr id="0" name=""/>
        <dsp:cNvSpPr/>
      </dsp:nvSpPr>
      <dsp:spPr>
        <a:xfrm>
          <a:off x="1463574"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Tu esi mans draugs, un  esi atradis labvēlību Manās acīs</a:t>
          </a:r>
        </a:p>
      </dsp:txBody>
      <dsp:txXfrm>
        <a:off x="1615814" y="32508"/>
        <a:ext cx="9894053" cy="304479"/>
      </dsp:txXfrm>
    </dsp:sp>
    <dsp:sp modelId="{B5EBE645-BE01-4D84-8853-7101AB868E4A}">
      <dsp:nvSpPr>
        <dsp:cNvPr id="0" name=""/>
        <dsp:cNvSpPr/>
      </dsp:nvSpPr>
      <dsp:spPr>
        <a:xfrm>
          <a:off x="0"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Mozus</a:t>
          </a:r>
        </a:p>
      </dsp:txBody>
      <dsp:txXfrm>
        <a:off x="183421" y="402573"/>
        <a:ext cx="1180109" cy="366842"/>
      </dsp:txXfrm>
    </dsp:sp>
    <dsp:sp modelId="{2AB17DE2-53E2-41B8-9531-47DA2787D025}">
      <dsp:nvSpPr>
        <dsp:cNvPr id="0" name=""/>
        <dsp:cNvSpPr/>
      </dsp:nvSpPr>
      <dsp:spPr>
        <a:xfrm>
          <a:off x="1463574" y="433755"/>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Ja es labvēlību esmu atradis, tad liec man zināt Tavu ceļu, lai es </a:t>
          </a:r>
          <a:r>
            <a:rPr lang="lv-LV" sz="2000" b="1" i="1" u="sng" kern="1200" noProof="0" dirty="0"/>
            <a:t>Tevi labāk varētu  iepazīt</a:t>
          </a:r>
          <a:endParaRPr lang="lv-LV" sz="2000" b="1" kern="1200" noProof="0" dirty="0"/>
        </a:p>
      </dsp:txBody>
      <dsp:txXfrm>
        <a:off x="1615814" y="433755"/>
        <a:ext cx="9894053" cy="304479"/>
      </dsp:txXfrm>
    </dsp:sp>
    <dsp:sp modelId="{C3780064-2A7E-4808-A98D-B77DDECF9F90}">
      <dsp:nvSpPr>
        <dsp:cNvPr id="0" name=""/>
        <dsp:cNvSpPr/>
      </dsp:nvSpPr>
      <dsp:spPr>
        <a:xfrm>
          <a:off x="0"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Dievs</a:t>
          </a:r>
        </a:p>
      </dsp:txBody>
      <dsp:txXfrm>
        <a:off x="183421" y="803820"/>
        <a:ext cx="1180109" cy="366842"/>
      </dsp:txXfrm>
    </dsp:sp>
    <dsp:sp modelId="{206531FC-4648-41ED-A3FA-7AEC9CB10B9F}">
      <dsp:nvSpPr>
        <dsp:cNvPr id="0" name=""/>
        <dsp:cNvSpPr/>
      </dsp:nvSpPr>
      <dsp:spPr>
        <a:xfrm>
          <a:off x="1463574"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Es Pats iešu ar tevi un došu tev mieru</a:t>
          </a:r>
        </a:p>
      </dsp:txBody>
      <dsp:txXfrm>
        <a:off x="1615814" y="835002"/>
        <a:ext cx="9894053" cy="304479"/>
      </dsp:txXfrm>
    </dsp:sp>
    <dsp:sp modelId="{9574BCF2-1AC1-4FBC-A1DD-D3D32ED54ABE}">
      <dsp:nvSpPr>
        <dsp:cNvPr id="0" name=""/>
        <dsp:cNvSpPr/>
      </dsp:nvSpPr>
      <dsp:spPr>
        <a:xfrm>
          <a:off x="0"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Mozus</a:t>
          </a:r>
        </a:p>
      </dsp:txBody>
      <dsp:txXfrm>
        <a:off x="183421" y="1205067"/>
        <a:ext cx="1180109" cy="366842"/>
      </dsp:txXfrm>
    </dsp:sp>
    <dsp:sp modelId="{B0D216FA-5046-4260-95EB-94A4FF4DB0F3}">
      <dsp:nvSpPr>
        <dsp:cNvPr id="0" name=""/>
        <dsp:cNvSpPr/>
      </dsp:nvSpPr>
      <dsp:spPr>
        <a:xfrm>
          <a:off x="1463574"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Ja Tu Pats neiesi mums līdzi, tad neved mūs prom no šejienes</a:t>
          </a:r>
        </a:p>
      </dsp:txBody>
      <dsp:txXfrm>
        <a:off x="1615814" y="1236249"/>
        <a:ext cx="9894053" cy="304479"/>
      </dsp:txXfrm>
    </dsp:sp>
    <dsp:sp modelId="{1E89D0E7-58A7-4FB4-A7BE-4ED5531FA080}">
      <dsp:nvSpPr>
        <dsp:cNvPr id="0" name=""/>
        <dsp:cNvSpPr/>
      </dsp:nvSpPr>
      <dsp:spPr>
        <a:xfrm>
          <a:off x="0"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Mozus</a:t>
          </a:r>
        </a:p>
      </dsp:txBody>
      <dsp:txXfrm>
        <a:off x="183421" y="1606314"/>
        <a:ext cx="1180109" cy="366842"/>
      </dsp:txXfrm>
    </dsp:sp>
    <dsp:sp modelId="{69151F6D-E5DE-4493-8D01-2AD02DAA2097}">
      <dsp:nvSpPr>
        <dsp:cNvPr id="0" name=""/>
        <dsp:cNvSpPr/>
      </dsp:nvSpPr>
      <dsp:spPr>
        <a:xfrm>
          <a:off x="1463574"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Kā lai varētu zināt, ka es un  Tava tauta esam labvēlību atraduši Tavās acīs?</a:t>
          </a:r>
        </a:p>
      </dsp:txBody>
      <dsp:txXfrm>
        <a:off x="1615814" y="1637496"/>
        <a:ext cx="9894053" cy="304479"/>
      </dsp:txXfrm>
    </dsp:sp>
    <dsp:sp modelId="{EA59EA09-5FDE-4FE2-85EF-A1CE291BCE08}">
      <dsp:nvSpPr>
        <dsp:cNvPr id="0" name=""/>
        <dsp:cNvSpPr/>
      </dsp:nvSpPr>
      <dsp:spPr>
        <a:xfrm>
          <a:off x="0"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Dievs</a:t>
          </a:r>
        </a:p>
      </dsp:txBody>
      <dsp:txXfrm>
        <a:off x="183421" y="2007562"/>
        <a:ext cx="1180109" cy="366842"/>
      </dsp:txXfrm>
    </dsp:sp>
    <dsp:sp modelId="{5CC16E85-82E9-43A0-B210-EF107143F654}">
      <dsp:nvSpPr>
        <dsp:cNvPr id="0" name=""/>
        <dsp:cNvSpPr/>
      </dsp:nvSpPr>
      <dsp:spPr>
        <a:xfrm>
          <a:off x="1463574"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Es darīšu arī šo lietu, ko tu esi  pieminējis; jo tu esi atradis labvēlību Manās acīs</a:t>
          </a:r>
        </a:p>
      </dsp:txBody>
      <dsp:txXfrm>
        <a:off x="1615814"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52851"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rPr>
            <a:t>Mozus jautāja: Rādi man Savu godību (2.Moz.33:18)</a:t>
          </a:r>
        </a:p>
      </dsp:txBody>
      <dsp:txXfrm>
        <a:off x="92859" y="41466"/>
        <a:ext cx="4924909" cy="739546"/>
      </dsp:txXfrm>
    </dsp:sp>
    <dsp:sp modelId="{8018E06C-37BA-4BE2-AF8E-D159F5E87AEB}">
      <dsp:nvSpPr>
        <dsp:cNvPr id="0" name=""/>
        <dsp:cNvSpPr/>
      </dsp:nvSpPr>
      <dsp:spPr>
        <a:xfrm>
          <a:off x="2386007"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2430890" y="997912"/>
        <a:ext cx="248845" cy="79641"/>
      </dsp:txXfrm>
    </dsp:sp>
    <dsp:sp modelId="{270044A2-F123-4FAF-B701-DB1324C4F9D6}">
      <dsp:nvSpPr>
        <dsp:cNvPr id="0" name=""/>
        <dsp:cNvSpPr/>
      </dsp:nvSpPr>
      <dsp:spPr>
        <a:xfrm>
          <a:off x="52851"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rPr>
            <a:t>Dievs atbildēja: Es likšu visai  Savai godībai tev iet garām (2.Moz.33:19)</a:t>
          </a:r>
        </a:p>
      </dsp:txBody>
      <dsp:txXfrm>
        <a:off x="92859" y="1294452"/>
        <a:ext cx="4924909" cy="739546"/>
      </dsp:txXfrm>
    </dsp:sp>
    <dsp:sp modelId="{E0465194-55FE-440B-BD97-DF64FDA44341}">
      <dsp:nvSpPr>
        <dsp:cNvPr id="0" name=""/>
        <dsp:cNvSpPr/>
      </dsp:nvSpPr>
      <dsp:spPr>
        <a:xfrm>
          <a:off x="2386007"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2430890" y="2250898"/>
        <a:ext cx="248845" cy="79641"/>
      </dsp:txXfrm>
    </dsp:sp>
    <dsp:sp modelId="{19BC3635-2692-406A-A7C7-A551593D9345}">
      <dsp:nvSpPr>
        <dsp:cNvPr id="0" name=""/>
        <dsp:cNvSpPr/>
      </dsp:nvSpPr>
      <dsp:spPr>
        <a:xfrm>
          <a:off x="52851"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rPr>
            <a:t>Dievs viņam parādīja Savu raksturu (2.Moz.34:6-7)</a:t>
          </a:r>
        </a:p>
      </dsp:txBody>
      <dsp:txXfrm>
        <a:off x="92859" y="2547438"/>
        <a:ext cx="4924909" cy="739546"/>
      </dsp:txXfrm>
    </dsp:sp>
    <dsp:sp modelId="{901DACB5-B2CA-44EB-9753-87793F31A902}">
      <dsp:nvSpPr>
        <dsp:cNvPr id="0" name=""/>
        <dsp:cNvSpPr/>
      </dsp:nvSpPr>
      <dsp:spPr>
        <a:xfrm>
          <a:off x="5145348"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5145348" y="1599072"/>
        <a:ext cx="129956" cy="130306"/>
      </dsp:txXfrm>
    </dsp:sp>
    <dsp:sp modelId="{E72754C5-A708-4BDA-B205-2A80F46248FA}">
      <dsp:nvSpPr>
        <dsp:cNvPr id="0" name=""/>
        <dsp:cNvSpPr/>
      </dsp:nvSpPr>
      <dsp:spPr>
        <a:xfrm>
          <a:off x="5408064"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lv-LV" sz="2800" b="1" kern="1200" noProof="0" dirty="0">
              <a:solidFill>
                <a:schemeClr val="bg1"/>
              </a:solidFill>
              <a:effectLst>
                <a:outerShdw blurRad="38100" dist="38100" dir="2700000" algn="tl">
                  <a:srgbClr val="000000">
                    <a:alpha val="43137"/>
                  </a:srgbClr>
                </a:outerShdw>
              </a:effectLst>
            </a:rPr>
            <a:t>Dieva godība ir Viņa žēlsirdība, tas ir, Viņa raksturs</a:t>
          </a:r>
        </a:p>
      </dsp:txBody>
      <dsp:txXfrm>
        <a:off x="5512067"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5400000">
          <a:off x="3852159"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0" lvl="1" indent="0" algn="l" defTabSz="800100">
            <a:lnSpc>
              <a:spcPct val="90000"/>
            </a:lnSpc>
            <a:spcBef>
              <a:spcPct val="0"/>
            </a:spcBef>
            <a:spcAft>
              <a:spcPct val="15000"/>
            </a:spcAft>
            <a:buNone/>
          </a:pPr>
          <a:r>
            <a:rPr lang="lv-LV" sz="1800" b="1" kern="1200" noProof="0" dirty="0"/>
            <a:t>Lai saņemtu derības pamatus (2. Moz. 19:3-7)</a:t>
          </a:r>
        </a:p>
      </dsp:txBody>
      <dsp:txXfrm rot="-5400000">
        <a:off x="434480" y="66950"/>
        <a:ext cx="7196572" cy="342676"/>
      </dsp:txXfrm>
    </dsp:sp>
    <dsp:sp modelId="{FB34CA7B-2553-4AAE-A825-623CC38143DA}">
      <dsp:nvSpPr>
        <dsp:cNvPr id="0" name=""/>
        <dsp:cNvSpPr/>
      </dsp:nvSpPr>
      <dsp:spPr>
        <a:xfrm>
          <a:off x="0"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1</a:t>
          </a:r>
        </a:p>
      </dsp:txBody>
      <dsp:txXfrm>
        <a:off x="20750" y="21693"/>
        <a:ext cx="383556" cy="433190"/>
      </dsp:txXfrm>
    </dsp:sp>
    <dsp:sp modelId="{76109693-36C5-44EA-BAE6-ABC72EF45D16}">
      <dsp:nvSpPr>
        <dsp:cNvPr id="0" name=""/>
        <dsp:cNvSpPr/>
      </dsp:nvSpPr>
      <dsp:spPr>
        <a:xfrm rot="5400000">
          <a:off x="378514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sniegtu tautas atbildi un saņemtu norādījumus Dieva atklāsmes laikā  Sinajā (2.Moz.19:8-14)</a:t>
          </a:r>
          <a:endParaRPr lang="es-ES" sz="1800" b="1" kern="1200" dirty="0"/>
        </a:p>
      </dsp:txBody>
      <dsp:txXfrm rot="-5400000">
        <a:off x="434065" y="524064"/>
        <a:ext cx="7183368" cy="456510"/>
      </dsp:txXfrm>
    </dsp:sp>
    <dsp:sp modelId="{BB4904F8-E866-4201-BC3C-47921BD74100}">
      <dsp:nvSpPr>
        <dsp:cNvPr id="0" name=""/>
        <dsp:cNvSpPr/>
      </dsp:nvSpPr>
      <dsp:spPr>
        <a:xfrm>
          <a:off x="0"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2</a:t>
          </a:r>
        </a:p>
      </dsp:txBody>
      <dsp:txXfrm>
        <a:off x="20729" y="535702"/>
        <a:ext cx="383183" cy="433232"/>
      </dsp:txXfrm>
    </dsp:sp>
    <dsp:sp modelId="{25AD595D-1A10-4938-B875-BE023B2B6731}">
      <dsp:nvSpPr>
        <dsp:cNvPr id="0" name=""/>
        <dsp:cNvSpPr/>
      </dsp:nvSpPr>
      <dsp:spPr>
        <a:xfrm rot="5400000">
          <a:off x="3852159"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saņemtu jaunus norādījumus (2. Moz. 19:20-25)</a:t>
          </a:r>
          <a:endParaRPr lang="es-ES" sz="1800" b="1" kern="1200" dirty="0"/>
        </a:p>
      </dsp:txBody>
      <dsp:txXfrm rot="-5400000">
        <a:off x="434480" y="1095012"/>
        <a:ext cx="7196572" cy="342676"/>
      </dsp:txXfrm>
    </dsp:sp>
    <dsp:sp modelId="{6CCE813E-5E0B-45F7-96CE-BCF9A901E6CE}">
      <dsp:nvSpPr>
        <dsp:cNvPr id="0" name=""/>
        <dsp:cNvSpPr/>
      </dsp:nvSpPr>
      <dsp:spPr>
        <a:xfrm>
          <a:off x="0"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3</a:t>
          </a:r>
        </a:p>
      </dsp:txBody>
      <dsp:txXfrm>
        <a:off x="20750" y="1049754"/>
        <a:ext cx="383556" cy="433190"/>
      </dsp:txXfrm>
    </dsp:sp>
    <dsp:sp modelId="{BF751D0E-0018-4556-BBF6-F057C9893D8F}">
      <dsp:nvSpPr>
        <dsp:cNvPr id="0" name=""/>
        <dsp:cNvSpPr/>
      </dsp:nvSpPr>
      <dsp:spPr>
        <a:xfrm rot="5400000">
          <a:off x="3852159"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saņemtu papildu likumus (2. Moz. 20:21; 24:3)</a:t>
          </a:r>
          <a:endParaRPr lang="es-ES" sz="1800" b="1" kern="1200" dirty="0"/>
        </a:p>
      </dsp:txBody>
      <dsp:txXfrm rot="-5400000">
        <a:off x="434480" y="1593436"/>
        <a:ext cx="7196572" cy="342676"/>
      </dsp:txXfrm>
    </dsp:sp>
    <dsp:sp modelId="{FA7BBE03-741A-428D-A2E0-6E18B56F1B4B}">
      <dsp:nvSpPr>
        <dsp:cNvPr id="0" name=""/>
        <dsp:cNvSpPr/>
      </dsp:nvSpPr>
      <dsp:spPr>
        <a:xfrm>
          <a:off x="0"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4</a:t>
          </a:r>
        </a:p>
      </dsp:txBody>
      <dsp:txXfrm>
        <a:off x="20750" y="1548179"/>
        <a:ext cx="383556" cy="433190"/>
      </dsp:txXfrm>
    </dsp:sp>
    <dsp:sp modelId="{172CFDF2-7936-4E9D-BFFA-0C73FCBBBDC7}">
      <dsp:nvSpPr>
        <dsp:cNvPr id="0" name=""/>
        <dsp:cNvSpPr/>
      </dsp:nvSpPr>
      <dsp:spPr>
        <a:xfrm rot="5400000">
          <a:off x="376100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saņemtu desmit ar Dieva pirkstu rakstītos baušļus un svētnīcas modeli (2.Moz.24:12, 18; 32:15)</a:t>
          </a:r>
          <a:endParaRPr lang="es-ES" sz="1800" b="1" kern="1200" dirty="0"/>
        </a:p>
      </dsp:txBody>
      <dsp:txXfrm rot="-5400000">
        <a:off x="434066" y="2052906"/>
        <a:ext cx="7181011" cy="500070"/>
      </dsp:txXfrm>
    </dsp:sp>
    <dsp:sp modelId="{1B825D6B-8BFA-484B-9BE4-89EE5CDDE674}">
      <dsp:nvSpPr>
        <dsp:cNvPr id="0" name=""/>
        <dsp:cNvSpPr/>
      </dsp:nvSpPr>
      <dsp:spPr>
        <a:xfrm>
          <a:off x="0"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5</a:t>
          </a:r>
        </a:p>
      </dsp:txBody>
      <dsp:txXfrm>
        <a:off x="20729" y="2086325"/>
        <a:ext cx="383183" cy="433232"/>
      </dsp:txXfrm>
    </dsp:sp>
    <dsp:sp modelId="{55FC4AB1-9306-4E2A-94B7-638B38853F92}">
      <dsp:nvSpPr>
        <dsp:cNvPr id="0" name=""/>
        <dsp:cNvSpPr/>
      </dsp:nvSpPr>
      <dsp:spPr>
        <a:xfrm rot="5400000">
          <a:off x="3852159"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izlūgtos piedošanu par zelta teļa grēku (2 Moz. 32:30</a:t>
          </a:r>
          <a:r>
            <a:rPr lang="es-ES" sz="1800" b="1" kern="1200" dirty="0"/>
            <a:t>)</a:t>
          </a:r>
        </a:p>
      </dsp:txBody>
      <dsp:txXfrm rot="-5400000">
        <a:off x="434480" y="2669772"/>
        <a:ext cx="7196572" cy="342676"/>
      </dsp:txXfrm>
    </dsp:sp>
    <dsp:sp modelId="{E89644D7-0255-435B-8178-93723A4041E5}">
      <dsp:nvSpPr>
        <dsp:cNvPr id="0" name=""/>
        <dsp:cNvSpPr/>
      </dsp:nvSpPr>
      <dsp:spPr>
        <a:xfrm>
          <a:off x="0"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6</a:t>
          </a:r>
        </a:p>
      </dsp:txBody>
      <dsp:txXfrm>
        <a:off x="20750" y="2624514"/>
        <a:ext cx="383556" cy="433190"/>
      </dsp:txXfrm>
    </dsp:sp>
    <dsp:sp modelId="{B35259F7-3DA3-4B94-9D52-4E67297EB8CB}">
      <dsp:nvSpPr>
        <dsp:cNvPr id="0" name=""/>
        <dsp:cNvSpPr/>
      </dsp:nvSpPr>
      <dsp:spPr>
        <a:xfrm rot="5400000">
          <a:off x="3755389"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Lai Dievs parādītu viņam Savu godību, Lai saņemtu ajaunotos desmit baušļu galdiņus (2.Moz.34:1-5)</a:t>
          </a:r>
          <a:endParaRPr lang="es-ES" sz="1800" b="1" kern="1200" dirty="0"/>
        </a:p>
      </dsp:txBody>
      <dsp:txXfrm rot="-5400000">
        <a:off x="434066" y="3129790"/>
        <a:ext cx="7180463" cy="510214"/>
      </dsp:txXfrm>
    </dsp:sp>
    <dsp:sp modelId="{BC6C4D0C-4B05-4C59-AD15-6A2C1C700397}">
      <dsp:nvSpPr>
        <dsp:cNvPr id="0" name=""/>
        <dsp:cNvSpPr/>
      </dsp:nvSpPr>
      <dsp:spPr>
        <a:xfrm>
          <a:off x="0"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7</a:t>
          </a:r>
        </a:p>
      </dsp:txBody>
      <dsp:txXfrm>
        <a:off x="20729"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png"/><Relationship Id="rId7" Type="http://schemas.openxmlformats.org/officeDocument/2006/relationships/diagramQuickStyle" Target="../diagrams/quickStyle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g"/><Relationship Id="rId4" Type="http://schemas.microsoft.com/office/2007/relationships/hdphoto" Target="../media/hdphoto3.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E7C631-3C52-DAC1-4DD9-F313DBC0C541}"/>
              </a:ext>
            </a:extLst>
          </p:cNvPr>
          <p:cNvSpPr txBox="1"/>
          <p:nvPr/>
        </p:nvSpPr>
        <p:spPr>
          <a:xfrm>
            <a:off x="7990102" y="258901"/>
            <a:ext cx="3981450" cy="3170099"/>
          </a:xfrm>
          <a:prstGeom prst="rect">
            <a:avLst/>
          </a:prstGeom>
          <a:noFill/>
          <a:effectLst/>
        </p:spPr>
        <p:txBody>
          <a:bodyPr wrap="square" rtlCol="0">
            <a:spAutoFit/>
          </a:bodyPr>
          <a:lstStyle/>
          <a:p>
            <a:pPr algn="ctr">
              <a:lnSpc>
                <a:spcPts val="6000"/>
              </a:lnSpc>
            </a:pP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a:t>
            </a:r>
            <a:r>
              <a:rPr lang="lv-LV"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LŪDZU, RĀDI </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 </a:t>
            </a:r>
            <a:r>
              <a:rPr lang="lv-LV"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MAN SAVU GODĪBU</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id="{9F0DD334-53E2-5DB4-8578-7A992BCE9087}"/>
              </a:ext>
            </a:extLst>
          </p:cNvPr>
          <p:cNvSpPr txBox="1"/>
          <p:nvPr/>
        </p:nvSpPr>
        <p:spPr>
          <a:xfrm>
            <a:off x="137463" y="6293852"/>
            <a:ext cx="3158630" cy="338554"/>
          </a:xfrm>
          <a:prstGeom prst="rect">
            <a:avLst/>
          </a:prstGeom>
          <a:noFill/>
        </p:spPr>
        <p:txBody>
          <a:bodyPr wrap="square" rtlCol="0">
            <a:spAutoFit/>
          </a:bodyPr>
          <a:lstStyle/>
          <a:p>
            <a:r>
              <a:rPr lang="es-ES" sz="1600" b="1" dirty="0">
                <a:solidFill>
                  <a:srgbClr val="FFF7C9"/>
                </a:solidFill>
                <a:effectLst>
                  <a:outerShdw blurRad="38100" dist="38100" dir="2700000" algn="tl">
                    <a:srgbClr val="000000">
                      <a:alpha val="43137"/>
                    </a:srgbClr>
                  </a:outerShdw>
                </a:effectLst>
              </a:rPr>
              <a:t>12</a:t>
            </a:r>
            <a:r>
              <a:rPr lang="lv-LV" sz="1600" b="1" dirty="0">
                <a:solidFill>
                  <a:srgbClr val="FFF7C9"/>
                </a:solidFill>
                <a:effectLst>
                  <a:outerShdw blurRad="38100" dist="38100" dir="2700000" algn="tl">
                    <a:srgbClr val="000000">
                      <a:alpha val="43137"/>
                    </a:srgbClr>
                  </a:outerShdw>
                </a:effectLst>
              </a:rPr>
              <a:t>.tēma</a:t>
            </a:r>
            <a:r>
              <a:rPr lang="es-ES" sz="1600" b="1" dirty="0">
                <a:solidFill>
                  <a:srgbClr val="FFF7C9"/>
                </a:solidFill>
                <a:effectLst>
                  <a:outerShdw blurRad="38100" dist="38100" dir="2700000" algn="tl">
                    <a:srgbClr val="000000">
                      <a:alpha val="43137"/>
                    </a:srgbClr>
                  </a:outerShdw>
                </a:effectLst>
              </a:rPr>
              <a:t> 20</a:t>
            </a:r>
            <a:r>
              <a:rPr lang="lv-LV" sz="1600" b="1" dirty="0">
                <a:solidFill>
                  <a:srgbClr val="FFF7C9"/>
                </a:solidFill>
                <a:effectLst>
                  <a:outerShdw blurRad="38100" dist="38100" dir="2700000" algn="tl">
                    <a:srgbClr val="000000">
                      <a:alpha val="43137"/>
                    </a:srgbClr>
                  </a:outerShdw>
                </a:effectLst>
              </a:rPr>
              <a:t>. </a:t>
            </a:r>
            <a:r>
              <a:rPr lang="es-ES" sz="1600" b="1" dirty="0" err="1">
                <a:solidFill>
                  <a:srgbClr val="FFF7C9"/>
                </a:solidFill>
                <a:effectLst>
                  <a:outerShdw blurRad="38100" dist="38100" dir="2700000" algn="tl">
                    <a:srgbClr val="000000">
                      <a:alpha val="43137"/>
                    </a:srgbClr>
                  </a:outerShdw>
                </a:effectLst>
              </a:rPr>
              <a:t>septembr</a:t>
            </a:r>
            <a:r>
              <a:rPr lang="lv-LV" sz="1600" b="1" dirty="0">
                <a:solidFill>
                  <a:srgbClr val="FFF7C9"/>
                </a:solidFill>
                <a:effectLst>
                  <a:outerShdw blurRad="38100" dist="38100" dir="2700000" algn="tl">
                    <a:srgbClr val="000000">
                      <a:alpha val="43137"/>
                    </a:srgbClr>
                  </a:outerShdw>
                </a:effectLst>
              </a:rPr>
              <a:t>ī,</a:t>
            </a:r>
            <a:r>
              <a:rPr lang="es-ES" sz="1600" b="1" dirty="0">
                <a:solidFill>
                  <a:srgbClr val="FFF7C9"/>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b="-7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solidFill>
                  <a:schemeClr val="accent3"/>
                </a:solidFill>
              </a:rPr>
              <a:t>DIEVA GODĪBAS ATKLĀSMES REZULTĀTS</a:t>
            </a:r>
            <a:endParaRPr lang="es-ES" sz="4400" b="1" dirty="0">
              <a:ln/>
              <a:solidFill>
                <a:schemeClr val="accent3"/>
              </a:solidFill>
            </a:endParaRPr>
          </a:p>
        </p:txBody>
      </p:sp>
      <p:sp>
        <p:nvSpPr>
          <p:cNvPr id="4" name="CuadroTexto 3">
            <a:extLst>
              <a:ext uri="{FF2B5EF4-FFF2-40B4-BE49-F238E27FC236}">
                <a16:creationId xmlns:a16="http://schemas.microsoft.com/office/drawing/2014/main" id="{DB5C1543-2598-AB72-9516-191AF090A7CE}"/>
              </a:ext>
            </a:extLst>
          </p:cNvPr>
          <p:cNvSpPr txBox="1"/>
          <p:nvPr/>
        </p:nvSpPr>
        <p:spPr>
          <a:xfrm>
            <a:off x="1028700" y="647223"/>
            <a:ext cx="10134599" cy="923330"/>
          </a:xfrm>
          <a:prstGeom prst="rect">
            <a:avLst/>
          </a:prstGeom>
          <a:noFill/>
        </p:spPr>
        <p:txBody>
          <a:bodyPr wrap="square">
            <a:spAutoFit/>
          </a:bodyPr>
          <a:lstStyle/>
          <a:p>
            <a:pPr algn="ctr"/>
            <a:r>
              <a:rPr lang="es-ES" b="1" dirty="0">
                <a:solidFill>
                  <a:srgbClr val="7030A0"/>
                </a:solidFill>
                <a:latin typeface="Comic Sans MS" panose="030F0702030302020204" pitchFamily="66" charset="0"/>
              </a:rPr>
              <a:t>“</a:t>
            </a:r>
            <a:r>
              <a:rPr lang="lv-LV" b="1" dirty="0">
                <a:solidFill>
                  <a:srgbClr val="7030A0"/>
                </a:solidFill>
                <a:latin typeface="Comic Sans MS" panose="030F0702030302020204" pitchFamily="66" charset="0"/>
              </a:rPr>
              <a:t>Un notika, Mozum nokāpjot no Sinaja kalna, ka divas liecības plāksnes bija viņa rokā; un Mozus nezināja, no kalna nokāpjot, ka viņa vaiga āda spīdēja, jo viņš bija runājis ar Dievu.</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a:t>
            </a:r>
            <a:r>
              <a:rPr lang="lv-LV" sz="1400" b="1" dirty="0">
                <a:solidFill>
                  <a:srgbClr val="7030A0"/>
                </a:solidFill>
                <a:latin typeface="Comic Sans MS" panose="030F0702030302020204" pitchFamily="66" charset="0"/>
              </a:rPr>
              <a:t>2. Mozus </a:t>
            </a:r>
            <a:r>
              <a:rPr lang="es-ES" sz="1400" b="1" dirty="0">
                <a:solidFill>
                  <a:srgbClr val="7030A0"/>
                </a:solidFill>
                <a:latin typeface="Comic Sans MS" panose="030F0702030302020204" pitchFamily="66" charset="0"/>
              </a:rPr>
              <a:t>34:29)</a:t>
            </a:r>
          </a:p>
        </p:txBody>
      </p:sp>
      <p:sp>
        <p:nvSpPr>
          <p:cNvPr id="5" name="CuadroTexto 4">
            <a:extLst>
              <a:ext uri="{FF2B5EF4-FFF2-40B4-BE49-F238E27FC236}">
                <a16:creationId xmlns:a16="http://schemas.microsoft.com/office/drawing/2014/main" id="{5FE5BF82-E2E7-603F-8318-246C8A6E96BB}"/>
              </a:ext>
            </a:extLst>
          </p:cNvPr>
          <p:cNvSpPr txBox="1"/>
          <p:nvPr/>
        </p:nvSpPr>
        <p:spPr>
          <a:xfrm>
            <a:off x="4526199" y="1570553"/>
            <a:ext cx="7630133" cy="1323439"/>
          </a:xfrm>
          <a:prstGeom prst="rect">
            <a:avLst/>
          </a:prstGeom>
          <a:noFill/>
        </p:spPr>
        <p:txBody>
          <a:bodyPr wrap="square" rtlCol="0">
            <a:spAutoFit/>
          </a:bodyPr>
          <a:lstStyle/>
          <a:p>
            <a:pPr>
              <a:spcBef>
                <a:spcPts val="600"/>
              </a:spcBef>
            </a:pPr>
            <a:r>
              <a:rPr lang="lv-LV" sz="2000" b="1" dirty="0"/>
              <a:t>Mozus jau daudz reižu bija runājis ar Dievu "aci pret aci", un līdz tam Viņa seja nekad nebija mirdzējusi. Kas šajā gadījumā bija mainījies? Redzam, ka šīs pārmaiņas bija ilgstošas attiecības rezultāts (2. Moz. 34:34-35).</a:t>
            </a:r>
            <a:endParaRPr lang="es-ES" sz="2000" b="1" dirty="0"/>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09435" y="4826936"/>
            <a:ext cx="8090981" cy="707886"/>
          </a:xfrm>
          <a:prstGeom prst="rect">
            <a:avLst/>
          </a:prstGeom>
          <a:noFill/>
        </p:spPr>
        <p:txBody>
          <a:bodyPr wrap="square">
            <a:spAutoFit/>
          </a:bodyPr>
          <a:lstStyle/>
          <a:p>
            <a:pPr>
              <a:spcBef>
                <a:spcPts val="600"/>
              </a:spcBef>
            </a:pPr>
            <a:r>
              <a:rPr lang="lv-LV" sz="2000" b="1" dirty="0"/>
              <a:t>Atbilstoši šim piedzīvojumam Pāvils aicina mūs skatīt Dieva godību, lai līdzinātos Mozum un mēs tiktu izmainīti (2. Kor. 3:12-18).</a:t>
            </a:r>
            <a:endParaRPr lang="es-ES" sz="2000" b="1" dirty="0"/>
          </a:p>
        </p:txBody>
      </p:sp>
      <p:sp>
        <p:nvSpPr>
          <p:cNvPr id="10" name="CuadroTexto 9">
            <a:extLst>
              <a:ext uri="{FF2B5EF4-FFF2-40B4-BE49-F238E27FC236}">
                <a16:creationId xmlns:a16="http://schemas.microsoft.com/office/drawing/2014/main" id="{44D144FE-69F3-E6CB-6F8D-9D9150F2DE0F}"/>
              </a:ext>
            </a:extLst>
          </p:cNvPr>
          <p:cNvSpPr txBox="1"/>
          <p:nvPr/>
        </p:nvSpPr>
        <p:spPr>
          <a:xfrm>
            <a:off x="4526199" y="3056652"/>
            <a:ext cx="3674218" cy="1631216"/>
          </a:xfrm>
          <a:prstGeom prst="rect">
            <a:avLst/>
          </a:prstGeom>
          <a:noFill/>
        </p:spPr>
        <p:txBody>
          <a:bodyPr wrap="square">
            <a:spAutoFit/>
          </a:bodyPr>
          <a:lstStyle/>
          <a:p>
            <a:pPr>
              <a:spcBef>
                <a:spcPts val="600"/>
              </a:spcBef>
            </a:pPr>
            <a:r>
              <a:rPr lang="lv-LV" sz="2000" b="1" dirty="0"/>
              <a:t>Mozus tagad daudz labāk pazina Dievu. Viņa draudzība bija nobriedusi. Viņš bija redzējis Dieva godību, un šī godība viņu bija pārveidojusi.</a:t>
            </a:r>
            <a:endParaRPr lang="es-ES" sz="2000" b="1" dirty="0"/>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F2A9A10-A697-21A0-635C-B18B3BD461F0}"/>
              </a:ext>
            </a:extLst>
          </p:cNvPr>
          <p:cNvSpPr txBox="1"/>
          <p:nvPr/>
        </p:nvSpPr>
        <p:spPr>
          <a:xfrm>
            <a:off x="109437" y="5679313"/>
            <a:ext cx="8090980" cy="1015663"/>
          </a:xfrm>
          <a:prstGeom prst="rect">
            <a:avLst/>
          </a:prstGeom>
          <a:noFill/>
        </p:spPr>
        <p:txBody>
          <a:bodyPr wrap="square">
            <a:spAutoFit/>
          </a:bodyPr>
          <a:lstStyle/>
          <a:p>
            <a:pPr>
              <a:spcBef>
                <a:spcPts val="600"/>
              </a:spcBef>
            </a:pPr>
            <a:r>
              <a:rPr lang="lv-LV" sz="2000" b="1" dirty="0"/>
              <a:t>Mozus ir kā paraugs, kas parāda, ko Dievs var darīt mūsu labā, ja mēs ļaujam Viņam pārveidot savu raksturu un veidot mūs Viņa dievišķajā līdzībā.</a:t>
            </a:r>
            <a:endParaRPr lang="es-ES" sz="2000" b="1" dirty="0"/>
          </a:p>
        </p:txBody>
      </p:sp>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828800" y="1351508"/>
            <a:ext cx="8534400" cy="4154984"/>
          </a:xfrm>
          <a:prstGeom prst="rect">
            <a:avLst/>
          </a:prstGeom>
          <a:noFill/>
        </p:spPr>
        <p:txBody>
          <a:bodyPr wrap="square">
            <a:spAutoFit/>
          </a:bodyPr>
          <a:lstStyle/>
          <a:p>
            <a:pPr>
              <a:spcBef>
                <a:spcPts val="600"/>
              </a:spcBef>
            </a:pPr>
            <a:r>
              <a:rPr lang="lv-LV" sz="2400" b="1" dirty="0">
                <a:latin typeface="Constantia" panose="02030602050306030303" pitchFamily="18" charset="0"/>
              </a:rPr>
              <a:t>"Vai jūs domājat, ka Dievs norāja Mozus pārdrošību? Protams, ka nē! Mozus neizteica šo lūgumu [redzēt Dieva godību] tukšas ziņkārības dēļ. Viņam bija mērķis. Viņš saprata, ka savā spēkā viņš nevar pienācīgi veikt Dieva darbu. Viņš zināja, ka, ja vien viņš varētu iegūt skaidru Dieva godības redzējumu, viņš varētu virzīties uz priekšu savā svarīgajā misijā nevis savā spēkā, bet ar Visvarenā Dieva spēkā. Visa viņa dvēsele bija vērsta uz Dievu. Viņš ilgojās vairāk uzzināt par Dievu, lai viņš sajustu dievišķo klātbūtni ikvienā ārkārtas situācijā vai sarežģījumā... Viņa vienīgais mērķis bija vēlme vairāk godāt Savu Radītāju."</a:t>
            </a:r>
          </a:p>
        </p:txBody>
      </p:sp>
      <p:sp>
        <p:nvSpPr>
          <p:cNvPr id="4" name="CuadroTexto 3">
            <a:extLst>
              <a:ext uri="{FF2B5EF4-FFF2-40B4-BE49-F238E27FC236}">
                <a16:creationId xmlns:a16="http://schemas.microsoft.com/office/drawing/2014/main" id="{C0EC441C-B8D3-77B6-5F93-362068257AF1}"/>
              </a:ext>
            </a:extLst>
          </p:cNvPr>
          <p:cNvSpPr txBox="1"/>
          <p:nvPr/>
        </p:nvSpPr>
        <p:spPr>
          <a:xfrm>
            <a:off x="7914532" y="223850"/>
            <a:ext cx="3341491" cy="338554"/>
          </a:xfrm>
          <a:prstGeom prst="rect">
            <a:avLst/>
          </a:prstGeom>
          <a:noFill/>
        </p:spPr>
        <p:txBody>
          <a:bodyPr wrap="none" rtlCol="0">
            <a:spAutoFit/>
          </a:bodyPr>
          <a:lstStyle/>
          <a:p>
            <a:pPr algn="r"/>
            <a:r>
              <a:rPr lang="es-ES" sz="1600" b="1" dirty="0">
                <a:solidFill>
                  <a:srgbClr val="EFE4C4"/>
                </a:solidFill>
              </a:rPr>
              <a:t>E. G. V. (</a:t>
            </a:r>
            <a:r>
              <a:rPr lang="es-ES" sz="1600" b="1" dirty="0" err="1">
                <a:solidFill>
                  <a:srgbClr val="EFE4C4"/>
                </a:solidFill>
              </a:rPr>
              <a:t>Debesu</a:t>
            </a:r>
            <a:r>
              <a:rPr lang="es-ES" sz="1600" b="1" dirty="0">
                <a:solidFill>
                  <a:srgbClr val="EFE4C4"/>
                </a:solidFill>
              </a:rPr>
              <a:t> </a:t>
            </a:r>
            <a:r>
              <a:rPr lang="es-ES" sz="1600" b="1" dirty="0" err="1">
                <a:solidFill>
                  <a:srgbClr val="EFE4C4"/>
                </a:solidFill>
              </a:rPr>
              <a:t>vietās</a:t>
            </a:r>
            <a:r>
              <a:rPr lang="es-ES" sz="1600" b="1" dirty="0">
                <a:solidFill>
                  <a:srgbClr val="EFE4C4"/>
                </a:solidFill>
              </a:rPr>
              <a:t>, 22. </a:t>
            </a:r>
            <a:r>
              <a:rPr lang="es-ES" sz="1600" b="1" dirty="0" err="1">
                <a:solidFill>
                  <a:srgbClr val="EFE4C4"/>
                </a:solidFill>
              </a:rPr>
              <a:t>augusts</a:t>
            </a:r>
            <a:r>
              <a:rPr lang="es-ES" sz="1600" b="1" dirty="0">
                <a:solidFill>
                  <a:srgbClr val="EFE4C4"/>
                </a:solidFill>
              </a:rPr>
              <a:t>)</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6741042" y="135790"/>
            <a:ext cx="5346404" cy="6586418"/>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a:t>
            </a:r>
            <a:r>
              <a:rPr lang="lv-LV" sz="2800" b="1" dirty="0">
                <a:ln w="12700" cmpd="sng">
                  <a:noFill/>
                  <a:prstDash val="solid"/>
                </a:ln>
                <a:solidFill>
                  <a:srgbClr val="522785"/>
                </a:solidFill>
                <a:latin typeface="Comic Sans MS" panose="030F0702030302020204" pitchFamily="66" charset="0"/>
              </a:rPr>
              <a:t>Un Tas Kungs gāja viņam garām, un Viņš sauca: "Tas Kungs, Tas Kungs, apžēlošanās un žēlastības Dievs, pacietīgs un bagāts žēlsirdībā un uzticībā,</a:t>
            </a:r>
          </a:p>
          <a:p>
            <a:pPr lvl="0" algn="ctr">
              <a:defRPr/>
            </a:pPr>
            <a:r>
              <a:rPr lang="lv-LV" sz="2800" b="1" dirty="0">
                <a:ln w="12700" cmpd="sng">
                  <a:noFill/>
                  <a:prstDash val="solid"/>
                </a:ln>
                <a:solidFill>
                  <a:srgbClr val="522785"/>
                </a:solidFill>
                <a:latin typeface="Comic Sans MS" panose="030F0702030302020204" pitchFamily="66" charset="0"/>
              </a:rPr>
              <a:t>kas tūkstošiem saglabā žēlastību, piedod noziegumus, pārkāpumus un grēkus, bet arī neatstāj nevienu nesodītu, piemeklēdams tēvu grēkus pie viņu bērniem un bērnu bērniem līdz trešajam un ceturtajam augumam."</a:t>
            </a:r>
            <a:r>
              <a:rPr kumimoji="0" lang="es-ES"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lv-LV"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2.Mozus </a:t>
            </a:r>
            <a:r>
              <a:rPr kumimoji="0" lang="es-ES"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34:6-7</a:t>
            </a:r>
          </a:p>
        </p:txBody>
      </p:sp>
    </p:spTree>
    <p:extLst>
      <p:ext uri="{BB962C8B-B14F-4D97-AF65-F5344CB8AC3E}">
        <p14:creationId xmlns:p14="http://schemas.microsoft.com/office/powerpoint/2010/main" val="39886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5133975" y="3549050"/>
            <a:ext cx="7058025" cy="317009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lv-LV" sz="2000" b="1" dirty="0">
                <a:solidFill>
                  <a:srgbClr val="C51A11"/>
                </a:solidFill>
              </a:rPr>
              <a:t>Dievs un Mozus :</a:t>
            </a:r>
          </a:p>
          <a:p>
            <a:pPr lvl="1">
              <a:spcBef>
                <a:spcPts val="1200"/>
              </a:spcBef>
            </a:pPr>
            <a:r>
              <a:rPr lang="lv-LV" sz="2000" b="1" dirty="0"/>
              <a:t>Tikšanās ar Dievu (2. Mozus 33:7-11)</a:t>
            </a:r>
          </a:p>
          <a:p>
            <a:pPr lvl="1">
              <a:spcBef>
                <a:spcPts val="1200"/>
              </a:spcBef>
            </a:pPr>
            <a:r>
              <a:rPr lang="lv-LV" sz="2000" b="1" dirty="0"/>
              <a:t>Labāk iepazīt Dievu (2. Mozus 33:12-17)</a:t>
            </a:r>
          </a:p>
          <a:p>
            <a:pPr lvl="1">
              <a:spcBef>
                <a:spcPts val="1200"/>
              </a:spcBef>
            </a:pPr>
            <a:r>
              <a:rPr lang="lv-LV" sz="2000" b="1" dirty="0">
                <a:solidFill>
                  <a:srgbClr val="AD0CBA"/>
                </a:solidFill>
              </a:rPr>
              <a:t>Dieva godība:</a:t>
            </a:r>
          </a:p>
          <a:p>
            <a:pPr lvl="1">
              <a:spcBef>
                <a:spcPts val="1200"/>
              </a:spcBef>
            </a:pPr>
            <a:r>
              <a:rPr lang="lv-LV" sz="2000" b="1" dirty="0"/>
              <a:t>Vēlme iepazīt Dieva godību (2. Mozus 33:18-23)</a:t>
            </a:r>
          </a:p>
          <a:p>
            <a:pPr lvl="1">
              <a:spcBef>
                <a:spcPts val="1200"/>
              </a:spcBef>
            </a:pPr>
            <a:r>
              <a:rPr lang="lv-LV" sz="2000" b="1" dirty="0"/>
              <a:t>Dieva godības atklāsme (2. Mozus 34:1-28)</a:t>
            </a:r>
          </a:p>
          <a:p>
            <a:pPr lvl="1">
              <a:spcBef>
                <a:spcPts val="1200"/>
              </a:spcBef>
            </a:pPr>
            <a:r>
              <a:rPr lang="lv-LV" sz="2000" b="1" dirty="0"/>
              <a:t>Dieva godības atklāsmes rezultāts (2. Mozus 34:29-35)</a:t>
            </a:r>
          </a:p>
        </p:txBody>
      </p:sp>
      <p:sp>
        <p:nvSpPr>
          <p:cNvPr id="3" name="CuadroTexto 2">
            <a:extLst>
              <a:ext uri="{FF2B5EF4-FFF2-40B4-BE49-F238E27FC236}">
                <a16:creationId xmlns:a16="http://schemas.microsoft.com/office/drawing/2014/main" id="{C5F8F89C-B17D-C939-1A98-46C40E927333}"/>
              </a:ext>
            </a:extLst>
          </p:cNvPr>
          <p:cNvSpPr txBox="1"/>
          <p:nvPr/>
        </p:nvSpPr>
        <p:spPr>
          <a:xfrm>
            <a:off x="180806" y="143814"/>
            <a:ext cx="6835877" cy="400110"/>
          </a:xfrm>
          <a:prstGeom prst="rect">
            <a:avLst/>
          </a:prstGeom>
          <a:noFill/>
        </p:spPr>
        <p:txBody>
          <a:bodyPr wrap="square" rtlCol="0">
            <a:spAutoFit/>
          </a:bodyPr>
          <a:lstStyle/>
          <a:p>
            <a:pPr>
              <a:spcBef>
                <a:spcPts val="600"/>
              </a:spcBef>
            </a:pPr>
            <a:r>
              <a:rPr lang="lv-LV" sz="2000" b="1" dirty="0"/>
              <a:t>Par to nav šaubu. Dievs un Mozus kļuva par tuviem draugiem.</a:t>
            </a:r>
            <a:endParaRPr lang="es-ES" sz="2000" b="1" dirty="0"/>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0809" y="3852370"/>
            <a:ext cx="1966943"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2769" y="3850827"/>
            <a:ext cx="2141243"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372375" flipH="1">
            <a:off x="5310648" y="5966372"/>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372375" flipH="1">
            <a:off x="5310648" y="6435768"/>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72375" flipH="1">
            <a:off x="5310648" y="4585714"/>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72375" flipH="1">
            <a:off x="5310648" y="5496975"/>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0372375" flipH="1">
            <a:off x="5310648" y="4136947"/>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72039" y="4960073"/>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72039" y="3570507"/>
            <a:ext cx="351503" cy="35150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93037CE7-DC7D-817B-7526-78281B80908D}"/>
              </a:ext>
            </a:extLst>
          </p:cNvPr>
          <p:cNvSpPr txBox="1"/>
          <p:nvPr/>
        </p:nvSpPr>
        <p:spPr>
          <a:xfrm>
            <a:off x="180806" y="2759424"/>
            <a:ext cx="6835877" cy="707886"/>
          </a:xfrm>
          <a:prstGeom prst="rect">
            <a:avLst/>
          </a:prstGeom>
          <a:noFill/>
        </p:spPr>
        <p:txBody>
          <a:bodyPr wrap="square">
            <a:spAutoFit/>
          </a:bodyPr>
          <a:lstStyle/>
          <a:p>
            <a:pPr>
              <a:spcBef>
                <a:spcPts val="600"/>
              </a:spcBef>
            </a:pPr>
            <a:r>
              <a:rPr lang="lv-LV" sz="2000" b="1" dirty="0"/>
              <a:t>2. Mozus 33. un 34. nodaļā ir aprakstīts īpašs brīdis šajās īpašajās attiecībās: Mozus lūdza redzēt Dieva godību.</a:t>
            </a:r>
            <a:endParaRPr lang="es-ES" sz="2000" b="1" dirty="0"/>
          </a:p>
        </p:txBody>
      </p:sp>
      <p:sp>
        <p:nvSpPr>
          <p:cNvPr id="8" name="CuadroTexto 7">
            <a:extLst>
              <a:ext uri="{FF2B5EF4-FFF2-40B4-BE49-F238E27FC236}">
                <a16:creationId xmlns:a16="http://schemas.microsoft.com/office/drawing/2014/main" id="{528B8A36-E312-0914-A38F-AFCE96E10FDF}"/>
              </a:ext>
            </a:extLst>
          </p:cNvPr>
          <p:cNvSpPr txBox="1"/>
          <p:nvPr/>
        </p:nvSpPr>
        <p:spPr>
          <a:xfrm>
            <a:off x="180806" y="1770824"/>
            <a:ext cx="6835876" cy="1015663"/>
          </a:xfrm>
          <a:prstGeom prst="rect">
            <a:avLst/>
          </a:prstGeom>
          <a:noFill/>
        </p:spPr>
        <p:txBody>
          <a:bodyPr wrap="square">
            <a:spAutoFit/>
          </a:bodyPr>
          <a:lstStyle/>
          <a:p>
            <a:pPr>
              <a:spcBef>
                <a:spcPts val="600"/>
              </a:spcBef>
            </a:pPr>
            <a:r>
              <a:rPr lang="lv-LV" sz="2000" b="1" dirty="0"/>
              <a:t>Viņu draudzība nostiprinājās dažādās tikšanās reizēs uz Sinaja kalna un turpināja augt līdz pat dienai, kad Dievs aicināja Mozu atpūsties.</a:t>
            </a:r>
            <a:endParaRPr lang="es-ES" sz="2000" b="1" dirty="0"/>
          </a:p>
        </p:txBody>
      </p:sp>
      <p:sp>
        <p:nvSpPr>
          <p:cNvPr id="12" name="CuadroTexto 11">
            <a:extLst>
              <a:ext uri="{FF2B5EF4-FFF2-40B4-BE49-F238E27FC236}">
                <a16:creationId xmlns:a16="http://schemas.microsoft.com/office/drawing/2014/main" id="{A7E4D188-715A-647A-D648-4971A482D35B}"/>
              </a:ext>
            </a:extLst>
          </p:cNvPr>
          <p:cNvSpPr txBox="1"/>
          <p:nvPr/>
        </p:nvSpPr>
        <p:spPr>
          <a:xfrm>
            <a:off x="180806" y="782223"/>
            <a:ext cx="6835876" cy="1015663"/>
          </a:xfrm>
          <a:prstGeom prst="rect">
            <a:avLst/>
          </a:prstGeom>
          <a:noFill/>
        </p:spPr>
        <p:txBody>
          <a:bodyPr wrap="square">
            <a:spAutoFit/>
          </a:bodyPr>
          <a:lstStyle/>
          <a:p>
            <a:pPr>
              <a:spcBef>
                <a:spcPts val="600"/>
              </a:spcBef>
            </a:pPr>
            <a:r>
              <a:rPr lang="lv-LV" sz="2000" b="1" dirty="0"/>
              <a:t>Tas nenotika vienā dienā. Tas bija lēns process. Tas sākās jau agrā bērnībā, kad māte viņam stāstīja par brīnišķīgo Dievu, kam viņi kalpoja.</a:t>
            </a:r>
            <a:endParaRPr lang="es-ES" sz="2000" b="1" dirty="0"/>
          </a:p>
        </p:txBody>
      </p:sp>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360"/>
                                          </p:val>
                                        </p:tav>
                                        <p:tav tm="100000">
                                          <p:val>
                                            <p:fltVal val="0"/>
                                          </p:val>
                                        </p:tav>
                                      </p:tavLst>
                                    </p:anim>
                                    <p:animEffect transition="in" filter="fade">
                                      <p:cBhvr>
                                        <p:cTn id="27" dur="500"/>
                                        <p:tgtEl>
                                          <p:spTgt spid="9"/>
                                        </p:tgtEl>
                                      </p:cBhvr>
                                    </p:animEffect>
                                  </p:childTnLst>
                                </p:cTn>
                              </p:par>
                            </p:childTnLst>
                          </p:cTn>
                        </p:par>
                        <p:par>
                          <p:cTn id="28" fill="hold">
                            <p:stCondLst>
                              <p:cond delay="50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49" presetClass="entr" presetSubtype="0" decel="1000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360"/>
                                          </p:val>
                                        </p:tav>
                                        <p:tav tm="100000">
                                          <p:val>
                                            <p:fltVal val="0"/>
                                          </p:val>
                                        </p:tav>
                                      </p:tavLst>
                                    </p:anim>
                                    <p:animEffect transition="in" filter="fade">
                                      <p:cBhvr>
                                        <p:cTn id="41" dur="500"/>
                                        <p:tgtEl>
                                          <p:spTgt spid="13"/>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4*#ppt_w"/>
                                          </p:val>
                                        </p:tav>
                                        <p:tav tm="100000">
                                          <p:val>
                                            <p:strVal val="#ppt_w"/>
                                          </p:val>
                                        </p:tav>
                                      </p:tavLst>
                                    </p:anim>
                                    <p:anim calcmode="lin" valueType="num">
                                      <p:cBhvr>
                                        <p:cTn id="56" dur="500" fill="hold"/>
                                        <p:tgtEl>
                                          <p:spTgt spid="28"/>
                                        </p:tgtEl>
                                        <p:attrNameLst>
                                          <p:attrName>ppt_h</p:attrName>
                                        </p:attrNameLst>
                                      </p:cBhvr>
                                      <p:tavLst>
                                        <p:tav tm="0">
                                          <p:val>
                                            <p:strVal val="4*#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 calcmode="lin" valueType="num">
                                      <p:cBhvr>
                                        <p:cTn id="66" dur="500" fill="hold"/>
                                        <p:tgtEl>
                                          <p:spTgt spid="23"/>
                                        </p:tgtEl>
                                        <p:attrNameLst>
                                          <p:attrName>style.rotation</p:attrName>
                                        </p:attrNameLst>
                                      </p:cBhvr>
                                      <p:tavLst>
                                        <p:tav tm="0">
                                          <p:val>
                                            <p:fltVal val="90"/>
                                          </p:val>
                                        </p:tav>
                                        <p:tav tm="100000">
                                          <p:val>
                                            <p:fltVal val="0"/>
                                          </p:val>
                                        </p:tav>
                                      </p:tavLst>
                                    </p:anim>
                                    <p:animEffect transition="in" filter="fade">
                                      <p:cBhvr>
                                        <p:cTn id="67" dur="500"/>
                                        <p:tgtEl>
                                          <p:spTgt spid="23"/>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31"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4*#ppt_w"/>
                                          </p:val>
                                        </p:tav>
                                        <p:tav tm="100000">
                                          <p:val>
                                            <p:strVal val="#ppt_w"/>
                                          </p:val>
                                        </p:tav>
                                      </p:tavLst>
                                    </p:anim>
                                    <p:anim calcmode="lin" valueType="num">
                                      <p:cBhvr>
                                        <p:cTn id="88"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fade">
                                      <p:cBhvr>
                                        <p:cTn id="93" dur="500"/>
                                        <p:tgtEl>
                                          <p:spTgt spid="2">
                                            <p:txEl>
                                              <p:pRg st="4" end="4"/>
                                            </p:txEl>
                                          </p:spTgt>
                                        </p:tgtEl>
                                      </p:cBhvr>
                                    </p:animEffect>
                                  </p:childTnLst>
                                </p:cTn>
                              </p:par>
                            </p:childTnLst>
                          </p:cTn>
                        </p:par>
                        <p:par>
                          <p:cTn id="94" fill="hold">
                            <p:stCondLst>
                              <p:cond delay="500"/>
                            </p:stCondLst>
                            <p:childTnLst>
                              <p:par>
                                <p:cTn id="95" presetID="31" presetClass="entr" presetSubtype="0"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 calcmode="lin" valueType="num">
                                      <p:cBhvr>
                                        <p:cTn id="99" dur="500" fill="hold"/>
                                        <p:tgtEl>
                                          <p:spTgt spid="21"/>
                                        </p:tgtEl>
                                        <p:attrNameLst>
                                          <p:attrName>style.rotation</p:attrName>
                                        </p:attrNameLst>
                                      </p:cBhvr>
                                      <p:tavLst>
                                        <p:tav tm="0">
                                          <p:val>
                                            <p:fltVal val="90"/>
                                          </p:val>
                                        </p:tav>
                                        <p:tav tm="100000">
                                          <p:val>
                                            <p:fltVal val="0"/>
                                          </p:val>
                                        </p:tav>
                                      </p:tavLst>
                                    </p:anim>
                                    <p:animEffect transition="in" filter="fade">
                                      <p:cBhvr>
                                        <p:cTn id="100" dur="500"/>
                                        <p:tgtEl>
                                          <p:spTgt spid="21"/>
                                        </p:tgtEl>
                                      </p:cBhvr>
                                    </p:animEffect>
                                  </p:childTnLst>
                                </p:cTn>
                              </p:par>
                            </p:childTnLst>
                          </p:cTn>
                        </p:par>
                        <p:par>
                          <p:cTn id="101" fill="hold">
                            <p:stCondLst>
                              <p:cond delay="1000"/>
                            </p:stCondLst>
                            <p:childTnLst>
                              <p:par>
                                <p:cTn id="102" presetID="22" presetClass="entr" presetSubtype="8" fill="hold" grpId="0" nodeType="afterEffect">
                                  <p:stCondLst>
                                    <p:cond delay="0"/>
                                  </p:stCondLst>
                                  <p:childTnLst>
                                    <p:set>
                                      <p:cBhvr>
                                        <p:cTn id="103" dur="1" fill="hold">
                                          <p:stCondLst>
                                            <p:cond delay="0"/>
                                          </p:stCondLst>
                                        </p:cTn>
                                        <p:tgtEl>
                                          <p:spTgt spid="2">
                                            <p:txEl>
                                              <p:pRg st="3" end="3"/>
                                            </p:txEl>
                                          </p:spTgt>
                                        </p:tgtEl>
                                        <p:attrNameLst>
                                          <p:attrName>style.visibility</p:attrName>
                                        </p:attrNameLst>
                                      </p:cBhvr>
                                      <p:to>
                                        <p:strVal val="visible"/>
                                      </p:to>
                                    </p:set>
                                    <p:animEffect transition="in" filter="wipe(left)">
                                      <p:cBhvr>
                                        <p:cTn id="104" dur="500"/>
                                        <p:tgtEl>
                                          <p:spTgt spid="2">
                                            <p:txEl>
                                              <p:pRg st="3" end="3"/>
                                            </p:txEl>
                                          </p:spTgt>
                                        </p:tgtEl>
                                      </p:cBhvr>
                                    </p:animEffect>
                                  </p:childTnLst>
                                </p:cTn>
                              </p:par>
                            </p:childTnLst>
                          </p:cTn>
                        </p:par>
                        <p:par>
                          <p:cTn id="105" fill="hold">
                            <p:stCondLst>
                              <p:cond delay="1500"/>
                            </p:stCondLst>
                            <p:childTnLst>
                              <p:par>
                                <p:cTn id="106" presetID="31" presetClass="entr" presetSubtype="0" fill="hold" nodeType="after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p:cTn id="108" dur="500" fill="hold"/>
                                        <p:tgtEl>
                                          <p:spTgt spid="15"/>
                                        </p:tgtEl>
                                        <p:attrNameLst>
                                          <p:attrName>ppt_w</p:attrName>
                                        </p:attrNameLst>
                                      </p:cBhvr>
                                      <p:tavLst>
                                        <p:tav tm="0">
                                          <p:val>
                                            <p:fltVal val="0"/>
                                          </p:val>
                                        </p:tav>
                                        <p:tav tm="100000">
                                          <p:val>
                                            <p:strVal val="#ppt_w"/>
                                          </p:val>
                                        </p:tav>
                                      </p:tavLst>
                                    </p:anim>
                                    <p:anim calcmode="lin" valueType="num">
                                      <p:cBhvr>
                                        <p:cTn id="109" dur="500" fill="hold"/>
                                        <p:tgtEl>
                                          <p:spTgt spid="15"/>
                                        </p:tgtEl>
                                        <p:attrNameLst>
                                          <p:attrName>ppt_h</p:attrName>
                                        </p:attrNameLst>
                                      </p:cBhvr>
                                      <p:tavLst>
                                        <p:tav tm="0">
                                          <p:val>
                                            <p:fltVal val="0"/>
                                          </p:val>
                                        </p:tav>
                                        <p:tav tm="100000">
                                          <p:val>
                                            <p:strVal val="#ppt_h"/>
                                          </p:val>
                                        </p:tav>
                                      </p:tavLst>
                                    </p:anim>
                                    <p:anim calcmode="lin" valueType="num">
                                      <p:cBhvr>
                                        <p:cTn id="110" dur="500" fill="hold"/>
                                        <p:tgtEl>
                                          <p:spTgt spid="15"/>
                                        </p:tgtEl>
                                        <p:attrNameLst>
                                          <p:attrName>style.rotation</p:attrName>
                                        </p:attrNameLst>
                                      </p:cBhvr>
                                      <p:tavLst>
                                        <p:tav tm="0">
                                          <p:val>
                                            <p:fltVal val="90"/>
                                          </p:val>
                                        </p:tav>
                                        <p:tav tm="100000">
                                          <p:val>
                                            <p:fltVal val="0"/>
                                          </p:val>
                                        </p:tav>
                                      </p:tavLst>
                                    </p:anim>
                                    <p:animEffect transition="in" filter="fade">
                                      <p:cBhvr>
                                        <p:cTn id="111" dur="500"/>
                                        <p:tgtEl>
                                          <p:spTgt spid="15"/>
                                        </p:tgtEl>
                                      </p:cBhvr>
                                    </p:animEffect>
                                  </p:childTnLst>
                                </p:cTn>
                              </p:par>
                            </p:childTnLst>
                          </p:cTn>
                        </p:par>
                        <p:par>
                          <p:cTn id="112" fill="hold">
                            <p:stCondLst>
                              <p:cond delay="2000"/>
                            </p:stCondLst>
                            <p:childTnLst>
                              <p:par>
                                <p:cTn id="113" presetID="10" presetClass="entr" presetSubtype="0" fill="hold"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fade">
                                      <p:cBhvr>
                                        <p:cTn id="115" dur="500"/>
                                        <p:tgtEl>
                                          <p:spTgt spid="2">
                                            <p:txEl>
                                              <p:pRg st="5" end="5"/>
                                            </p:txEl>
                                          </p:spTgt>
                                        </p:tgtEl>
                                      </p:cBhvr>
                                    </p:animEffect>
                                  </p:childTnLst>
                                </p:cTn>
                              </p:par>
                            </p:childTnLst>
                          </p:cTn>
                        </p:par>
                        <p:par>
                          <p:cTn id="116" fill="hold">
                            <p:stCondLst>
                              <p:cond delay="2500"/>
                            </p:stCondLst>
                            <p:childTnLst>
                              <p:par>
                                <p:cTn id="117" presetID="31" presetClass="entr" presetSubtype="0" fill="hold" nodeType="after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p:cTn id="119" dur="500" fill="hold"/>
                                        <p:tgtEl>
                                          <p:spTgt spid="17"/>
                                        </p:tgtEl>
                                        <p:attrNameLst>
                                          <p:attrName>ppt_w</p:attrName>
                                        </p:attrNameLst>
                                      </p:cBhvr>
                                      <p:tavLst>
                                        <p:tav tm="0">
                                          <p:val>
                                            <p:fltVal val="0"/>
                                          </p:val>
                                        </p:tav>
                                        <p:tav tm="100000">
                                          <p:val>
                                            <p:strVal val="#ppt_w"/>
                                          </p:val>
                                        </p:tav>
                                      </p:tavLst>
                                    </p:anim>
                                    <p:anim calcmode="lin" valueType="num">
                                      <p:cBhvr>
                                        <p:cTn id="120" dur="500" fill="hold"/>
                                        <p:tgtEl>
                                          <p:spTgt spid="17"/>
                                        </p:tgtEl>
                                        <p:attrNameLst>
                                          <p:attrName>ppt_h</p:attrName>
                                        </p:attrNameLst>
                                      </p:cBhvr>
                                      <p:tavLst>
                                        <p:tav tm="0">
                                          <p:val>
                                            <p:fltVal val="0"/>
                                          </p:val>
                                        </p:tav>
                                        <p:tav tm="100000">
                                          <p:val>
                                            <p:strVal val="#ppt_h"/>
                                          </p:val>
                                        </p:tav>
                                      </p:tavLst>
                                    </p:anim>
                                    <p:anim calcmode="lin" valueType="num">
                                      <p:cBhvr>
                                        <p:cTn id="121" dur="500" fill="hold"/>
                                        <p:tgtEl>
                                          <p:spTgt spid="17"/>
                                        </p:tgtEl>
                                        <p:attrNameLst>
                                          <p:attrName>style.rotation</p:attrName>
                                        </p:attrNameLst>
                                      </p:cBhvr>
                                      <p:tavLst>
                                        <p:tav tm="0">
                                          <p:val>
                                            <p:fltVal val="90"/>
                                          </p:val>
                                        </p:tav>
                                        <p:tav tm="100000">
                                          <p:val>
                                            <p:fltVal val="0"/>
                                          </p:val>
                                        </p:tav>
                                      </p:tavLst>
                                    </p:anim>
                                    <p:animEffect transition="in" filter="fade">
                                      <p:cBhvr>
                                        <p:cTn id="122" dur="500"/>
                                        <p:tgtEl>
                                          <p:spTgt spid="17"/>
                                        </p:tgtEl>
                                      </p:cBhvr>
                                    </p:animEffect>
                                  </p:childTnLst>
                                </p:cTn>
                              </p:par>
                            </p:childTnLst>
                          </p:cTn>
                        </p:par>
                        <p:par>
                          <p:cTn id="123" fill="hold">
                            <p:stCondLst>
                              <p:cond delay="3000"/>
                            </p:stCondLst>
                            <p:childTnLst>
                              <p:par>
                                <p:cTn id="124" presetID="10" presetClass="entr" presetSubtype="0" fill="hold" nodeType="afterEffect">
                                  <p:stCondLst>
                                    <p:cond delay="0"/>
                                  </p:stCondLst>
                                  <p:childTnLst>
                                    <p:set>
                                      <p:cBhvr>
                                        <p:cTn id="125" dur="1" fill="hold">
                                          <p:stCondLst>
                                            <p:cond delay="0"/>
                                          </p:stCondLst>
                                        </p:cTn>
                                        <p:tgtEl>
                                          <p:spTgt spid="2">
                                            <p:txEl>
                                              <p:pRg st="6" end="6"/>
                                            </p:txEl>
                                          </p:spTgt>
                                        </p:tgtEl>
                                        <p:attrNameLst>
                                          <p:attrName>style.visibility</p:attrName>
                                        </p:attrNameLst>
                                      </p:cBhvr>
                                      <p:to>
                                        <p:strVal val="visible"/>
                                      </p:to>
                                    </p:set>
                                    <p:animEffect transition="in" filter="fade">
                                      <p:cBhvr>
                                        <p:cTn id="1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2445489" y="202018"/>
            <a:ext cx="6983417" cy="4476307"/>
          </a:xfrm>
          <a:prstGeom prst="rect">
            <a:avLst/>
          </a:prstGeom>
          <a:noFill/>
        </p:spPr>
        <p:txBody>
          <a:bodyPr wrap="square">
            <a:prstTxWarp prst="textInflateTop">
              <a:avLst/>
            </a:prstTxWarp>
            <a:spAutoFit/>
          </a:bodyPr>
          <a:lstStyle/>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DI</a:t>
            </a:r>
            <a:r>
              <a:rPr lang="lv-LV"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EVS </a:t>
            </a:r>
          </a:p>
          <a:p>
            <a:pPr algn="ctr"/>
            <a:r>
              <a:rPr lang="lv-LV"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UN</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MO</a:t>
            </a:r>
            <a:r>
              <a:rPr lang="lv-LV"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ZUS</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000" b="1" dirty="0">
                <a:ln/>
                <a:solidFill>
                  <a:schemeClr val="bg2">
                    <a:lumMod val="60000"/>
                    <a:lumOff val="40000"/>
                  </a:schemeClr>
                </a:solidFill>
                <a:effectLst>
                  <a:outerShdw blurRad="38100" dist="38100" dir="2700000" algn="tl">
                    <a:srgbClr val="000000"/>
                  </a:outerShdw>
                </a:effectLst>
              </a:rPr>
              <a:t>TIKŠANĀS AR DIEVU</a:t>
            </a:r>
            <a:endParaRPr lang="es-ES" sz="4000" b="1" dirty="0">
              <a:ln/>
              <a:solidFill>
                <a:schemeClr val="bg2">
                  <a:lumMod val="60000"/>
                  <a:lumOff val="4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DC28F9-BE36-684B-52CA-9A0CBFEA0B73}"/>
              </a:ext>
            </a:extLst>
          </p:cNvPr>
          <p:cNvSpPr txBox="1"/>
          <p:nvPr/>
        </p:nvSpPr>
        <p:spPr>
          <a:xfrm>
            <a:off x="262250" y="752009"/>
            <a:ext cx="5946060" cy="923330"/>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Un notika, ik reizes, kad Mozus iegāja teltī, nāca mākoņu stabs un apstājās telts durvīs, un Viņš runāja ar Mozu.</a:t>
            </a: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lv-LV"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2.Mozus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33:9)</a:t>
            </a:r>
          </a:p>
        </p:txBody>
      </p:sp>
      <p:sp>
        <p:nvSpPr>
          <p:cNvPr id="6" name="CuadroTexto 5">
            <a:extLst>
              <a:ext uri="{FF2B5EF4-FFF2-40B4-BE49-F238E27FC236}">
                <a16:creationId xmlns:a16="http://schemas.microsoft.com/office/drawing/2014/main" id="{4BC6DD00-E1DF-E4A6-4A5C-02788B50D1BE}"/>
              </a:ext>
            </a:extLst>
          </p:cNvPr>
          <p:cNvSpPr txBox="1"/>
          <p:nvPr/>
        </p:nvSpPr>
        <p:spPr>
          <a:xfrm>
            <a:off x="250735" y="1922272"/>
            <a:ext cx="5946060" cy="707886"/>
          </a:xfrm>
          <a:prstGeom prst="rect">
            <a:avLst/>
          </a:prstGeom>
          <a:noFill/>
        </p:spPr>
        <p:txBody>
          <a:bodyPr wrap="square" rtlCol="0">
            <a:spAutoFit/>
          </a:bodyPr>
          <a:lstStyle/>
          <a:p>
            <a:pPr>
              <a:spcBef>
                <a:spcPts val="600"/>
              </a:spcBef>
            </a:pPr>
            <a:r>
              <a:rPr lang="lv-LV" sz="2000" b="1" dirty="0"/>
              <a:t>Mozus tikās ar Dievu teltī, kur viņš runāja ar Viņu aci pret aci (2.Moz.33:7-11).</a:t>
            </a:r>
            <a:endParaRPr lang="es-ES" sz="2000" b="1" dirty="0"/>
          </a:p>
        </p:txBody>
      </p:sp>
      <p:sp>
        <p:nvSpPr>
          <p:cNvPr id="4" name="CuadroTexto 3">
            <a:extLst>
              <a:ext uri="{FF2B5EF4-FFF2-40B4-BE49-F238E27FC236}">
                <a16:creationId xmlns:a16="http://schemas.microsoft.com/office/drawing/2014/main" id="{0DDA2C85-079B-C25A-A230-E42B74AE555A}"/>
              </a:ext>
            </a:extLst>
          </p:cNvPr>
          <p:cNvSpPr txBox="1"/>
          <p:nvPr/>
        </p:nvSpPr>
        <p:spPr>
          <a:xfrm>
            <a:off x="262250" y="5771590"/>
            <a:ext cx="5934545" cy="707886"/>
          </a:xfrm>
          <a:prstGeom prst="rect">
            <a:avLst/>
          </a:prstGeom>
          <a:noFill/>
        </p:spPr>
        <p:txBody>
          <a:bodyPr wrap="square">
            <a:spAutoFit/>
          </a:bodyPr>
          <a:lstStyle/>
          <a:p>
            <a:pPr>
              <a:spcBef>
                <a:spcPts val="600"/>
              </a:spcBef>
            </a:pPr>
            <a:r>
              <a:rPr lang="lv-LV" sz="2000" b="1" dirty="0"/>
              <a:t>Mozus kļuva par uzticamu Dieva kalpu (Ebr.3:5), neizdzēšamu bāku tumsā un priekšzīmīgu pravieti.</a:t>
            </a:r>
            <a:endParaRPr lang="es-ES" sz="2000" b="1" dirty="0"/>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1900546066"/>
              </p:ext>
            </p:extLst>
          </p:nvPr>
        </p:nvGraphicFramePr>
        <p:xfrm>
          <a:off x="6479457"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a:extLst>
              <a:ext uri="{28A0092B-C50C-407E-A947-70E740481C1C}">
                <a14:useLocalDpi xmlns:a14="http://schemas.microsoft.com/office/drawing/2010/main"/>
              </a:ext>
            </a:extLst>
          </a:blip>
          <a:srcRect l="6008" r="2254"/>
          <a:stretch>
            <a:fillRect/>
          </a:stretch>
        </p:blipFill>
        <p:spPr>
          <a:xfrm>
            <a:off x="2507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3671127" y="2642793"/>
            <a:ext cx="2808330" cy="3170099"/>
          </a:xfrm>
          <a:prstGeom prst="rect">
            <a:avLst/>
          </a:prstGeom>
          <a:noFill/>
        </p:spPr>
        <p:txBody>
          <a:bodyPr wrap="square">
            <a:spAutoFit/>
          </a:bodyPr>
          <a:lstStyle/>
          <a:p>
            <a:pPr>
              <a:spcBef>
                <a:spcPts val="600"/>
              </a:spcBef>
            </a:pPr>
            <a:r>
              <a:rPr lang="lv-LV" sz="2000" b="1" dirty="0"/>
              <a:t>Paskaidrojums: izteiciens "aci pret aci" nenozīmē, ka viņi viens otru redzēja fiziski, bet gan to, ka starp viņiem bija savsttarpējs dialogs (lai gan Mozus nekad neredzēja Dieva vaigu).</a:t>
            </a:r>
            <a:endParaRPr lang="es-ES" sz="2000" b="1" dirty="0"/>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lef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lef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lef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lef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lef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lef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lef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lef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a:extLst>
                <a:ext uri="{28A0092B-C50C-407E-A947-70E740481C1C}">
                  <a14:useLocalDpi xmlns:a14="http://schemas.microsoft.com/office/drawing/2010/main"/>
                </a:ext>
              </a:extLst>
            </a:blip>
            <a:srcRect/>
            <a:stretch>
              <a:fillRect t="-44000" b="-14000"/>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993300"/>
              </a:solidFill>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0" y="0"/>
            <a:ext cx="12191999" cy="769441"/>
          </a:xfrm>
          <a:prstGeom prst="rect">
            <a:avLst/>
          </a:prstGeom>
          <a:noFill/>
        </p:spPr>
        <p:txBody>
          <a:bodyPr wrap="square">
            <a:spAutoFit/>
          </a:bodyPr>
          <a:lstStyle/>
          <a:p>
            <a:pPr algn="ctr"/>
            <a:r>
              <a:rPr lang="lv-LV"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LABĀK IEPAZĪT DIEVU</a:t>
            </a:r>
            <a:endPar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endParaRP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62379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93300"/>
                </a:solidFill>
                <a:latin typeface="Comic Sans MS" panose="030F0702030302020204" pitchFamily="66" charset="0"/>
              </a:rPr>
              <a:t>“</a:t>
            </a:r>
            <a:r>
              <a:rPr lang="lv-LV" b="1" dirty="0">
                <a:solidFill>
                  <a:srgbClr val="993300"/>
                </a:solidFill>
                <a:latin typeface="Comic Sans MS" panose="030F0702030302020204" pitchFamily="66" charset="0"/>
              </a:rPr>
              <a:t>Bet tagad, ja es esmu labvēlību atradis Tavās acīs, tad, lūdzams, liec man zināt Tavu ceļu, lai es Tevi zinātu un varētu atrast labvēlību Tavās acīs, un parādi arī, ka šie ļaudis ir Tava tauta.</a:t>
            </a:r>
            <a:r>
              <a:rPr lang="es-ES" b="1" dirty="0">
                <a:solidFill>
                  <a:srgbClr val="993300"/>
                </a:solidFill>
                <a:latin typeface="Comic Sans MS" panose="030F0702030302020204" pitchFamily="66" charset="0"/>
              </a:rPr>
              <a:t>” </a:t>
            </a:r>
            <a:r>
              <a:rPr lang="es-ES" sz="1400" b="1" dirty="0">
                <a:solidFill>
                  <a:srgbClr val="993300"/>
                </a:solidFill>
                <a:latin typeface="Comic Sans MS" panose="030F0702030302020204" pitchFamily="66" charset="0"/>
              </a:rPr>
              <a:t>(</a:t>
            </a:r>
            <a:r>
              <a:rPr lang="lv-LV" sz="1400" b="1" dirty="0">
                <a:solidFill>
                  <a:srgbClr val="993300"/>
                </a:solidFill>
                <a:latin typeface="Comic Sans MS" panose="030F0702030302020204" pitchFamily="66" charset="0"/>
              </a:rPr>
              <a:t>2.Mozus </a:t>
            </a:r>
            <a:r>
              <a:rPr lang="es-ES" sz="1400" b="1" dirty="0">
                <a:solidFill>
                  <a:srgbClr val="993300"/>
                </a:solidFill>
                <a:latin typeface="Comic Sans MS" panose="030F0702030302020204" pitchFamily="66" charset="0"/>
              </a:rPr>
              <a:t>33:13)</a:t>
            </a:r>
          </a:p>
        </p:txBody>
      </p:sp>
      <p:sp>
        <p:nvSpPr>
          <p:cNvPr id="6" name="CuadroTexto 5">
            <a:extLst>
              <a:ext uri="{FF2B5EF4-FFF2-40B4-BE49-F238E27FC236}">
                <a16:creationId xmlns:a16="http://schemas.microsoft.com/office/drawing/2014/main" id="{8D72C415-C1FE-09CA-F7C6-21698B6DB0A5}"/>
              </a:ext>
            </a:extLst>
          </p:cNvPr>
          <p:cNvSpPr txBox="1"/>
          <p:nvPr/>
        </p:nvSpPr>
        <p:spPr>
          <a:xfrm>
            <a:off x="371475" y="1237913"/>
            <a:ext cx="11619389" cy="707886"/>
          </a:xfrm>
          <a:prstGeom prst="rect">
            <a:avLst/>
          </a:prstGeom>
          <a:noFill/>
        </p:spPr>
        <p:txBody>
          <a:bodyPr wrap="square" rtlCol="0">
            <a:spAutoFit/>
          </a:bodyPr>
          <a:lstStyle/>
          <a:p>
            <a:pPr>
              <a:spcBef>
                <a:spcPts val="600"/>
              </a:spcBef>
            </a:pPr>
            <a:r>
              <a:rPr lang="lv-LV" sz="2000" b="1" dirty="0"/>
              <a:t>Kad Dievs sacīja Mozum, ka Viņš nepavadīs tautu uz Kanaānu (2.Moz.33:1-3), sākās interesanta saruna (2.Moz.33:12-17):</a:t>
            </a:r>
            <a:endParaRPr lang="es-ES" sz="2000" b="1" dirty="0"/>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651740637"/>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371475" y="4492160"/>
            <a:ext cx="5953125" cy="2246769"/>
          </a:xfrm>
          <a:prstGeom prst="rect">
            <a:avLst/>
          </a:prstGeom>
          <a:noFill/>
        </p:spPr>
        <p:txBody>
          <a:bodyPr wrap="square" rtlCol="0">
            <a:spAutoFit/>
          </a:bodyPr>
          <a:lstStyle/>
          <a:p>
            <a:pPr>
              <a:spcBef>
                <a:spcPts val="600"/>
              </a:spcBef>
            </a:pPr>
            <a:r>
              <a:rPr lang="lv-LV" sz="2000" b="1" dirty="0"/>
              <a:t>Mozus pavadījia 40 dienas kopā ar Dievu un bija saņēmis desmit baušļus un norādījumus par  zemes svētnīcas celtniecību. Viņš Dieva priekšā aizlūdza par tautu. Mozus labi pazina Dievu. Viņš ar Viņu runāja  kā draugs ar draugu. Kādā veidā viņam vajadzēja Viņu iepazīt (2. Moz. 33:13)? Kādā veidā mums ir nepieciešams Viņu iepazīt?</a:t>
            </a:r>
            <a:endParaRPr lang="es-ES" sz="2000" b="1" dirty="0"/>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lef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lef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lef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lef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lef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lef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lef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lef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lef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lef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lef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lef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2105248" y="414670"/>
            <a:ext cx="7451250" cy="4212330"/>
          </a:xfrm>
          <a:prstGeom prst="rect">
            <a:avLst/>
          </a:prstGeom>
          <a:noFill/>
        </p:spPr>
        <p:txBody>
          <a:bodyPr wrap="square">
            <a:prstTxWarp prst="textInflateTop">
              <a:avLst/>
            </a:prstTxWarp>
            <a:spAutoFit/>
          </a:bodyPr>
          <a:lstStyle/>
          <a:p>
            <a:pPr algn="ctr"/>
            <a:r>
              <a:rPr lang="lv-LV"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DIEVA </a:t>
            </a:r>
          </a:p>
          <a:p>
            <a:pPr algn="ctr"/>
            <a:r>
              <a:rPr lang="lv-LV"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GODĪBA</a:t>
            </a:r>
            <a:endPar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endParaRP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lum/>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B4BF231-77EE-5392-1739-F42916E97898}"/>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w="38100" h="38100"/>
            </a:sp3d>
          </a:bodyPr>
          <a:lstStyle/>
          <a:p>
            <a:pPr algn="ctr"/>
            <a:r>
              <a:rPr lang="lv-LV" sz="4400" b="1" dirty="0">
                <a:ln w="0"/>
                <a:solidFill>
                  <a:schemeClr val="accent5">
                    <a:lumMod val="75000"/>
                  </a:schemeClr>
                </a:solidFill>
                <a:effectLst>
                  <a:reflection blurRad="6350" stA="53000" endA="300" endPos="35500" dir="5400000" sy="-90000" algn="bl" rotWithShape="0"/>
                </a:effectLst>
              </a:rPr>
              <a:t>VĒLME IEPAZĪT DIEVA GODĪBU</a:t>
            </a:r>
            <a:endParaRPr lang="es-ES" sz="4400" b="1" dirty="0">
              <a:ln w="0"/>
              <a:solidFill>
                <a:schemeClr val="accent5">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37753A0-0DE5-1279-EA99-BCBFA758DAD9}"/>
              </a:ext>
            </a:extLst>
          </p:cNvPr>
          <p:cNvSpPr txBox="1"/>
          <p:nvPr/>
        </p:nvSpPr>
        <p:spPr>
          <a:xfrm>
            <a:off x="1552575" y="674191"/>
            <a:ext cx="9086850" cy="369332"/>
          </a:xfrm>
          <a:prstGeom prst="rect">
            <a:avLst/>
          </a:prstGeom>
          <a:noFill/>
        </p:spPr>
        <p:txBody>
          <a:bodyPr wrap="square">
            <a:spAutoFit/>
          </a:bodyPr>
          <a:lstStyle/>
          <a:p>
            <a:pPr algn="ctr"/>
            <a:r>
              <a:rPr lang="lv-LV" b="1" dirty="0">
                <a:solidFill>
                  <a:schemeClr val="accent4">
                    <a:lumMod val="50000"/>
                  </a:schemeClr>
                </a:solidFill>
                <a:latin typeface="Comic Sans MS" panose="030F0702030302020204" pitchFamily="66" charset="0"/>
              </a:rPr>
              <a:t>“Tad Mozus sacīja: "Rādi man, lūdzams, Savu godību!"” </a:t>
            </a:r>
            <a:r>
              <a:rPr lang="lv-LV" sz="1400" b="1" dirty="0">
                <a:solidFill>
                  <a:schemeClr val="accent4">
                    <a:lumMod val="50000"/>
                  </a:schemeClr>
                </a:solidFill>
                <a:latin typeface="Comic Sans MS" panose="030F0702030302020204" pitchFamily="66" charset="0"/>
              </a:rPr>
              <a:t>(2. Mozus 33:18)</a:t>
            </a: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2242097605"/>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4677453" y="4432102"/>
            <a:ext cx="7399568" cy="1015663"/>
          </a:xfrm>
          <a:prstGeom prst="rect">
            <a:avLst/>
          </a:prstGeom>
          <a:noFill/>
        </p:spPr>
        <p:txBody>
          <a:bodyPr wrap="square" rtlCol="0">
            <a:spAutoFit/>
          </a:bodyPr>
          <a:lstStyle/>
          <a:p>
            <a:pPr>
              <a:spcBef>
                <a:spcPts val="600"/>
              </a:spcBef>
            </a:pPr>
            <a:r>
              <a:rPr lang="lv-LV" sz="2000" b="1" dirty="0"/>
              <a:t>Elena G. Vaita piebilst, ka Dieva godība ir pilnvarot Savus bērnus, pieņemt grēciniekus, kas nožēlo grēkus, un nodrošināt visu, kas nepieciešams viņu pārveidošanai.</a:t>
            </a:r>
            <a:endParaRPr lang="es-ES" sz="2000" b="1" dirty="0"/>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0025" y="1199020"/>
            <a:ext cx="4373332" cy="5563850"/>
          </a:xfrm>
          <a:prstGeom prst="rect">
            <a:avLst/>
          </a:prstGeom>
        </p:spPr>
      </p:pic>
      <p:sp>
        <p:nvSpPr>
          <p:cNvPr id="9" name="CuadroTexto 8">
            <a:extLst>
              <a:ext uri="{FF2B5EF4-FFF2-40B4-BE49-F238E27FC236}">
                <a16:creationId xmlns:a16="http://schemas.microsoft.com/office/drawing/2014/main" id="{0F1BD2D8-D812-83E7-53AC-F828E9AA9801}"/>
              </a:ext>
            </a:extLst>
          </p:cNvPr>
          <p:cNvSpPr txBox="1"/>
          <p:nvPr/>
        </p:nvSpPr>
        <p:spPr>
          <a:xfrm>
            <a:off x="4677452" y="6140262"/>
            <a:ext cx="7514547" cy="707886"/>
          </a:xfrm>
          <a:prstGeom prst="rect">
            <a:avLst/>
          </a:prstGeom>
          <a:noFill/>
        </p:spPr>
        <p:txBody>
          <a:bodyPr wrap="square">
            <a:spAutoFit/>
          </a:bodyPr>
          <a:lstStyle/>
          <a:p>
            <a:pPr>
              <a:spcBef>
                <a:spcPts val="600"/>
              </a:spcBef>
            </a:pPr>
            <a:r>
              <a:rPr lang="lv-LV" sz="2000" b="1" dirty="0"/>
              <a:t>Kad raugāmies uz krustu, mums ir vislielākā atklāsme par Dieva godību, Viņa labestību un Viņa raksturu.</a:t>
            </a:r>
            <a:endParaRPr lang="es-ES" sz="2000" b="1" dirty="0"/>
          </a:p>
        </p:txBody>
      </p:sp>
      <p:sp>
        <p:nvSpPr>
          <p:cNvPr id="11" name="CuadroTexto 10">
            <a:extLst>
              <a:ext uri="{FF2B5EF4-FFF2-40B4-BE49-F238E27FC236}">
                <a16:creationId xmlns:a16="http://schemas.microsoft.com/office/drawing/2014/main" id="{91998834-3B11-CB57-8EE1-EE96C2979D8B}"/>
              </a:ext>
            </a:extLst>
          </p:cNvPr>
          <p:cNvSpPr txBox="1"/>
          <p:nvPr/>
        </p:nvSpPr>
        <p:spPr>
          <a:xfrm>
            <a:off x="4677452" y="5448776"/>
            <a:ext cx="7514548" cy="707886"/>
          </a:xfrm>
          <a:prstGeom prst="rect">
            <a:avLst/>
          </a:prstGeom>
          <a:noFill/>
        </p:spPr>
        <p:txBody>
          <a:bodyPr wrap="square">
            <a:spAutoFit/>
          </a:bodyPr>
          <a:lstStyle/>
          <a:p>
            <a:pPr>
              <a:spcBef>
                <a:spcPts val="600"/>
              </a:spcBef>
            </a:pPr>
            <a:r>
              <a:rPr lang="lv-LV" sz="2000" b="1" dirty="0"/>
              <a:t>Tādējādi mūsu "godība" atspoguļot Dieva raksturu mūsu dzīvē (2.Kor.1:12; 3:18).</a:t>
            </a:r>
            <a:endParaRPr lang="es-ES" sz="2000" b="1" dirty="0"/>
          </a:p>
        </p:txBody>
      </p:sp>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39"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270044A2-F123-4FAF-B701-DB1324C4F9D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6"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0465194-55FE-440B-BD97-DF64FDA44341}"/>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1"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19BC3635-2692-406A-A7C7-A551593D934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left)">
                                      <p:cBhvr>
                                        <p:cTn id="58" dur="500"/>
                                        <p:tgtEl>
                                          <p:spTgt spid="5">
                                            <p:graphicEl>
                                              <a:dgm id="{901DACB5-B2CA-44EB-9753-87793F31A902}"/>
                                            </p:graphic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2" dur="500"/>
                                        <p:tgtEl>
                                          <p:spTgt spid="5">
                                            <p:graphicEl>
                                              <a:dgm id="{E72754C5-A708-4BDA-B205-2A80F46248F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6C088B-07F2-9BE9-10DB-943A52A2150A}"/>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lv-LV"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DIEVA GODĪBAS ATKLĀSME</a:t>
            </a:r>
            <a:endPar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4" name="CuadroTexto 3">
            <a:extLst>
              <a:ext uri="{FF2B5EF4-FFF2-40B4-BE49-F238E27FC236}">
                <a16:creationId xmlns:a16="http://schemas.microsoft.com/office/drawing/2014/main" id="{CD6F1795-9A97-9EFB-5D58-A3078C57C006}"/>
              </a:ext>
            </a:extLst>
          </p:cNvPr>
          <p:cNvSpPr txBox="1"/>
          <p:nvPr/>
        </p:nvSpPr>
        <p:spPr>
          <a:xfrm>
            <a:off x="132945" y="688669"/>
            <a:ext cx="1192611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a:t>
            </a:r>
            <a:r>
              <a:rPr lang="lv-LV" b="1" dirty="0">
                <a:solidFill>
                  <a:schemeClr val="accent2">
                    <a:lumMod val="50000"/>
                  </a:schemeClr>
                </a:solidFill>
                <a:latin typeface="Comic Sans MS" panose="030F0702030302020204" pitchFamily="66" charset="0"/>
              </a:rPr>
              <a:t>Un Tas Kungs gāja viņam garām, un Viņš sauca: "Tas Kungs, Tas Kungs, apžēlošanās un žēlastības Dievs, pacietīgs un bagāts žēlsirdībā un uzticībā.</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lv-LV" sz="1400" b="1" dirty="0">
                <a:solidFill>
                  <a:schemeClr val="accent2">
                    <a:lumMod val="50000"/>
                  </a:schemeClr>
                </a:solidFill>
                <a:latin typeface="Comic Sans MS" panose="030F0702030302020204" pitchFamily="66" charset="0"/>
              </a:rPr>
              <a:t>2. Mozus</a:t>
            </a:r>
            <a:r>
              <a:rPr lang="es-ES" sz="1400" b="1" dirty="0">
                <a:solidFill>
                  <a:schemeClr val="accent2">
                    <a:lumMod val="50000"/>
                  </a:schemeClr>
                </a:solidFill>
                <a:latin typeface="Comic Sans MS" panose="030F0702030302020204" pitchFamily="66" charset="0"/>
              </a:rPr>
              <a:t> 34:6)</a:t>
            </a:r>
          </a:p>
        </p:txBody>
      </p:sp>
      <p:sp>
        <p:nvSpPr>
          <p:cNvPr id="5" name="CuadroTexto 4">
            <a:extLst>
              <a:ext uri="{FF2B5EF4-FFF2-40B4-BE49-F238E27FC236}">
                <a16:creationId xmlns:a16="http://schemas.microsoft.com/office/drawing/2014/main" id="{FCFDFA68-2366-958C-9D02-3DB25C951196}"/>
              </a:ext>
            </a:extLst>
          </p:cNvPr>
          <p:cNvSpPr txBox="1"/>
          <p:nvPr/>
        </p:nvSpPr>
        <p:spPr>
          <a:xfrm>
            <a:off x="276224" y="1412215"/>
            <a:ext cx="11844439" cy="707886"/>
          </a:xfrm>
          <a:prstGeom prst="rect">
            <a:avLst/>
          </a:prstGeom>
          <a:noFill/>
        </p:spPr>
        <p:txBody>
          <a:bodyPr wrap="square" rtlCol="0">
            <a:spAutoFit/>
          </a:bodyPr>
          <a:lstStyle/>
          <a:p>
            <a:pPr>
              <a:spcBef>
                <a:spcPts val="600"/>
              </a:spcBef>
            </a:pPr>
            <a:r>
              <a:rPr lang="lv-LV" sz="2000" b="1" dirty="0"/>
              <a:t>Dievs parādīja Savu godību Mozum septītajā reizē, kad viņš uzkāpa Sinaja kalnā. Kādos laikos un ar kādu mērķi Mozus parādījās Dieva priekšā?</a:t>
            </a:r>
            <a:endParaRPr lang="es-ES" sz="2000" b="1" dirty="0"/>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2899655804"/>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73779" y="5829902"/>
            <a:ext cx="11844439" cy="1015663"/>
          </a:xfrm>
          <a:prstGeom prst="rect">
            <a:avLst/>
          </a:prstGeom>
          <a:noFill/>
        </p:spPr>
        <p:txBody>
          <a:bodyPr wrap="square" rtlCol="0">
            <a:spAutoFit/>
          </a:bodyPr>
          <a:lstStyle/>
          <a:p>
            <a:pPr>
              <a:spcBef>
                <a:spcPts val="600"/>
              </a:spcBef>
            </a:pPr>
            <a:r>
              <a:rPr lang="lv-LV" sz="2000" b="1" dirty="0"/>
              <a:t>Dieva godības atklāsme tika atklāta kā dievišķa rakstura pašizpausme (2.Moz.34:6-7). Mozus pielūdza Dievu mīlestībā (2.Moz.34:8; 1Jņ.4:19). Dievs atkārtoti apliecināja Savu Derību ar Israēla tautu un piedeva neprātīgo rīcību epizodē ar zelta elku teļu.</a:t>
            </a:r>
            <a:endParaRPr lang="es-ES" sz="2000" b="1" dirty="0"/>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a:extLst>
              <a:ext uri="{28A0092B-C50C-407E-A947-70E740481C1C}">
                <a14:useLocalDpi xmlns:a14="http://schemas.microsoft.com/office/drawing/2010/main"/>
              </a:ext>
            </a:extLst>
          </a:blip>
          <a:srcRect l="9345" r="9345"/>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lef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lef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lef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lef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lef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lef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lef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701</TotalTime>
  <Words>1316</Words>
  <Application>Microsoft Office PowerPoint</Application>
  <PresentationFormat>Panorámica</PresentationFormat>
  <Paragraphs>85</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 Display</vt:lpstr>
      <vt:lpstr>Comic Sans MS</vt:lpstr>
      <vt:lpstr>Constantia</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112</cp:revision>
  <dcterms:created xsi:type="dcterms:W3CDTF">2025-08-09T16:08:23Z</dcterms:created>
  <dcterms:modified xsi:type="dcterms:W3CDTF">2025-08-12T06:11:27Z</dcterms:modified>
</cp:coreProperties>
</file>