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3"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35" d="100"/>
          <a:sy n="35" d="100"/>
        </p:scale>
        <p:origin x="78" y="12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lv-LV" b="1" noProof="0" dirty="0">
              <a:effectLst>
                <a:outerShdw blurRad="38100" dist="38100" dir="2700000" algn="tl">
                  <a:srgbClr val="000000">
                    <a:alpha val="43137"/>
                  </a:srgbClr>
                </a:outerShdw>
              </a:effectLst>
            </a:rPr>
            <a:t>Zaudētā zeme</a:t>
          </a:r>
        </a:p>
      </dgm:t>
    </dgm:pt>
    <dgm:pt modelId="{64F32902-636B-4D9E-99D4-A5CA07E04E8F}" type="parTrans" cxnId="{1ADEC97B-10D6-4AF3-984C-39E08750038A}">
      <dgm:prSet/>
      <dgm:spPr/>
      <dgm:t>
        <a:bodyPr/>
        <a:lstStyle/>
        <a:p>
          <a:endParaRPr lang="lv-LV" b="1" noProof="0" dirty="0">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lv-LV" b="1" noProof="0" dirty="0">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lv-LV" b="1" noProof="0" dirty="0">
              <a:effectLst>
                <a:outerShdw blurRad="38100" dist="38100" dir="2700000" algn="tl">
                  <a:srgbClr val="000000">
                    <a:alpha val="43137"/>
                  </a:srgbClr>
                </a:outerShdw>
              </a:effectLst>
            </a:rPr>
            <a:t>Zeme, ko Dievs dod</a:t>
          </a:r>
        </a:p>
      </dgm:t>
    </dgm:pt>
    <dgm:pt modelId="{3D7AA75F-F78E-440B-B263-3FD1B6A02B0F}" type="parTrans" cxnId="{DDA876C4-C1AD-4069-ACFE-EEF6455B204B}">
      <dgm:prSet/>
      <dgm:spPr/>
      <dgm:t>
        <a:bodyPr/>
        <a:lstStyle/>
        <a:p>
          <a:endParaRPr lang="lv-LV" b="1" noProof="0" dirty="0">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lv-LV" b="1" noProof="0" dirty="0">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lv-LV" b="1" noProof="0" dirty="0">
              <a:effectLst>
                <a:outerShdw blurRad="38100" dist="38100" dir="2700000" algn="tl">
                  <a:srgbClr val="000000">
                    <a:alpha val="43137"/>
                  </a:srgbClr>
                </a:outerShdw>
              </a:effectLst>
            </a:rPr>
            <a:t>Zemes iekarošana</a:t>
          </a:r>
        </a:p>
      </dgm:t>
    </dgm:pt>
    <dgm:pt modelId="{5954326A-B2B8-4ACD-BA73-A604AB8A9024}" type="parTrans" cxnId="{9A0EF2CC-E48E-4D95-BD8E-52F81D5B69BE}">
      <dgm:prSet/>
      <dgm:spPr/>
      <dgm:t>
        <a:bodyPr/>
        <a:lstStyle/>
        <a:p>
          <a:endParaRPr lang="lv-LV" b="1" noProof="0" dirty="0">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lv-LV" b="1" noProof="0" dirty="0">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lv-LV" b="1" noProof="0" dirty="0">
              <a:effectLst>
                <a:outerShdw blurRad="38100" dist="38100" dir="2700000" algn="tl">
                  <a:srgbClr val="000000">
                    <a:alpha val="43137"/>
                  </a:srgbClr>
                </a:outerShdw>
              </a:effectLst>
            </a:rPr>
            <a:t>Dāvanas saglabāšana</a:t>
          </a:r>
        </a:p>
      </dgm:t>
    </dgm:pt>
    <dgm:pt modelId="{BD406589-89A7-47F5-B21F-3BEDB3CDBED3}" type="parTrans" cxnId="{6549FD77-9F8C-43F1-962E-EFFCFE1CA6D6}">
      <dgm:prSet/>
      <dgm:spPr/>
      <dgm:t>
        <a:bodyPr/>
        <a:lstStyle/>
        <a:p>
          <a:endParaRPr lang="lv-LV" b="1" noProof="0" dirty="0">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lv-LV" b="1" noProof="0" dirty="0">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lv-LV" b="1" noProof="0" dirty="0">
              <a:effectLst>
                <a:outerShdw blurRad="38100" dist="38100" dir="2700000" algn="tl">
                  <a:srgbClr val="000000">
                    <a:alpha val="43137"/>
                  </a:srgbClr>
                </a:outerShdw>
              </a:effectLst>
            </a:rPr>
            <a:t>Atgūtā zeme</a:t>
          </a:r>
        </a:p>
      </dgm:t>
    </dgm:pt>
    <dgm:pt modelId="{5A7D7CAC-129B-49B8-9CF9-941B4AC9298D}" type="parTrans" cxnId="{EE4DF5AA-A337-4DF7-B45B-79896640BDA1}">
      <dgm:prSet/>
      <dgm:spPr/>
      <dgm:t>
        <a:bodyPr/>
        <a:lstStyle/>
        <a:p>
          <a:endParaRPr lang="lv-LV" b="1" noProof="0" dirty="0">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lv-LV" b="1" noProof="0" dirty="0">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lv-LV" sz="2100" b="1" kern="1200" noProof="0" dirty="0">
              <a:effectLst>
                <a:outerShdw blurRad="38100" dist="38100" dir="2700000" algn="tl">
                  <a:srgbClr val="000000">
                    <a:alpha val="43137"/>
                  </a:srgbClr>
                </a:outerShdw>
              </a:effectLst>
            </a:rPr>
            <a:t>Zaudētā zeme</a:t>
          </a: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lv-LV" sz="2100" b="1" kern="1200" noProof="0" dirty="0">
              <a:effectLst>
                <a:outerShdw blurRad="38100" dist="38100" dir="2700000" algn="tl">
                  <a:srgbClr val="000000">
                    <a:alpha val="43137"/>
                  </a:srgbClr>
                </a:outerShdw>
              </a:effectLst>
            </a:rPr>
            <a:t>Zeme, ko Dievs dod</a:t>
          </a: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lv-LV" sz="2100" b="1" kern="1200" noProof="0" dirty="0">
              <a:effectLst>
                <a:outerShdw blurRad="38100" dist="38100" dir="2700000" algn="tl">
                  <a:srgbClr val="000000">
                    <a:alpha val="43137"/>
                  </a:srgbClr>
                </a:outerShdw>
              </a:effectLst>
            </a:rPr>
            <a:t>Zemes iekarošana</a:t>
          </a: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lv-LV" sz="2100" b="1" kern="1200" noProof="0" dirty="0">
              <a:effectLst>
                <a:outerShdw blurRad="38100" dist="38100" dir="2700000" algn="tl">
                  <a:srgbClr val="000000">
                    <a:alpha val="43137"/>
                  </a:srgbClr>
                </a:outerShdw>
              </a:effectLst>
            </a:rPr>
            <a:t>Dāvanas saglabāšana</a:t>
          </a: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lv-LV" sz="2100" b="1" kern="1200" noProof="0" dirty="0">
              <a:effectLst>
                <a:outerShdw blurRad="38100" dist="38100" dir="2700000" algn="tl">
                  <a:srgbClr val="000000">
                    <a:alpha val="43137"/>
                  </a:srgbClr>
                </a:outerShdw>
              </a:effectLst>
            </a:rPr>
            <a:t>Atgūtā zeme</a:t>
          </a: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27/10/2025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27/10/2025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27/10/2025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1" y="0"/>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es-ES" sz="4400" b="1" spc="300" dirty="0">
                <a:ln/>
                <a:solidFill>
                  <a:srgbClr val="FFC000"/>
                </a:solidFill>
                <a:effectLst>
                  <a:outerShdw blurRad="38100" dist="38100" dir="2700000" algn="tl">
                    <a:srgbClr val="000000"/>
                  </a:outerShdw>
                </a:effectLst>
              </a:rPr>
              <a:t>APSOLĪJUMU MANTINIEKI, CERĪBAS GŪSTEKŅI</a:t>
            </a:r>
          </a:p>
        </p:txBody>
      </p:sp>
      <p:sp>
        <p:nvSpPr>
          <p:cNvPr id="5" name="CuadroTexto 4">
            <a:extLst>
              <a:ext uri="{FF2B5EF4-FFF2-40B4-BE49-F238E27FC236}">
                <a16:creationId xmlns:a16="http://schemas.microsoft.com/office/drawing/2014/main" id="{5DE0AC24-B492-3A35-2E1B-14B0E3564C64}"/>
              </a:ext>
            </a:extLst>
          </p:cNvPr>
          <p:cNvSpPr txBox="1"/>
          <p:nvPr/>
        </p:nvSpPr>
        <p:spPr>
          <a:xfrm>
            <a:off x="7417664" y="6427505"/>
            <a:ext cx="2492092" cy="338554"/>
          </a:xfrm>
          <a:prstGeom prst="rect">
            <a:avLst/>
          </a:prstGeom>
          <a:noFill/>
        </p:spPr>
        <p:txBody>
          <a:bodyPr wrap="none" rtlCol="0">
            <a:spAutoFit/>
          </a:bodyPr>
          <a:lstStyle/>
          <a:p>
            <a:pPr algn="r"/>
            <a:r>
              <a:rPr lang="lv-LV" sz="1600" b="1" dirty="0">
                <a:solidFill>
                  <a:srgbClr val="BBE4FA"/>
                </a:solidFill>
                <a:effectLst>
                  <a:outerShdw blurRad="38100" dist="38100" dir="2700000" algn="tl">
                    <a:srgbClr val="000000">
                      <a:alpha val="43137"/>
                    </a:srgbClr>
                  </a:outerShdw>
                </a:effectLst>
              </a:rPr>
              <a:t>9.tēma 29.novembrī, 2025</a:t>
            </a: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754326"/>
          </a:xfrm>
          <a:prstGeom prst="rect">
            <a:avLst/>
          </a:prstGeom>
          <a:noFill/>
        </p:spPr>
        <p:txBody>
          <a:bodyPr wrap="square">
            <a:spAutoFit/>
          </a:bodyPr>
          <a:lstStyle/>
          <a:p>
            <a:pPr lvl="0" algn="ctr">
              <a:spcBef>
                <a:spcPts val="1200"/>
              </a:spcBef>
              <a:defRPr/>
            </a:pP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lang="lv-LV"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Atgriezieties atpakaļ stiprā mītnē, jūs cerību pilnie cietumnieki! Jau šodien Es jums pasludinu, ka Es tev divkārši atmaksāšu!</a:t>
            </a: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lv-LV"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Caharija</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9:12)</a:t>
            </a:r>
          </a:p>
        </p:txBody>
      </p:sp>
    </p:spTree>
    <p:extLst>
      <p:ext uri="{BB962C8B-B14F-4D97-AF65-F5344CB8AC3E}">
        <p14:creationId xmlns:p14="http://schemas.microsoft.com/office/powerpoint/2010/main" val="25606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58664613"/>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s-ES"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s-ES"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s-ES"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s-ES"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697088" y="6040935"/>
            <a:ext cx="448905" cy="461665"/>
          </a:xfrm>
          <a:prstGeom prst="rect">
            <a:avLst/>
          </a:prstGeom>
          <a:noFill/>
        </p:spPr>
        <p:txBody>
          <a:bodyPr wrap="none" rtlCol="0">
            <a:spAutoFit/>
          </a:bodyPr>
          <a:lstStyle/>
          <a:p>
            <a:pPr algn="ctr"/>
            <a:r>
              <a:rPr lang="es-ES"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707886"/>
          </a:xfrm>
          <a:prstGeom prst="rect">
            <a:avLst/>
          </a:prstGeom>
          <a:noFill/>
        </p:spPr>
        <p:txBody>
          <a:bodyPr wrap="square" rtlCol="0">
            <a:spAutoFit/>
          </a:bodyPr>
          <a:lstStyle/>
          <a:p>
            <a:pPr>
              <a:spcBef>
                <a:spcPts val="600"/>
              </a:spcBef>
            </a:pPr>
            <a:r>
              <a:rPr lang="lv-LV" sz="2000" b="1" dirty="0"/>
              <a:t>Liela daļa Jozuas grāmatas 13.-21. nodaļai ir veltīta Kanaānas zemes sadalīšana starp dažādām Israēla ciltīm.</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0" y="0"/>
            <a:ext cx="4332608" cy="6858000"/>
            <a:chOff x="539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9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lv-LV" sz="2000" b="1" dirty="0"/>
                <a:t>DIVPADSMIT</a:t>
              </a:r>
              <a:r>
                <a:rPr lang="es-ES" sz="2000" b="1" dirty="0"/>
                <a:t> ISRA</a:t>
              </a:r>
              <a:r>
                <a:rPr lang="lv-LV" sz="2000" b="1" dirty="0"/>
                <a:t>Ē</a:t>
              </a:r>
              <a:r>
                <a:rPr lang="es-ES" sz="2000" b="1" dirty="0"/>
                <a:t>LA CILT</a:t>
              </a:r>
              <a:r>
                <a:rPr lang="lv-LV" sz="2000" b="1" dirty="0"/>
                <a:t>I</a:t>
              </a:r>
              <a:r>
                <a:rPr lang="es-ES" sz="2000" b="1" dirty="0"/>
                <a:t>S</a:t>
              </a:r>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307777"/>
            </a:xfrm>
            <a:prstGeom prst="rect">
              <a:avLst/>
            </a:prstGeom>
            <a:noFill/>
          </p:spPr>
          <p:txBody>
            <a:bodyPr wrap="square" rtlCol="0">
              <a:spAutoFit/>
            </a:bodyPr>
            <a:lstStyle/>
            <a:p>
              <a:pPr algn="ctr"/>
              <a:r>
                <a:rPr lang="es-ES" sz="1400" b="1" dirty="0" err="1">
                  <a:solidFill>
                    <a:srgbClr val="108FD6"/>
                  </a:solidFill>
                </a:rPr>
                <a:t>Vidusjūra</a:t>
              </a:r>
              <a:endParaRPr lang="es-ES" sz="1400" b="1" dirty="0">
                <a:solidFill>
                  <a:srgbClr val="108FD6"/>
                </a:solidFill>
              </a:endParaRP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s-ES" sz="1200" b="1" dirty="0"/>
                <a:t>A</a:t>
              </a:r>
              <a:r>
                <a:rPr lang="lv-LV" sz="1200" b="1" dirty="0"/>
                <a:t>ŠĒRS</a:t>
              </a:r>
              <a:endParaRPr lang="es-ES" sz="1200" b="1" dirty="0"/>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s-ES" sz="1200" b="1" dirty="0"/>
                <a:t>Z</a:t>
              </a:r>
              <a:r>
                <a:rPr lang="lv-LV" sz="1200" b="1" dirty="0"/>
                <a:t>E</a:t>
              </a:r>
              <a:r>
                <a:rPr lang="es-ES" sz="1200" b="1" dirty="0"/>
                <a:t>BUL</a:t>
              </a:r>
              <a:r>
                <a:rPr lang="lv-LV" sz="1200" b="1" dirty="0"/>
                <a:t>ONS</a:t>
              </a:r>
              <a:endParaRPr lang="es-ES" sz="1200" b="1" dirty="0"/>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s-ES" sz="1200" b="1" dirty="0"/>
                <a:t>I</a:t>
              </a:r>
              <a:r>
                <a:rPr lang="lv-LV" sz="1200" b="1" dirty="0"/>
                <a:t>ZAŠARS</a:t>
              </a:r>
              <a:endParaRPr lang="es-ES" sz="1200" b="1" dirty="0"/>
            </a:p>
          </p:txBody>
        </p:sp>
        <p:sp>
          <p:nvSpPr>
            <p:cNvPr id="16" name="CuadroTexto 15">
              <a:extLst>
                <a:ext uri="{FF2B5EF4-FFF2-40B4-BE49-F238E27FC236}">
                  <a16:creationId xmlns:a16="http://schemas.microsoft.com/office/drawing/2014/main" id="{0BA83634-B26C-A65E-5859-FE489A502748}"/>
                </a:ext>
              </a:extLst>
            </p:cNvPr>
            <p:cNvSpPr txBox="1"/>
            <p:nvPr/>
          </p:nvSpPr>
          <p:spPr>
            <a:xfrm>
              <a:off x="1913200" y="2165152"/>
              <a:ext cx="1075023" cy="276999"/>
            </a:xfrm>
            <a:prstGeom prst="rect">
              <a:avLst/>
            </a:prstGeom>
            <a:noFill/>
          </p:spPr>
          <p:txBody>
            <a:bodyPr wrap="square" rtlCol="0">
              <a:spAutoFit/>
            </a:bodyPr>
            <a:lstStyle/>
            <a:p>
              <a:pPr algn="ctr"/>
              <a:r>
                <a:rPr lang="es-ES" sz="1200" b="1" dirty="0"/>
                <a:t>N</a:t>
              </a:r>
              <a:r>
                <a:rPr lang="lv-LV" sz="1200" b="1" dirty="0"/>
                <a:t>AVTA</a:t>
              </a:r>
              <a:r>
                <a:rPr lang="es-ES" sz="1200" b="1" dirty="0"/>
                <a:t>TAL</a:t>
              </a:r>
              <a:r>
                <a:rPr lang="lv-LV" sz="1200" b="1" dirty="0"/>
                <a:t>IS</a:t>
              </a:r>
              <a:endParaRPr lang="es-ES" sz="1200" b="1" dirty="0"/>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s-ES" sz="1200" b="1" dirty="0"/>
                <a:t>MANAS</a:t>
              </a:r>
              <a:r>
                <a:rPr lang="lv-LV" sz="1200" b="1" dirty="0"/>
                <a:t>E</a:t>
              </a:r>
              <a:endParaRPr lang="es-ES" sz="1200" b="1" dirty="0"/>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s-ES" sz="1200" b="1" dirty="0"/>
                <a:t>MANAS</a:t>
              </a:r>
              <a:r>
                <a:rPr lang="lv-LV" sz="1200" b="1" dirty="0"/>
                <a:t>E</a:t>
              </a:r>
              <a:endParaRPr lang="es-ES" sz="1200" b="1" dirty="0"/>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s-ES" sz="1200" b="1" dirty="0"/>
                <a:t>DAN</a:t>
              </a:r>
              <a:r>
                <a:rPr lang="lv-LV" sz="1200" b="1" dirty="0"/>
                <a:t>S</a:t>
              </a:r>
              <a:endParaRPr lang="es-ES" sz="1200" b="1" dirty="0"/>
            </a:p>
          </p:txBody>
        </p:sp>
        <p:sp>
          <p:nvSpPr>
            <p:cNvPr id="22" name="CuadroTexto 21">
              <a:extLst>
                <a:ext uri="{FF2B5EF4-FFF2-40B4-BE49-F238E27FC236}">
                  <a16:creationId xmlns:a16="http://schemas.microsoft.com/office/drawing/2014/main" id="{E99990A0-563B-7BE5-088E-A5FB15DEF47C}"/>
                </a:ext>
              </a:extLst>
            </p:cNvPr>
            <p:cNvSpPr txBox="1"/>
            <p:nvPr/>
          </p:nvSpPr>
          <p:spPr>
            <a:xfrm>
              <a:off x="1500186" y="3820268"/>
              <a:ext cx="814389" cy="276999"/>
            </a:xfrm>
            <a:prstGeom prst="rect">
              <a:avLst/>
            </a:prstGeom>
            <a:noFill/>
          </p:spPr>
          <p:txBody>
            <a:bodyPr wrap="square" rtlCol="0">
              <a:spAutoFit/>
            </a:bodyPr>
            <a:lstStyle/>
            <a:p>
              <a:pPr algn="ctr"/>
              <a:r>
                <a:rPr lang="es-ES" sz="1200" b="1" dirty="0"/>
                <a:t>EFRA</a:t>
              </a:r>
              <a:r>
                <a:rPr lang="lv-LV" sz="1200" b="1" dirty="0"/>
                <a:t>IMS</a:t>
              </a:r>
              <a:endParaRPr lang="es-ES" sz="1200" b="1" dirty="0"/>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2" y="3749262"/>
              <a:ext cx="645319" cy="307777"/>
            </a:xfrm>
            <a:prstGeom prst="rect">
              <a:avLst/>
            </a:prstGeom>
            <a:noFill/>
          </p:spPr>
          <p:txBody>
            <a:bodyPr wrap="square" rtlCol="0">
              <a:spAutoFit/>
            </a:bodyPr>
            <a:lstStyle/>
            <a:p>
              <a:pPr algn="ctr"/>
              <a:r>
                <a:rPr lang="es-ES" sz="1400" b="1" dirty="0"/>
                <a:t>GAD</a:t>
              </a:r>
              <a:r>
                <a:rPr lang="lv-LV" sz="1400" b="1" dirty="0"/>
                <a:t>S</a:t>
              </a:r>
              <a:endParaRPr lang="es-ES" sz="1400" b="1" dirty="0"/>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s-ES" sz="1100" b="1" dirty="0"/>
                <a:t>BENJAM</a:t>
              </a:r>
              <a:r>
                <a:rPr lang="lv-LV" sz="1100" b="1" dirty="0"/>
                <a:t>I</a:t>
              </a:r>
              <a:r>
                <a:rPr lang="es-ES" sz="1100" b="1" dirty="0"/>
                <a:t>N</a:t>
              </a:r>
              <a:r>
                <a:rPr lang="lv-LV" sz="1100" b="1" dirty="0"/>
                <a:t>S</a:t>
              </a:r>
              <a:endParaRPr lang="es-ES" sz="1100" b="1" dirty="0"/>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es-ES" sz="1400" b="1" dirty="0"/>
                <a:t>J</a:t>
              </a:r>
              <a:r>
                <a:rPr lang="lv-LV" sz="1400" b="1" dirty="0"/>
                <a:t>ŪDA</a:t>
              </a:r>
              <a:endParaRPr lang="es-ES" sz="1400" b="1" dirty="0"/>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71646" cy="307777"/>
            </a:xfrm>
            <a:prstGeom prst="rect">
              <a:avLst/>
            </a:prstGeom>
            <a:noFill/>
          </p:spPr>
          <p:txBody>
            <a:bodyPr wrap="square" rtlCol="0">
              <a:spAutoFit/>
            </a:bodyPr>
            <a:lstStyle/>
            <a:p>
              <a:pPr algn="ctr"/>
              <a:r>
                <a:rPr lang="es-ES" sz="1400" b="1" dirty="0"/>
                <a:t>R</a:t>
              </a:r>
              <a:r>
                <a:rPr lang="lv-LV" sz="1400" b="1" dirty="0"/>
                <a:t>Ū</a:t>
              </a:r>
              <a:r>
                <a:rPr lang="es-ES" sz="1400" b="1" dirty="0"/>
                <a:t>BÉN</a:t>
              </a:r>
              <a:r>
                <a:rPr lang="lv-LV" sz="1400" b="1" dirty="0"/>
                <a:t>S</a:t>
              </a:r>
              <a:endParaRPr lang="es-ES" sz="1400" b="1" dirty="0"/>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es-ES" sz="1200" b="1" dirty="0"/>
                <a:t>SIME</a:t>
              </a:r>
              <a:r>
                <a:rPr lang="lv-LV" sz="1200" b="1" dirty="0"/>
                <a:t>ONS</a:t>
              </a:r>
              <a:endParaRPr lang="es-ES" sz="1200" b="1" dirty="0"/>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spcBef>
                <a:spcPts val="600"/>
              </a:spcBef>
            </a:pPr>
            <a:r>
              <a:rPr lang="lv-LV" sz="2000" b="1" dirty="0"/>
              <a:t>Jēzus nāve mums apliecina, ka mēs jau esam mantojuši zemi, ko Ādams un Ieva reiz zaudēja. Tomēr mēs joprojām esam "cerībā" to saņemt.</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084031"/>
            <a:ext cx="7644568" cy="1015663"/>
          </a:xfrm>
          <a:prstGeom prst="rect">
            <a:avLst/>
          </a:prstGeom>
          <a:noFill/>
        </p:spPr>
        <p:txBody>
          <a:bodyPr wrap="square">
            <a:spAutoFit/>
          </a:bodyPr>
          <a:lstStyle/>
          <a:p>
            <a:pPr>
              <a:spcBef>
                <a:spcPts val="600"/>
              </a:spcBef>
            </a:pPr>
            <a:r>
              <a:rPr lang="lv-LV" sz="2000" b="1" dirty="0"/>
              <a:t>Starp norādēm uz vietām, tautām un ciltīm mēs varam saskatīt zemi, kas jau bija Izraēla mantojums, bet kas viņiem vēl pilnībā nepiederēja.</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lv-LV"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ZAUDĒTĀ ZEME</a:t>
            </a:r>
            <a:endParaRPr lang="es-ES"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lv-LV" b="1" dirty="0">
                <a:solidFill>
                  <a:srgbClr val="D5DEFE"/>
                </a:solidFill>
                <a:effectLst>
                  <a:outerShdw blurRad="38100" dist="38100" dir="2700000" algn="tl">
                    <a:srgbClr val="000000">
                      <a:alpha val="43137"/>
                    </a:srgbClr>
                  </a:outerShdw>
                </a:effectLst>
                <a:latin typeface="Comic Sans MS" panose="030F0702030302020204" pitchFamily="66" charset="0"/>
              </a:rPr>
              <a:t>"Tā Dievs Tas Kungs izraidīja viņu no Ēdenes dārza, lai viņš apstrādātu zemi, no kuras viņš tika ņemts." (1.Moz.3:23).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rtlCol="0">
            <a:spAutoFit/>
          </a:bodyPr>
          <a:lstStyle/>
          <a:p>
            <a:pPr>
              <a:spcBef>
                <a:spcPts val="600"/>
              </a:spcBef>
            </a:pPr>
            <a:r>
              <a:rPr lang="lv-LV" sz="2000" b="1" dirty="0"/>
              <a:t>Kad Dievamv nepaklausīja, viņi tika izraidīti no Ēdenes (1.Moz.3:23), un bija zaudējuši pārvaldību pār zemi.</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469662" cy="707886"/>
          </a:xfrm>
          <a:prstGeom prst="rect">
            <a:avLst/>
          </a:prstGeom>
          <a:noFill/>
        </p:spPr>
        <p:txBody>
          <a:bodyPr wrap="square">
            <a:spAutoFit/>
          </a:bodyPr>
          <a:lstStyle/>
          <a:p>
            <a:pPr>
              <a:spcBef>
                <a:spcPts val="600"/>
              </a:spcBef>
            </a:pPr>
            <a:r>
              <a:rPr lang="lv-LV" sz="2000" b="1" dirty="0"/>
              <a:t>Dievs iecēla Ādamu un Ievu par šīs pasaules pārvaldniekiem (1.Moz.1:27-28) un ielika viņus Ēdenes dārzā (1.Moz.2:8).</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2" y="5515085"/>
            <a:ext cx="6267977" cy="1323439"/>
          </a:xfrm>
          <a:prstGeom prst="rect">
            <a:avLst/>
          </a:prstGeom>
          <a:noFill/>
        </p:spPr>
        <p:txBody>
          <a:bodyPr wrap="square">
            <a:spAutoFit/>
          </a:bodyPr>
          <a:lstStyle/>
          <a:p>
            <a:pPr>
              <a:spcBef>
                <a:spcPts val="600"/>
              </a:spcBef>
            </a:pPr>
            <a:r>
              <a:rPr lang="lv-LV" sz="2000" b="1" dirty="0"/>
              <a:t>Israēla nepaklausība izraisīja izmaiņas sākotnējos plānos. Dievs spēj no šiem akmeņiem radīt Ābrahāmam bērnus, un mēs saņemtu caur ticību un pacietību Viņa apsolījumus (Lk. 3:8; Ebr.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495845" y="4473237"/>
            <a:ext cx="6134406" cy="1015663"/>
          </a:xfrm>
          <a:prstGeom prst="rect">
            <a:avLst/>
          </a:prstGeom>
          <a:noFill/>
        </p:spPr>
        <p:txBody>
          <a:bodyPr wrap="square">
            <a:spAutoFit/>
          </a:bodyPr>
          <a:lstStyle/>
          <a:p>
            <a:pPr>
              <a:spcBef>
                <a:spcPts val="600"/>
              </a:spcBef>
            </a:pPr>
            <a:r>
              <a:rPr lang="lv-LV" sz="2000" b="1" dirty="0"/>
              <a:t>Pakāpeniski, kad Dieva atziņa sasniegs tautas un nācijas (Jes.11:9), šīs īpašumtiesības tiks paplašinātas uz visu zemi.</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5878013" cy="1323439"/>
          </a:xfrm>
          <a:prstGeom prst="rect">
            <a:avLst/>
          </a:prstGeom>
          <a:noFill/>
        </p:spPr>
        <p:txBody>
          <a:bodyPr wrap="square">
            <a:spAutoFit/>
          </a:bodyPr>
          <a:lstStyle/>
          <a:p>
            <a:pPr>
              <a:spcBef>
                <a:spcPts val="600"/>
              </a:spcBef>
            </a:pPr>
            <a:r>
              <a:rPr lang="lv-LV" sz="2000" b="1" dirty="0"/>
              <a:t>Dievam bija plāns, kā cilvēce var atgūt zaudēto zemi. Sākumā Viņš deva Ābrahamam, Īzākam, Jēkabam tikai nelielu zemes gabaliņu - Kanaānu (1.Moz.13:14-15).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lv-LV" sz="4400" b="1" spc="600" dirty="0">
                <a:ln w="6600">
                  <a:solidFill>
                    <a:schemeClr val="accent5"/>
                  </a:solidFill>
                  <a:prstDash val="solid"/>
                </a:ln>
                <a:solidFill>
                  <a:srgbClr val="FFFFFF"/>
                </a:solidFill>
                <a:effectLst>
                  <a:outerShdw dist="38100" dir="2700000" algn="tl" rotWithShape="0">
                    <a:schemeClr val="accent5"/>
                  </a:outerShdw>
                </a:effectLst>
              </a:rPr>
              <a:t>ZEME KO DIEVS DOD</a:t>
            </a:r>
            <a:endParaRPr lang="es-ES" sz="4400" b="1" spc="600" dirty="0">
              <a:ln w="6600">
                <a:solidFill>
                  <a:schemeClr val="accent5"/>
                </a:solidFill>
                <a:prstDash val="solid"/>
              </a:ln>
              <a:solidFill>
                <a:srgbClr val="FFFFFF"/>
              </a:solidFill>
              <a:effectLst>
                <a:outerShdw dist="38100" dir="2700000" algn="tl" rotWithShape="0">
                  <a:schemeClr val="accent5"/>
                </a:outerShdw>
              </a:effectLst>
            </a:endParaRPr>
          </a:p>
        </p:txBody>
      </p:sp>
      <p:sp>
        <p:nvSpPr>
          <p:cNvPr id="5" name="CuadroTexto 4">
            <a:extLst>
              <a:ext uri="{FF2B5EF4-FFF2-40B4-BE49-F238E27FC236}">
                <a16:creationId xmlns:a16="http://schemas.microsoft.com/office/drawing/2014/main" id="{3E192925-14DB-3B8B-29A5-B6F8CC8CF570}"/>
              </a:ext>
            </a:extLst>
          </p:cNvPr>
          <p:cNvSpPr txBox="1"/>
          <p:nvPr/>
        </p:nvSpPr>
        <p:spPr>
          <a:xfrm>
            <a:off x="248605" y="1074161"/>
            <a:ext cx="11943395" cy="707886"/>
          </a:xfrm>
          <a:prstGeom prst="rect">
            <a:avLst/>
          </a:prstGeom>
          <a:noFill/>
        </p:spPr>
        <p:txBody>
          <a:bodyPr wrap="square">
            <a:spAutoFit/>
          </a:bodyPr>
          <a:lstStyle/>
          <a:p>
            <a:pPr lvl="0">
              <a:spcBef>
                <a:spcPts val="600"/>
              </a:spcBef>
              <a:defRPr/>
            </a:pPr>
            <a:r>
              <a:rPr lang="lv-LV" sz="2000" b="1" dirty="0">
                <a:solidFill>
                  <a:prstClr val="black"/>
                </a:solidFill>
              </a:rPr>
              <a:t>Tāpat kā Ādams un Ieva neko nedarīja, lai nopelnītu Ēdenes dārzu, arī Ābrahāms un viņa pēcnācēji neko nedarīja, lai nopelnītu apsolīto zemi. Tā bija Dieva Dāvana!</a:t>
            </a:r>
          </a:p>
        </p:txBody>
      </p:sp>
      <p:sp>
        <p:nvSpPr>
          <p:cNvPr id="7" name="CuadroTexto 6">
            <a:extLst>
              <a:ext uri="{FF2B5EF4-FFF2-40B4-BE49-F238E27FC236}">
                <a16:creationId xmlns:a16="http://schemas.microsoft.com/office/drawing/2014/main" id="{07760541-36A9-33E9-03AA-A52CE3A23C56}"/>
              </a:ext>
            </a:extLst>
          </p:cNvPr>
          <p:cNvSpPr txBox="1"/>
          <p:nvPr/>
        </p:nvSpPr>
        <p:spPr>
          <a:xfrm>
            <a:off x="355636" y="561890"/>
            <a:ext cx="11457136"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Tam</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Kungam</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pieder</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zeme</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un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viss</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kas</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to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piepilda</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zemes</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virsus</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un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viss</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kas</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uz</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tā</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dzīvo</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lv-LV"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Ps.</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248605" y="1889051"/>
            <a:ext cx="7478343" cy="707886"/>
          </a:xfrm>
          <a:prstGeom prst="rect">
            <a:avLst/>
          </a:prstGeom>
          <a:noFill/>
        </p:spPr>
        <p:txBody>
          <a:bodyPr wrap="square">
            <a:spAutoFit/>
          </a:bodyPr>
          <a:lstStyle/>
          <a:p>
            <a:pPr lvl="0">
              <a:spcBef>
                <a:spcPts val="600"/>
              </a:spcBef>
              <a:defRPr/>
            </a:pPr>
            <a:r>
              <a:rPr lang="lv-LV" sz="2000" b="1" dirty="0">
                <a:solidFill>
                  <a:prstClr val="black"/>
                </a:solidFill>
              </a:rPr>
              <a:t>Mēs šo dāvanu varam salīdzināt ar īrētu māju. Lai gan Israēls varēja dzīvot Kanaānā, zeme joprojām bija Dieva īpašums (Ps 24:1).</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936035" y="3960381"/>
            <a:ext cx="2790913" cy="2554545"/>
          </a:xfrm>
          <a:prstGeom prst="rect">
            <a:avLst/>
          </a:prstGeom>
          <a:noFill/>
        </p:spPr>
        <p:txBody>
          <a:bodyPr wrap="square">
            <a:spAutoFit/>
          </a:bodyPr>
          <a:lstStyle/>
          <a:p>
            <a:pPr lvl="0">
              <a:spcBef>
                <a:spcPts val="600"/>
              </a:spcBef>
              <a:defRPr/>
            </a:pPr>
            <a:r>
              <a:rPr lang="lv-LV" sz="2000" b="1" dirty="0">
                <a:solidFill>
                  <a:prstClr val="black"/>
                </a:solidFill>
              </a:rPr>
              <a:t>Arī Ēdenē bija jāmaksā "nomas maksa" - paklausība (3.Moz.20:22). Patiesībā tas bija attiecību jautājums: mīlēt Dievu un baudīt Viņa svētības.</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262444" y="2759610"/>
            <a:ext cx="7618642" cy="1323439"/>
          </a:xfrm>
          <a:prstGeom prst="rect">
            <a:avLst/>
          </a:prstGeom>
          <a:noFill/>
        </p:spPr>
        <p:txBody>
          <a:bodyPr wrap="square">
            <a:spAutoFit/>
          </a:bodyPr>
          <a:lstStyle/>
          <a:p>
            <a:pPr lvl="0">
              <a:spcBef>
                <a:spcPts val="600"/>
              </a:spcBef>
              <a:defRPr/>
            </a:pPr>
            <a:r>
              <a:rPr lang="lv-LV" sz="2000" b="1" dirty="0">
                <a:solidFill>
                  <a:prstClr val="black"/>
                </a:solidFill>
              </a:rPr>
              <a:t>Mājas īpašnieks ir tas, kurš rūpējas par jumta, cauruļu u.c. uzturēšanu. Tāpat Dievs ir tas, kurš nodrošināja lietusgāzes, aizsargāja ražu utt., lai Izraēls varētu droši dzīvot zemē, ko Dievs viņiem bija devis.</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707886"/>
          </a:xfrm>
          <a:prstGeom prst="rect">
            <a:avLst/>
          </a:prstGeom>
          <a:noFill/>
        </p:spPr>
        <p:txBody>
          <a:bodyPr wrap="square">
            <a:spAutoFit/>
          </a:bodyPr>
          <a:lstStyle/>
          <a:p>
            <a:pPr algn="ctr"/>
            <a:r>
              <a:rPr lang="lv-LV" sz="2000" b="1" dirty="0">
                <a:solidFill>
                  <a:prstClr val="black"/>
                </a:solidFill>
              </a:rPr>
              <a:t>Kā vakar, tāpat arī šodien, tas ir ticības jautājums (Ebr.11:9-13).</a:t>
            </a:r>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lv-LV" sz="4400" b="1" dirty="0">
                <a:ln/>
                <a:solidFill>
                  <a:schemeClr val="accent3"/>
                </a:solidFill>
              </a:rPr>
              <a:t>ZEMES IEKAROŠANA</a:t>
            </a:r>
            <a:endParaRPr lang="es-ES" sz="4400" b="1" dirty="0">
              <a:ln/>
              <a:solidFill>
                <a:schemeClr val="accent3"/>
              </a:solidFill>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es-ES" b="1" dirty="0">
                <a:solidFill>
                  <a:schemeClr val="accent5">
                    <a:lumMod val="75000"/>
                  </a:schemeClr>
                </a:solidFill>
                <a:latin typeface="Comic Sans MS" panose="030F0702030302020204" pitchFamily="66" charset="0"/>
              </a:rPr>
              <a:t>“</a:t>
            </a:r>
            <a:r>
              <a:rPr lang="lv-LV" b="1" dirty="0">
                <a:solidFill>
                  <a:schemeClr val="accent5">
                    <a:lumMod val="75000"/>
                  </a:schemeClr>
                </a:solidFill>
                <a:latin typeface="Comic Sans MS" panose="030F0702030302020204" pitchFamily="66" charset="0"/>
              </a:rPr>
              <a:t>Un tagad sadali šo zemi par īpašumu tām deviņām ciltīm un Manases pusciltij.</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(Jo</a:t>
            </a:r>
            <a:r>
              <a:rPr lang="lv-LV" sz="1400" b="1" dirty="0">
                <a:solidFill>
                  <a:schemeClr val="accent5">
                    <a:lumMod val="75000"/>
                  </a:schemeClr>
                </a:solidFill>
                <a:latin typeface="Comic Sans MS" panose="030F0702030302020204" pitchFamily="66" charset="0"/>
              </a:rPr>
              <a:t>zua </a:t>
            </a:r>
            <a:r>
              <a:rPr lang="es-ES" sz="1400" b="1" dirty="0">
                <a:solidFill>
                  <a:schemeClr val="accent5">
                    <a:lumMod val="75000"/>
                  </a:schemeClr>
                </a:solidFill>
                <a:latin typeface="Comic Sans MS" panose="030F0702030302020204" pitchFamily="66" charset="0"/>
              </a:rPr>
              <a:t>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1015663"/>
          </a:xfrm>
          <a:prstGeom prst="rect">
            <a:avLst/>
          </a:prstGeom>
          <a:noFill/>
        </p:spPr>
        <p:txBody>
          <a:bodyPr wrap="square" rtlCol="0">
            <a:spAutoFit/>
          </a:bodyPr>
          <a:lstStyle/>
          <a:p>
            <a:pPr>
              <a:spcBef>
                <a:spcPts val="600"/>
              </a:spcBef>
            </a:pPr>
            <a:r>
              <a:rPr lang="lv-LV" sz="2000" b="1" dirty="0"/>
              <a:t>Jozua būdams jau labi gados, Dievs pavēlēja viņam sadalīt zemi starp Israēla ciltīm, ieskaitot neiekarotās teritorijas (Joz.13:1-7).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723744" y="3057787"/>
            <a:ext cx="4380059" cy="2554545"/>
          </a:xfrm>
          <a:prstGeom prst="rect">
            <a:avLst/>
          </a:prstGeom>
          <a:noFill/>
        </p:spPr>
        <p:txBody>
          <a:bodyPr wrap="square">
            <a:spAutoFit/>
          </a:bodyPr>
          <a:lstStyle/>
          <a:p>
            <a:pPr>
              <a:spcBef>
                <a:spcPts val="600"/>
              </a:spcBef>
            </a:pPr>
            <a:r>
              <a:rPr lang="lv-LV" sz="2000" b="1" dirty="0"/>
              <a:t>Lai gan viņi cīnījās par uzvaru, viņu panākumi nebija viņu nopelns, bet gan Dieva nopelns (5.Moz.gr.9:5). Tāpat kā Israēls, arī mēs neko nevaram darīt, lai iegūtu glābšanu un mantotu apsolīto (Ef. 2:8-9; Gal. 3:29). Bet, ja viņi cīnījās... ko mums vajadzētu darīt šodien?</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5" y="5534561"/>
            <a:ext cx="4380058" cy="1323439"/>
          </a:xfrm>
          <a:prstGeom prst="rect">
            <a:avLst/>
          </a:prstGeom>
          <a:noFill/>
        </p:spPr>
        <p:txBody>
          <a:bodyPr wrap="square">
            <a:spAutoFit/>
          </a:bodyPr>
          <a:lstStyle/>
          <a:p>
            <a:pPr>
              <a:spcBef>
                <a:spcPts val="600"/>
              </a:spcBef>
            </a:pPr>
            <a:r>
              <a:rPr lang="lv-LV" sz="2000" b="1" dirty="0"/>
              <a:t>Pēc pestīšanas Dievs no saviem mantiniekiem prasa divas lietas: paklausību (Fil.2:12) un pateicību (Ebr.12:28).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99992" y="2231062"/>
            <a:ext cx="6915141" cy="1015663"/>
          </a:xfrm>
          <a:prstGeom prst="rect">
            <a:avLst/>
          </a:prstGeom>
          <a:noFill/>
        </p:spPr>
        <p:txBody>
          <a:bodyPr wrap="square">
            <a:spAutoFit/>
          </a:bodyPr>
          <a:lstStyle/>
          <a:p>
            <a:pPr>
              <a:spcBef>
                <a:spcPts val="600"/>
              </a:spcBef>
            </a:pPr>
            <a:r>
              <a:rPr lang="lv-LV" sz="2000" b="1" dirty="0"/>
              <a:t>Zeme piederēja viņiem, bet viņiem bija vēl  jāpieliek pūles, lai to iegūtu. Dievs nerīkojas neatkarīgi no cilvēka, Viņš vēlas, lai mēs darām savu daļu.</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spc="600" dirty="0">
                <a:ln/>
                <a:solidFill>
                  <a:schemeClr val="accent4"/>
                </a:solidFill>
                <a:effectLst>
                  <a:outerShdw blurRad="38100" dist="38100" dir="2700000" algn="tl">
                    <a:srgbClr val="000000">
                      <a:alpha val="43137"/>
                    </a:srgbClr>
                  </a:outerShdw>
                </a:effectLst>
              </a:rPr>
              <a:t>DĀVANAS SAGLABĀŠANA</a:t>
            </a: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lv-LV"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“Un zemi lai neviens nepārdod par īpašumu: zeme pieder Man, bet jūs esat svešinieki un piemājotāji pie Manis.” </a:t>
            </a:r>
            <a:r>
              <a:rPr lang="lv-LV"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(3. Mozus 25:23)</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707886"/>
          </a:xfrm>
          <a:prstGeom prst="rect">
            <a:avLst/>
          </a:prstGeom>
          <a:noFill/>
        </p:spPr>
        <p:txBody>
          <a:bodyPr wrap="square" rtlCol="0">
            <a:spAutoFit/>
          </a:bodyPr>
          <a:lstStyle/>
          <a:p>
            <a:pPr>
              <a:spcBef>
                <a:spcPts val="600"/>
              </a:spcBef>
            </a:pPr>
            <a:r>
              <a:rPr lang="lv-LV" sz="2000" b="1" dirty="0"/>
              <a:t>Pēc mantojuma saņemšanas bija īpaši noteikumi, kas regulēja zemes izmantošanu: sabata un jubilejas gads.</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70235" y="4175543"/>
            <a:ext cx="6609943" cy="1015663"/>
          </a:xfrm>
          <a:prstGeom prst="rect">
            <a:avLst/>
          </a:prstGeom>
          <a:noFill/>
        </p:spPr>
        <p:txBody>
          <a:bodyPr wrap="square">
            <a:spAutoFit/>
          </a:bodyPr>
          <a:lstStyle/>
          <a:p>
            <a:pPr>
              <a:spcBef>
                <a:spcPts val="600"/>
              </a:spcBef>
            </a:pPr>
            <a:r>
              <a:rPr lang="lv-LV" sz="2000" b="1" i="1" dirty="0"/>
              <a:t>Jubilejas gads - </a:t>
            </a:r>
            <a:r>
              <a:rPr lang="lv-LV" sz="2000" b="1" dirty="0"/>
              <a:t>nozīmēja zemes atdošanu tās sākotnējiem īpašniekiem, novēršot sociālo nevienlīdzību (3. Moz. 25:10, 23, 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6906283" y="3833555"/>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531360" y="3833555"/>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015663"/>
          </a:xfrm>
          <a:prstGeom prst="rect">
            <a:avLst/>
          </a:prstGeom>
          <a:noFill/>
        </p:spPr>
        <p:txBody>
          <a:bodyPr wrap="square">
            <a:spAutoFit/>
          </a:bodyPr>
          <a:lstStyle/>
          <a:p>
            <a:pPr>
              <a:spcBef>
                <a:spcPts val="600"/>
              </a:spcBef>
            </a:pPr>
            <a:r>
              <a:rPr lang="lv-LV" sz="2000" b="1" i="1" dirty="0"/>
              <a:t>Sabata gads</a:t>
            </a:r>
            <a:r>
              <a:rPr lang="lv-LV" sz="2000" b="1" dirty="0"/>
              <a:t>, bija sabata pagarinājums, kas ļāva zemei atpūsties (3. Moz. 25:2-5). Šī likuma neievērošana bija viens no trimdas iemesliem (2.Laiku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0" y="5191206"/>
            <a:ext cx="6906283" cy="1631216"/>
          </a:xfrm>
          <a:prstGeom prst="rect">
            <a:avLst/>
          </a:prstGeom>
          <a:noFill/>
        </p:spPr>
        <p:txBody>
          <a:bodyPr wrap="square">
            <a:spAutoFit/>
          </a:bodyPr>
          <a:lstStyle/>
          <a:p>
            <a:pPr>
              <a:spcBef>
                <a:spcPts val="600"/>
              </a:spcBef>
            </a:pPr>
            <a:r>
              <a:rPr lang="lv-LV" sz="2000" b="1" dirty="0"/>
              <a:t>Būtībā tas ir galvenais evaņģēlija mērķis: izdzēst atšķirību starp bagātajiem un nabagajiem, darba devējiem un darba ņēmējiem, priviliģētajiem un nelabvēlīgā situācijā esošajiem, padarot mūs visus vienlīdzīgus, atzīstot mūsu pilnīgu vajadzību pēc Dieva žēlastības.</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lv-LV"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ATGŪTĀ ZEME</a:t>
            </a:r>
            <a:endParaRPr lang="es-E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1">
                    <a:lumMod val="75000"/>
                  </a:schemeClr>
                </a:solidFill>
                <a:latin typeface="Comic Sans MS" panose="030F0702030302020204" pitchFamily="66" charset="0"/>
              </a:rPr>
              <a:t>“</a:t>
            </a:r>
            <a:r>
              <a:rPr lang="lv-LV" b="1" dirty="0">
                <a:solidFill>
                  <a:schemeClr val="accent1">
                    <a:lumMod val="75000"/>
                  </a:schemeClr>
                </a:solidFill>
                <a:latin typeface="Comic Sans MS" panose="030F0702030302020204" pitchFamily="66" charset="0"/>
              </a:rPr>
              <a:t>Tad tie dzīvos atkal tai zemē, ko Es devu Savam kalpam Jēkabam un kur dzīvoja jūsu tēvi. Arī tie tur dzīvos un viņu bērni un bērnu bērni mūžīgi. Un Mans kalps Dāvids būs viņu valdnieks uz visiem laikiem.</a:t>
            </a:r>
            <a:r>
              <a:rPr lang="es-ES" b="1" dirty="0">
                <a:solidFill>
                  <a:schemeClr val="accent1">
                    <a:lumMod val="75000"/>
                  </a:schemeClr>
                </a:solidFill>
                <a:latin typeface="Comic Sans MS" panose="030F0702030302020204" pitchFamily="66" charset="0"/>
              </a:rPr>
              <a:t>” </a:t>
            </a:r>
            <a:r>
              <a:rPr lang="es-ES" sz="1400" b="1" dirty="0">
                <a:solidFill>
                  <a:schemeClr val="accent1">
                    <a:lumMod val="75000"/>
                  </a:schemeClr>
                </a:solidFill>
                <a:latin typeface="Comic Sans MS" panose="030F0702030302020204" pitchFamily="66" charset="0"/>
              </a:rPr>
              <a:t>(</a:t>
            </a:r>
            <a:r>
              <a:rPr lang="es-ES" sz="1400" b="1" dirty="0" err="1">
                <a:solidFill>
                  <a:schemeClr val="accent1">
                    <a:lumMod val="75000"/>
                  </a:schemeClr>
                </a:solidFill>
                <a:latin typeface="Comic Sans MS" panose="030F0702030302020204" pitchFamily="66" charset="0"/>
              </a:rPr>
              <a:t>Ec</a:t>
            </a:r>
            <a:r>
              <a:rPr lang="lv-LV" sz="1400" b="1" dirty="0">
                <a:solidFill>
                  <a:schemeClr val="accent1">
                    <a:lumMod val="75000"/>
                  </a:schemeClr>
                </a:solidFill>
                <a:latin typeface="Comic Sans MS" panose="030F0702030302020204" pitchFamily="66" charset="0"/>
              </a:rPr>
              <a:t>e</a:t>
            </a:r>
            <a:r>
              <a:rPr lang="es-ES" sz="1400" b="1" dirty="0" err="1">
                <a:solidFill>
                  <a:schemeClr val="accent1">
                    <a:lumMod val="75000"/>
                  </a:schemeClr>
                </a:solidFill>
                <a:latin typeface="Comic Sans MS" panose="030F0702030302020204" pitchFamily="66" charset="0"/>
              </a:rPr>
              <a:t>hiēla</a:t>
            </a:r>
            <a:r>
              <a:rPr lang="es-ES" sz="1400" b="1" dirty="0">
                <a:solidFill>
                  <a:schemeClr val="accent1">
                    <a:lumMod val="75000"/>
                  </a:schemeClr>
                </a:solidFill>
                <a:latin typeface="Comic Sans MS" panose="030F0702030302020204" pitchFamily="66" charset="0"/>
              </a:rPr>
              <a:t>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707886"/>
          </a:xfrm>
          <a:prstGeom prst="rect">
            <a:avLst/>
          </a:prstGeom>
          <a:noFill/>
        </p:spPr>
        <p:txBody>
          <a:bodyPr wrap="square" rtlCol="0">
            <a:spAutoFit/>
          </a:bodyPr>
          <a:lstStyle/>
          <a:p>
            <a:pPr>
              <a:spcBef>
                <a:spcPts val="600"/>
              </a:spcBef>
            </a:pPr>
            <a:r>
              <a:rPr lang="lv-LV" sz="2000" b="1" dirty="0"/>
              <a:t>Nepaklausības dēļ Israēls tika izraidīts no savas zemes un nonāca Bābelē. Dievs viņus tomēr neatstāja.</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440760"/>
            <a:ext cx="7296149" cy="1323439"/>
          </a:xfrm>
          <a:prstGeom prst="rect">
            <a:avLst/>
          </a:prstGeom>
          <a:noFill/>
        </p:spPr>
        <p:txBody>
          <a:bodyPr wrap="square">
            <a:spAutoFit/>
          </a:bodyPr>
          <a:lstStyle/>
          <a:p>
            <a:pPr>
              <a:spcBef>
                <a:spcPts val="600"/>
              </a:spcBef>
            </a:pPr>
            <a:r>
              <a:rPr lang="lv-LV" sz="2000" b="1" dirty="0"/>
              <a:t>Viņš apsolīja viņus atvest atpakaļ, un dot viņiem zemi uz visiem laikiem un Dāvidu iecels par viņu ķēniņu un valdnieku (Ec.37:25). Taču Israēlim šī zeme nepiederēja mūžīgi. Dāvids jau sen bija kā miris. Ko tad nozīmē šis pravietojums?</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546932"/>
            <a:ext cx="3894760" cy="2246769"/>
          </a:xfrm>
          <a:prstGeom prst="rect">
            <a:avLst/>
          </a:prstGeom>
          <a:noFill/>
        </p:spPr>
        <p:txBody>
          <a:bodyPr wrap="square">
            <a:spAutoFit/>
          </a:bodyPr>
          <a:lstStyle/>
          <a:p>
            <a:pPr>
              <a:spcBef>
                <a:spcPts val="600"/>
              </a:spcBef>
            </a:pPr>
            <a:r>
              <a:rPr lang="lv-LV" sz="2000" b="1" dirty="0"/>
              <a:t>Viņš ir visu apsolījumu piepildījums (Rom.15:8; 2.Kor.1:20). Viņā mēs saņemam svētības tagad un saņemsim apsolīto mantojumu arī nākotnē (1Pēt.1:3-4). Drīz mēs tiksim ievesti apsolītajā zemē.</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707886"/>
          </a:xfrm>
          <a:prstGeom prst="rect">
            <a:avLst/>
          </a:prstGeom>
          <a:noFill/>
        </p:spPr>
        <p:txBody>
          <a:bodyPr wrap="square">
            <a:spAutoFit/>
          </a:bodyPr>
          <a:lstStyle/>
          <a:p>
            <a:pPr>
              <a:spcBef>
                <a:spcPts val="600"/>
              </a:spcBef>
            </a:pPr>
            <a:r>
              <a:rPr lang="lv-LV" sz="2000" b="1" dirty="0"/>
              <a:t>Šeit tiek norādīts uz Jēzu, kurš ir patiesais Ķēniņš, kas valda mūžīgi. Viņš ar Savām asinīm nodrošina mums mūžīgo mantojumu.</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362200" y="902353"/>
            <a:ext cx="7467600" cy="4708981"/>
          </a:xfrm>
          <a:prstGeom prst="rect">
            <a:avLst/>
          </a:prstGeom>
          <a:noFill/>
        </p:spPr>
        <p:txBody>
          <a:bodyPr wrap="square">
            <a:spAutoFit/>
          </a:bodyPr>
          <a:lstStyle/>
          <a:p>
            <a:pPr>
              <a:spcBef>
                <a:spcPts val="600"/>
              </a:spcBef>
            </a:pPr>
            <a:r>
              <a:rPr lang="lv-LV" sz="2500" b="1" dirty="0">
                <a:latin typeface="Constantia" panose="02030602050306030303" pitchFamily="18" charset="0"/>
              </a:rPr>
              <a:t>"Savas nepaklausības dēļ Ādams un Ieva zaudēja Ēdeni, un viņu grēka dēļ visa zeme tika nolādēta. Bet, ja Dieva tauta sekotu Viņa norādījumiem, viņu zeme atjaunotos auglība un skaistums. Pats Dievs deva viņiem norādījumus, kā apstrādāt zemi, un viņiem bija jāsadarbojas ar Viņu tās atjaunošanā. Tādējādi visa zeme Dieva pakļautībā, kļūtu par garīgās patiesības mācību objektu. Tāpat kā paklausot Dieva dabas likumiem, zemei bija jārada savi dārgumi, tāpat paklausot Viņa morāles likumiem, cilvēku sirdīm bija jāatspoguļo Dieva rakstura īpašības."</a:t>
            </a:r>
          </a:p>
        </p:txBody>
      </p:sp>
      <p:sp>
        <p:nvSpPr>
          <p:cNvPr id="4" name="CuadroTexto 3">
            <a:extLst>
              <a:ext uri="{FF2B5EF4-FFF2-40B4-BE49-F238E27FC236}">
                <a16:creationId xmlns:a16="http://schemas.microsoft.com/office/drawing/2014/main" id="{B5B5D0C1-3E85-151F-5DEA-F321F15A622C}"/>
              </a:ext>
            </a:extLst>
          </p:cNvPr>
          <p:cNvSpPr txBox="1"/>
          <p:nvPr/>
        </p:nvSpPr>
        <p:spPr>
          <a:xfrm>
            <a:off x="5615389" y="6063461"/>
            <a:ext cx="4376647" cy="338554"/>
          </a:xfrm>
          <a:prstGeom prst="rect">
            <a:avLst/>
          </a:prstGeom>
          <a:noFill/>
        </p:spPr>
        <p:txBody>
          <a:bodyPr wrap="none" rtlCol="0">
            <a:spAutoFit/>
          </a:bodyPr>
          <a:lstStyle/>
          <a:p>
            <a:pPr algn="r"/>
            <a:r>
              <a:rPr lang="lv-LV" sz="1600" b="1" dirty="0"/>
              <a:t>E. G. V. (Lielā Skolotāja dzīvības Vārdi, 231. lpp.)</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514</TotalTime>
  <Words>1119</Words>
  <Application>Microsoft Office PowerPoint</Application>
  <PresentationFormat>Panorámica</PresentationFormat>
  <Paragraphs>69</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Constantia</vt:lpstr>
      <vt:lpstr>Arial</vt:lpstr>
      <vt:lpstr>Comic Sans MS</vt:lpstr>
      <vt:lpstr>Aptos Display</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prezentācija</dc:title>
  <dc:creator>Sergio</dc:creator>
  <cp:lastModifiedBy>Sergio</cp:lastModifiedBy>
  <cp:revision>82</cp:revision>
  <dcterms:created xsi:type="dcterms:W3CDTF">2025-10-25T14:24:07Z</dcterms:created>
  <dcterms:modified xsi:type="dcterms:W3CDTF">2025-10-27T04:35:37Z</dcterms:modified>
</cp:coreProperties>
</file>