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38" r:id="rId3"/>
    <p:sldId id="324" r:id="rId4"/>
    <p:sldId id="257" r:id="rId5"/>
    <p:sldId id="258" r:id="rId6"/>
    <p:sldId id="259" r:id="rId7"/>
    <p:sldId id="260" r:id="rId8"/>
    <p:sldId id="261" r:id="rId9"/>
    <p:sldId id="332" r:id="rId10"/>
    <p:sldId id="335" r:id="rId11"/>
    <p:sldId id="336" r:id="rId12"/>
    <p:sldId id="325"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E1"/>
    <a:srgbClr val="FECE88"/>
    <a:srgbClr val="FFEED3"/>
    <a:srgbClr val="FCE7FF"/>
    <a:srgbClr val="F6C3FF"/>
    <a:srgbClr val="D6DDCD"/>
    <a:srgbClr val="434E34"/>
    <a:srgbClr val="4E4C28"/>
    <a:srgbClr val="FF6109"/>
    <a:srgbClr val="FFD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1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Sirsnīgā līdzjūtūbā</a:t>
          </a: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Laipnībā</a:t>
          </a: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Pazemībā</a:t>
          </a: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Lēnībā</a:t>
          </a: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Pacietībā</a:t>
          </a: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Cits citu panesdami</a:t>
          </a: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r>
            <a:rPr lang="lv-LV" sz="2000" b="1" dirty="0">
              <a:effectLst>
                <a:outerShdw blurRad="38100" dist="38100" dir="2700000" algn="tl">
                  <a:srgbClr val="000000">
                    <a:alpha val="43137"/>
                  </a:srgbClr>
                </a:outerShdw>
              </a:effectLst>
            </a:rPr>
            <a:t>Cits citam piedodami</a:t>
          </a: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es-ES" sz="1800" b="1" dirty="0">
              <a:effectLst>
                <a:outerShdw blurRad="38100" dist="38100" dir="2700000" algn="tl">
                  <a:srgbClr val="000000">
                    <a:alpha val="43137"/>
                  </a:srgbClr>
                </a:outerShdw>
              </a:effectLst>
            </a:rPr>
            <a:t>IEGUVUMS</a:t>
          </a:r>
          <a:endParaRPr lang="es-ES" sz="1800"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es-ES" sz="1800" b="1" dirty="0">
              <a:effectLst>
                <a:outerShdw blurRad="38100" dist="38100" dir="2700000" algn="tl">
                  <a:srgbClr val="000000">
                    <a:alpha val="43137"/>
                  </a:srgbClr>
                </a:outerShdw>
              </a:effectLst>
            </a:rPr>
            <a:t>ATBILDĪBA</a:t>
          </a:r>
          <a:endParaRPr lang="es-ES" sz="1800"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lv-LV" sz="1800" b="1" dirty="0"/>
            <a:t>Tā rīkojoties, esam svētība citiem un arī sev pašiem</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buNone/>
          </a:pPr>
          <a:r>
            <a:rPr lang="lv-LV" sz="1800" b="1" dirty="0"/>
            <a:t>Mūsu rīcībai jāpagodina Dievs, lai iedrošinātu arī citus ticēt un sekot Jēzum</a:t>
          </a:r>
          <a:endParaRPr lang="es-ES" sz="18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custLinFactNeighborX="37" custLinFactNeighborY="-1106">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lv-LV" sz="1800" b="1" noProof="0" dirty="0"/>
            <a:t>Ļaujot Dieva mieram valdīt pār mums</a:t>
          </a:r>
          <a:endParaRPr lang="lv-LV" sz="1800" noProof="0"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fi-FI" sz="1800" b="1" dirty="0"/>
            <a:t>Palikt vienoti</a:t>
          </a:r>
          <a:r>
            <a:rPr lang="lv-LV" sz="1800" b="1" dirty="0"/>
            <a:t>em</a:t>
          </a:r>
          <a:r>
            <a:rPr lang="fi-FI" sz="1800" b="1" dirty="0"/>
            <a:t> kā vien</a:t>
          </a:r>
          <a:r>
            <a:rPr lang="lv-LV" sz="1800" b="1" dirty="0"/>
            <a:t>am</a:t>
          </a:r>
          <a:r>
            <a:rPr lang="fi-FI" sz="1800" b="1" dirty="0"/>
            <a:t> vesel</a:t>
          </a:r>
          <a:r>
            <a:rPr lang="lv-LV" sz="1800" b="1" dirty="0"/>
            <a:t>am</a:t>
          </a:r>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lv-LV" sz="1800" b="1" dirty="0"/>
            <a:t>Būt pateicīgiem</a:t>
          </a:r>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lv-LV" sz="1800" b="1" dirty="0"/>
            <a:t>Rūpīgi pētīt Bībeli</a:t>
          </a:r>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lv-LV" sz="1800" b="1" noProof="0" dirty="0"/>
            <a:t>Mācot viens otram to, ko esam iemācījušies</a:t>
          </a:r>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lv-LV" sz="1800" b="1" dirty="0"/>
            <a:t>Dziedot psalmus, himnas un garīgās dziesmas</a:t>
          </a:r>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lv-LV" sz="1800" b="1" dirty="0"/>
            <a:t>Darot visu Jēzus Vārdā</a:t>
          </a:r>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Sirsnīgā līdzjūtūbā</a:t>
          </a: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Laipnībā</a:t>
          </a: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Pazemībā</a:t>
          </a: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Lēnībā</a:t>
          </a: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Pacietībā</a:t>
          </a: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Cits citu panesdami</a:t>
          </a:r>
        </a:p>
      </dsp:txBody>
      <dsp:txXfrm>
        <a:off x="4054507" y="1303730"/>
        <a:ext cx="2264309" cy="940933"/>
      </dsp:txXfrm>
    </dsp:sp>
    <dsp:sp modelId="{08CFD050-3A65-4B61-A5F0-B1FFDECDC1B4}">
      <dsp:nvSpPr>
        <dsp:cNvPr id="0" name=""/>
        <dsp:cNvSpPr/>
      </dsp:nvSpPr>
      <dsp:spPr>
        <a:xfrm>
          <a:off x="6679508"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Cits citam piedodami</a:t>
          </a:r>
        </a:p>
      </dsp:txBody>
      <dsp:txXfrm>
        <a:off x="6679508"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881584" y="-2589410"/>
          <a:ext cx="522643" cy="5824417"/>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Tā rīkojoties, esam svētība citiem un arī sev pašiem</a:t>
          </a:r>
          <a:endParaRPr lang="es-ES" sz="1800" kern="1200" dirty="0"/>
        </a:p>
      </dsp:txBody>
      <dsp:txXfrm rot="-5400000">
        <a:off x="2230698" y="86989"/>
        <a:ext cx="5798904" cy="471617"/>
      </dsp:txXfrm>
    </dsp:sp>
    <dsp:sp modelId="{FFA5AA21-7D47-4DB5-88A0-E539AF65B3AE}">
      <dsp:nvSpPr>
        <dsp:cNvPr id="0" name=""/>
        <dsp:cNvSpPr/>
      </dsp:nvSpPr>
      <dsp:spPr>
        <a:xfrm>
          <a:off x="2128" y="0"/>
          <a:ext cx="2230424"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IEGUVUMS</a:t>
          </a:r>
          <a:endParaRPr lang="es-ES" sz="1800" kern="1200" dirty="0">
            <a:effectLst>
              <a:outerShdw blurRad="38100" dist="38100" dir="2700000" algn="tl">
                <a:srgbClr val="000000">
                  <a:alpha val="43137"/>
                </a:srgbClr>
              </a:outerShdw>
            </a:effectLst>
          </a:endParaRPr>
        </a:p>
      </dsp:txBody>
      <dsp:txXfrm>
        <a:off x="33642" y="31514"/>
        <a:ext cx="2167396" cy="582536"/>
      </dsp:txXfrm>
    </dsp:sp>
    <dsp:sp modelId="{29EECA27-2D68-4D78-B8EA-E1DE71798A82}">
      <dsp:nvSpPr>
        <dsp:cNvPr id="0" name=""/>
        <dsp:cNvSpPr/>
      </dsp:nvSpPr>
      <dsp:spPr>
        <a:xfrm rot="5400000">
          <a:off x="4881584" y="-1911568"/>
          <a:ext cx="522643" cy="5824417"/>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Mūsu rīcībai jāpagodina Dievs, lai iedrošinātu arī citus ticēt un sekot Jēzum</a:t>
          </a:r>
          <a:endParaRPr lang="es-ES" sz="1800" kern="1200" dirty="0"/>
        </a:p>
      </dsp:txBody>
      <dsp:txXfrm rot="-5400000">
        <a:off x="2230698" y="764831"/>
        <a:ext cx="5798904" cy="471617"/>
      </dsp:txXfrm>
    </dsp:sp>
    <dsp:sp modelId="{E5B546D2-5835-4FBC-9882-FCDBC0427E74}">
      <dsp:nvSpPr>
        <dsp:cNvPr id="0" name=""/>
        <dsp:cNvSpPr/>
      </dsp:nvSpPr>
      <dsp:spPr>
        <a:xfrm>
          <a:off x="272" y="677858"/>
          <a:ext cx="2230424"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ATBILDĪBA</a:t>
          </a:r>
          <a:endParaRPr lang="es-ES" sz="1800" kern="1200" dirty="0">
            <a:effectLst>
              <a:outerShdw blurRad="38100" dist="38100" dir="2700000" algn="tl">
                <a:srgbClr val="000000">
                  <a:alpha val="43137"/>
                </a:srgbClr>
              </a:outerShdw>
            </a:effectLst>
          </a:endParaRPr>
        </a:p>
      </dsp:txBody>
      <dsp:txXfrm>
        <a:off x="31786" y="709372"/>
        <a:ext cx="2167396"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Ļaujot Dieva mieram valdīt pār mums</a:t>
          </a:r>
          <a:endParaRPr lang="lv-LV" sz="1800" kern="1200" noProof="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dirty="0"/>
            <a:t>Palikt vienoti</a:t>
          </a:r>
          <a:r>
            <a:rPr lang="lv-LV" sz="1800" b="1" kern="1200" dirty="0"/>
            <a:t>em</a:t>
          </a:r>
          <a:r>
            <a:rPr lang="fi-FI" sz="1800" b="1" kern="1200" dirty="0"/>
            <a:t> kā vien</a:t>
          </a:r>
          <a:r>
            <a:rPr lang="lv-LV" sz="1800" b="1" kern="1200" dirty="0"/>
            <a:t>am</a:t>
          </a:r>
          <a:r>
            <a:rPr lang="fi-FI" sz="1800" b="1" kern="1200" dirty="0"/>
            <a:t> vesel</a:t>
          </a:r>
          <a:r>
            <a:rPr lang="lv-LV" sz="1800" b="1" kern="1200" dirty="0"/>
            <a:t>am</a:t>
          </a:r>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Būt pateicīgiem</a:t>
          </a:r>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Rūpīgi pētīt Bībeli</a:t>
          </a:r>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Mācot viens otram to, ko esam iemācījušies</a:t>
          </a:r>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Dziedot psalmus, himnas un garīgās dziesmas</a:t>
          </a:r>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Darot visu Jēzus Vārdā</a:t>
          </a:r>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04/02/2026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04/02/2026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3.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35.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7.jpeg"/><Relationship Id="rId10" Type="http://schemas.openxmlformats.org/officeDocument/2006/relationships/diagramData" Target="../diagrams/data2.xml"/><Relationship Id="rId4" Type="http://schemas.openxmlformats.org/officeDocument/2006/relationships/image" Target="../media/image36.jpe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4F8A7A-973D-D363-F731-65475CB8CD4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sentadas alrededor de una mesa&#10;&#10;El contenido generado por IA puede ser incorrecto.">
            <a:extLst>
              <a:ext uri="{FF2B5EF4-FFF2-40B4-BE49-F238E27FC236}">
                <a16:creationId xmlns:a16="http://schemas.microsoft.com/office/drawing/2014/main" id="{68FBB489-D901-1F20-0CD3-6FF216F50B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D6C2730-A362-4E06-79E3-29DA1A69F95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313519" y="664970"/>
            <a:ext cx="3252903" cy="2439677"/>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232EC579-7E65-97A1-8AC6-F8238DB4468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4381676" y="664970"/>
            <a:ext cx="3252903" cy="5510560"/>
          </a:xfrm>
          <a:prstGeom prst="rect">
            <a:avLst/>
          </a:prstGeom>
        </p:spPr>
      </p:pic>
      <p:sp>
        <p:nvSpPr>
          <p:cNvPr id="24" name="Rectangle 2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en un escenario&#10;&#10;El contenido generado por IA puede ser incorrecto.">
            <a:extLst>
              <a:ext uri="{FF2B5EF4-FFF2-40B4-BE49-F238E27FC236}">
                <a16:creationId xmlns:a16="http://schemas.microsoft.com/office/drawing/2014/main" id="{3B971EC9-756E-27E7-9C37-A98C40A3855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sp>
        <p:nvSpPr>
          <p:cNvPr id="12" name="CuadroTexto 11">
            <a:extLst>
              <a:ext uri="{FF2B5EF4-FFF2-40B4-BE49-F238E27FC236}">
                <a16:creationId xmlns:a16="http://schemas.microsoft.com/office/drawing/2014/main" id="{E3C5F979-2194-F9F2-1BF0-0868C1C8DC1D}"/>
              </a:ext>
            </a:extLst>
          </p:cNvPr>
          <p:cNvSpPr txBox="1"/>
          <p:nvPr/>
        </p:nvSpPr>
        <p:spPr>
          <a:xfrm>
            <a:off x="461332" y="3571875"/>
            <a:ext cx="3442078" cy="286232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6000" b="1" dirty="0">
                <a:ln/>
                <a:solidFill>
                  <a:schemeClr val="accent1">
                    <a:lumMod val="75000"/>
                  </a:schemeClr>
                </a:solidFill>
                <a:effectLst>
                  <a:outerShdw blurRad="60007" dist="200025" dir="15000000" sy="30000" kx="-1800000" algn="bl" rotWithShape="0">
                    <a:schemeClr val="accent1">
                      <a:lumMod val="50000"/>
                      <a:alpha val="32000"/>
                    </a:schemeClr>
                  </a:outerShdw>
                </a:effectLst>
              </a:rPr>
              <a:t>DZĪVOT AR KRISTU</a:t>
            </a:r>
            <a:endParaRPr lang="es-ES" sz="6000" b="1" dirty="0">
              <a:ln/>
              <a:solidFill>
                <a:schemeClr val="accent1">
                  <a:lumMod val="75000"/>
                </a:schemeClr>
              </a:solidFill>
              <a:effectLst>
                <a:outerShdw blurRad="60007" dist="200025" dir="15000000" sy="30000" kx="-1800000" algn="bl" rotWithShape="0">
                  <a:schemeClr val="accent1">
                    <a:lumMod val="50000"/>
                    <a:alpha val="32000"/>
                  </a:schemeClr>
                </a:outerShdw>
              </a:effectLst>
            </a:endParaRPr>
          </a:p>
        </p:txBody>
      </p:sp>
      <p:sp>
        <p:nvSpPr>
          <p:cNvPr id="13" name="CuadroTexto 12">
            <a:extLst>
              <a:ext uri="{FF2B5EF4-FFF2-40B4-BE49-F238E27FC236}">
                <a16:creationId xmlns:a16="http://schemas.microsoft.com/office/drawing/2014/main" id="{C194ADEB-CDC9-FD2B-90D6-F72D42D0332B}"/>
              </a:ext>
            </a:extLst>
          </p:cNvPr>
          <p:cNvSpPr txBox="1"/>
          <p:nvPr/>
        </p:nvSpPr>
        <p:spPr>
          <a:xfrm>
            <a:off x="9529120" y="6442360"/>
            <a:ext cx="2293255" cy="338554"/>
          </a:xfrm>
          <a:prstGeom prst="rect">
            <a:avLst/>
          </a:prstGeom>
          <a:noFill/>
        </p:spPr>
        <p:txBody>
          <a:bodyPr wrap="none" rtlCol="0">
            <a:spAutoFit/>
          </a:bodyPr>
          <a:lstStyle/>
          <a:p>
            <a:pPr algn="r"/>
            <a:r>
              <a:rPr lang="es-ES" sz="1600" b="1" dirty="0">
                <a:solidFill>
                  <a:srgbClr val="D6DDCD"/>
                </a:solidFill>
                <a:effectLst>
                  <a:outerShdw blurRad="38100" dist="38100" dir="2700000" algn="tl">
                    <a:srgbClr val="000000">
                      <a:alpha val="43137"/>
                    </a:srgbClr>
                  </a:outerShdw>
                </a:effectLst>
              </a:rPr>
              <a:t>11</a:t>
            </a:r>
            <a:r>
              <a:rPr lang="lv-LV" sz="1600" b="1" dirty="0">
                <a:solidFill>
                  <a:srgbClr val="D6DDCD"/>
                </a:solidFill>
                <a:effectLst>
                  <a:outerShdw blurRad="38100" dist="38100" dir="2700000" algn="tl">
                    <a:srgbClr val="000000">
                      <a:alpha val="43137"/>
                    </a:srgbClr>
                  </a:outerShdw>
                </a:effectLst>
              </a:rPr>
              <a:t>.tēma</a:t>
            </a:r>
            <a:r>
              <a:rPr lang="es-ES" sz="1600" b="1" dirty="0">
                <a:solidFill>
                  <a:srgbClr val="D6DDCD"/>
                </a:solidFill>
                <a:effectLst>
                  <a:outerShdw blurRad="38100" dist="38100" dir="2700000" algn="tl">
                    <a:srgbClr val="000000">
                      <a:alpha val="43137"/>
                    </a:srgbClr>
                  </a:outerShdw>
                </a:effectLst>
              </a:rPr>
              <a:t> 14</a:t>
            </a:r>
            <a:r>
              <a:rPr lang="lv-LV" sz="1600" b="1" dirty="0">
                <a:solidFill>
                  <a:srgbClr val="D6DDCD"/>
                </a:solidFill>
                <a:effectLst>
                  <a:outerShdw blurRad="38100" dist="38100" dir="2700000" algn="tl">
                    <a:srgbClr val="000000">
                      <a:alpha val="43137"/>
                    </a:srgbClr>
                  </a:outerShdw>
                </a:effectLst>
              </a:rPr>
              <a:t>.martā,</a:t>
            </a:r>
            <a:r>
              <a:rPr lang="es-ES" sz="1600" b="1" dirty="0">
                <a:solidFill>
                  <a:srgbClr val="D6DDCD"/>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19857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a:r>
              <a:rPr lang="lv-LV"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DZĪVOJOT JAUNU DZĪVI</a:t>
            </a:r>
            <a:endPar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endParaRP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07554"/>
            <a:ext cx="12191998" cy="646331"/>
          </a:xfrm>
          <a:prstGeom prst="rect">
            <a:avLst/>
          </a:prstGeom>
          <a:noFill/>
        </p:spPr>
        <p:txBody>
          <a:bodyPr wrap="square">
            <a:spAutoFit/>
          </a:bodyPr>
          <a:lstStyle/>
          <a:p>
            <a:pPr algn="ctr"/>
            <a:r>
              <a:rPr lang="lv-LV" b="1" noProof="0"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“Kristus Vārds lai bagātīgi mājo jūsos: pamācait un paskubinait cits citu visā gudrībā ar psalmiem, himnām un garīgām dziesmām, žēlastībā dziedādami savās sirdīs Dievam!” </a:t>
            </a:r>
            <a:r>
              <a:rPr lang="lv-LV" sz="1400" b="1" noProof="0"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(Kolosiešiem 3:16)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a:spcBef>
                <a:spcPts val="600"/>
              </a:spcBef>
            </a:pPr>
            <a:r>
              <a:rPr lang="lv-LV" sz="2000" b="1" noProof="0" dirty="0"/>
              <a:t>Kolosiešiem 3:15-17 parāda, kā barot debesu dabu (un izrādās, ka mēs to nevaram barot izolēti, bet tam mums ir nepieciešama draudzes sadraudzība):</a:t>
            </a: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2318762158"/>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5067718" y="4531049"/>
            <a:ext cx="4789715" cy="1938992"/>
          </a:xfrm>
          <a:prstGeom prst="rect">
            <a:avLst/>
          </a:prstGeom>
          <a:noFill/>
        </p:spPr>
        <p:txBody>
          <a:bodyPr wrap="square" rtlCol="0">
            <a:spAutoFit/>
          </a:bodyPr>
          <a:lstStyle/>
          <a:p>
            <a:pPr>
              <a:spcBef>
                <a:spcPts val="600"/>
              </a:spcBef>
            </a:pPr>
            <a:r>
              <a:rPr lang="lv-LV" sz="2000" b="1" dirty="0"/>
              <a:t>„Dziedāšana ir ierocis, ko vienmēr varam izmantot pret izmisumu. Tādējādi atverot savu sirdi Glābēja klātbūtnes Gaismas stariem, mēs atradīsim dziedināšanu un saņemsim Viņa svētību” (Elena G. White, „Dziedinošā kalpošana”, 196. lpp.).</a:t>
            </a:r>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10132302" y="4650642"/>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4154984"/>
          </a:xfrm>
          <a:prstGeom prst="rect">
            <a:avLst/>
          </a:prstGeom>
          <a:solidFill>
            <a:srgbClr val="FFF3E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2600" b="1" noProof="0" dirty="0">
                <a:latin typeface="Constantia" panose="02030602050306030303" pitchFamily="18" charset="0"/>
              </a:rPr>
              <a:t>„Kopiet laipnas, maigas un saprotošas ​​jūtas un nesauciet tās par vājumu, jo tās ir Kristus rakstura īpašības. Sargājiet savu ietekmi. </a:t>
            </a:r>
            <a:r>
              <a:rPr lang="lv-LV" sz="2800" b="1" noProof="0" dirty="0">
                <a:latin typeface="Constantia" panose="02030602050306030303" pitchFamily="18" charset="0"/>
              </a:rPr>
              <a:t>Lai tā būtu tik tīra un smaržīga, ka jūs nekad nekaunētos, ja tā atspoguļotos citos. </a:t>
            </a:r>
            <a:r>
              <a:rPr lang="lv-LV" sz="2600" b="1" noProof="0" dirty="0">
                <a:latin typeface="Constantia" panose="02030602050306030303" pitchFamily="18" charset="0"/>
              </a:rPr>
              <a:t>Tāpat kā ūdens pilieni veido upi, tā mazas lietas veido dzīvi. Dzīve  ir vai nu upe – mierīga, klusa un patīkama –, vai nemierīga, kas pastāvīgi izmet dubļus un netīrumus. Šajā dzīvē jūs varat pakļauties Svētā Gara disciplīnai. Caur Gara svētdarīšanu jūs arvien pieaugsiet līdzīgāki Kristum.”</a:t>
            </a:r>
          </a:p>
        </p:txBody>
      </p:sp>
      <p:sp>
        <p:nvSpPr>
          <p:cNvPr id="4" name="CuadroTexto 3">
            <a:extLst>
              <a:ext uri="{FF2B5EF4-FFF2-40B4-BE49-F238E27FC236}">
                <a16:creationId xmlns:a16="http://schemas.microsoft.com/office/drawing/2014/main" id="{89979397-93F1-9612-41BA-3D884CE3A45A}"/>
              </a:ext>
            </a:extLst>
          </p:cNvPr>
          <p:cNvSpPr txBox="1"/>
          <p:nvPr/>
        </p:nvSpPr>
        <p:spPr>
          <a:xfrm>
            <a:off x="7172582" y="5914295"/>
            <a:ext cx="3828677" cy="338554"/>
          </a:xfrm>
          <a:prstGeom prst="rect">
            <a:avLst/>
          </a:prstGeom>
          <a:noFill/>
        </p:spPr>
        <p:txBody>
          <a:bodyPr wrap="none" rtlCol="0">
            <a:spAutoFit/>
          </a:bodyPr>
          <a:lstStyle/>
          <a:p>
            <a:pPr algn="r"/>
            <a:r>
              <a:rPr lang="lv-LV" sz="1600" b="1" dirty="0"/>
              <a:t>E. G. V. (Lai es varētu Viņu pazīt, 22. jūlijs)</a:t>
            </a:r>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362979" y="992299"/>
            <a:ext cx="6315075" cy="3231654"/>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4800" b="1" dirty="0">
                <a:ln w="12700" cmpd="sng">
                  <a:noFill/>
                  <a:prstDash val="solid"/>
                </a:ln>
                <a:solidFill>
                  <a:srgbClr val="C00000"/>
                </a:solidFill>
                <a:latin typeface="Comic Sans MS" panose="030F0702030302020204" pitchFamily="66" charset="0"/>
              </a:rPr>
              <a:t>“Un pāri visam tam lai ir mīlestība, kas ir pilnības saite”</a:t>
            </a:r>
          </a:p>
          <a:p>
            <a:pPr algn="ctr">
              <a:spcBef>
                <a:spcPts val="2400"/>
              </a:spcBef>
            </a:pPr>
            <a:r>
              <a:rPr lang="lv-LV" sz="3600" b="1" dirty="0">
                <a:ln w="12700" cmpd="sng">
                  <a:noFill/>
                  <a:prstDash val="solid"/>
                </a:ln>
                <a:solidFill>
                  <a:srgbClr val="C00000"/>
                </a:solidFill>
                <a:latin typeface="Comic Sans MS" panose="030F0702030302020204" pitchFamily="66" charset="0"/>
              </a:rPr>
              <a:t>Kolosiešiem 3:14</a:t>
            </a: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2293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noProof="0" dirty="0">
                <a:solidFill>
                  <a:srgbClr val="006DAC"/>
                </a:solidFill>
              </a:rPr>
              <a:t>Uz zemes vai Debesīm vērsta dmāšana?</a:t>
            </a:r>
          </a:p>
          <a:p>
            <a:pPr lvl="1">
              <a:spcBef>
                <a:spcPts val="600"/>
              </a:spcBef>
            </a:pPr>
            <a:r>
              <a:rPr lang="lv-LV" sz="2000" b="1" noProof="0" dirty="0"/>
              <a:t>Mūsu mērķis (Kolosiešiem 3:1-4)</a:t>
            </a:r>
            <a:endParaRPr lang="lv-LV" sz="2400" b="1" noProof="0" dirty="0"/>
          </a:p>
          <a:p>
            <a:pPr lvl="1">
              <a:spcBef>
                <a:spcPts val="600"/>
              </a:spcBef>
            </a:pPr>
            <a:r>
              <a:rPr lang="lv-LV" sz="2000" b="1" noProof="0" dirty="0"/>
              <a:t>Mirt zemiskajam(Kolosiešiem 3:5-6)</a:t>
            </a:r>
          </a:p>
          <a:p>
            <a:pPr lvl="1">
              <a:spcBef>
                <a:spcPts val="600"/>
              </a:spcBef>
            </a:pPr>
            <a:r>
              <a:rPr lang="lv-LV" sz="2000" b="1" noProof="0" dirty="0"/>
              <a:t>Apģērbti debesu apģērbā (Kolosiešiem 3:7-11)</a:t>
            </a:r>
          </a:p>
          <a:p>
            <a:pPr>
              <a:spcBef>
                <a:spcPts val="1800"/>
              </a:spcBef>
            </a:pPr>
            <a:r>
              <a:rPr lang="lv-LV" sz="2000" b="1" noProof="0" dirty="0">
                <a:solidFill>
                  <a:srgbClr val="A90095"/>
                </a:solidFill>
              </a:rPr>
              <a:t>Jaunās dzīves Kristū raksturojums:</a:t>
            </a:r>
          </a:p>
          <a:p>
            <a:pPr lvl="1">
              <a:spcBef>
                <a:spcPts val="600"/>
              </a:spcBef>
            </a:pPr>
            <a:r>
              <a:rPr lang="lv-LV" sz="2000" b="1" noProof="0" dirty="0"/>
              <a:t>Ideālā saikne (Kolosiešiem 3:12-14)</a:t>
            </a:r>
          </a:p>
          <a:p>
            <a:pPr lvl="1">
              <a:spcBef>
                <a:spcPts val="600"/>
              </a:spcBef>
            </a:pPr>
            <a:r>
              <a:rPr lang="lv-LV" sz="2000" b="1" noProof="0" dirty="0"/>
              <a:t>Dzīvojot jaunu dzīvi (Kolosiešiem 3:15-17)</a:t>
            </a:r>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362825" cy="1015663"/>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Kad tiekam aprakti kristības ūdeņos, mēs nomirstam savai iepriekšējai grēcīgajai dzīvei. Izkāpjot no ūdeņiem, mēs atdzimstam un augāmceļamies jaunai dzīvei kā jaunas būtnes.</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285748" y="2261264"/>
            <a:ext cx="7346613" cy="1015663"/>
          </a:xfrm>
          <a:prstGeom prst="rect">
            <a:avLst/>
          </a:prstGeom>
          <a:noFill/>
        </p:spPr>
        <p:txBody>
          <a:bodyPr wrap="square">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Kādu iemeslu dēļ mūsu vecais dzīvesveids var atdzīvoties. Tāpēc apustulis Pāvils mudina vērst skatu uz debesīm un pagriezt muguru zemes lietām.</a:t>
            </a: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8" y="1120676"/>
            <a:ext cx="7356139" cy="1015663"/>
          </a:xfrm>
          <a:prstGeom prst="rect">
            <a:avLst/>
          </a:prstGeom>
          <a:noFill/>
        </p:spPr>
        <p:txBody>
          <a:bodyPr wrap="square">
            <a:spAutoFit/>
          </a:bodyPr>
          <a:lstStyle/>
          <a:p>
            <a:pPr>
              <a:spcBef>
                <a:spcPts val="600"/>
              </a:spcBef>
            </a:pPr>
            <a:r>
              <a:rPr lang="lv-LV" sz="2000" b="1" noProof="0" dirty="0">
                <a:solidFill>
                  <a:schemeClr val="bg1"/>
                </a:solidFill>
                <a:effectLst>
                  <a:outerShdw blurRad="38100" dist="38100" dir="2700000" algn="tl">
                    <a:srgbClr val="000000">
                      <a:alpha val="43137"/>
                    </a:srgbClr>
                  </a:outerShdw>
                </a:effectLst>
              </a:rPr>
              <a:t>Mēs atstājam savu iepriekšējo dzīvesveidu un domāšanas veidu. No tā brīža mēs dzīvojam citādi un domājam citādi. Mēs vairs nedomājam par zemes lietām, bet gan par debesu lietām.</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90"/>
                                          </p:val>
                                        </p:tav>
                                        <p:tav tm="100000">
                                          <p:val>
                                            <p:fltVal val="0"/>
                                          </p:val>
                                        </p:tav>
                                      </p:tavLst>
                                    </p:anim>
                                    <p:animEffect transition="in" filter="fade">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 calcmode="lin" valueType="num">
                                      <p:cBhvr>
                                        <p:cTn id="68" dur="500" fill="hold"/>
                                        <p:tgtEl>
                                          <p:spTgt spid="10"/>
                                        </p:tgtEl>
                                        <p:attrNameLst>
                                          <p:attrName>style.rotation</p:attrName>
                                        </p:attrNameLst>
                                      </p:cBhvr>
                                      <p:tavLst>
                                        <p:tav tm="0">
                                          <p:val>
                                            <p:fltVal val="90"/>
                                          </p:val>
                                        </p:tav>
                                        <p:tav tm="100000">
                                          <p:val>
                                            <p:fltVal val="0"/>
                                          </p:val>
                                        </p:tav>
                                      </p:tavLst>
                                    </p:anim>
                                    <p:animEffect transition="in" filter="fade">
                                      <p:cBhvr>
                                        <p:cTn id="69" dur="500"/>
                                        <p:tgtEl>
                                          <p:spTgt spid="1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ppt_x</p:attrName>
                                        </p:attrNameLst>
                                      </p:cBhvr>
                                      <p:tavLst>
                                        <p:tav tm="0">
                                          <p:val>
                                            <p:strVal val="#ppt_x-#ppt_w/2"/>
                                          </p:val>
                                        </p:tav>
                                        <p:tav tm="100000">
                                          <p:val>
                                            <p:strVal val="#ppt_x"/>
                                          </p:val>
                                        </p:tav>
                                      </p:tavLst>
                                    </p:anim>
                                    <p:anim calcmode="lin" valueType="num">
                                      <p:cBhvr>
                                        <p:cTn id="79" dur="500" fill="hold"/>
                                        <p:tgtEl>
                                          <p:spTgt spid="23"/>
                                        </p:tgtEl>
                                        <p:attrNameLst>
                                          <p:attrName>ppt_y</p:attrName>
                                        </p:attrNameLst>
                                      </p:cBhvr>
                                      <p:tavLst>
                                        <p:tav tm="0">
                                          <p:val>
                                            <p:strVal val="#ppt_y"/>
                                          </p:val>
                                        </p:tav>
                                        <p:tav tm="100000">
                                          <p:val>
                                            <p:strVal val="#ppt_y"/>
                                          </p:val>
                                        </p:tav>
                                      </p:tavLst>
                                    </p:anim>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strVal val="#ppt_h"/>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1000"/>
                            </p:stCondLst>
                            <p:childTnLst>
                              <p:par>
                                <p:cTn id="87" presetID="3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2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2146851" y="907368"/>
            <a:ext cx="9899375" cy="2123658"/>
          </a:xfrm>
          <a:prstGeom prst="rect">
            <a:avLst/>
          </a:prstGeom>
          <a:noFill/>
        </p:spPr>
        <p:txBody>
          <a:bodyPr wrap="square">
            <a:spAutoFit/>
          </a:bodyPr>
          <a:lstStyle/>
          <a:p>
            <a:pPr algn="ctr"/>
            <a:r>
              <a:rPr lang="lv-LV"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UZ ZEMES VAI DEBESĪM VĒRSTA DOMĀŠANA</a:t>
            </a:r>
            <a:r>
              <a:rPr lang="es-E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lv-LV"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MŪSU MĒRĶIS</a:t>
            </a:r>
            <a:endPar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9439275" cy="369332"/>
          </a:xfrm>
          <a:prstGeom prst="rect">
            <a:avLst/>
          </a:prstGeom>
          <a:noFill/>
        </p:spPr>
        <p:txBody>
          <a:bodyPr wrap="square">
            <a:spAutoFit/>
          </a:bodyPr>
          <a:lstStyle/>
          <a:p>
            <a:pPr algn="ctr"/>
            <a:r>
              <a:rPr lang="lv-LV" b="1" noProof="0" dirty="0">
                <a:solidFill>
                  <a:schemeClr val="accent5">
                    <a:lumMod val="75000"/>
                  </a:schemeClr>
                </a:solidFill>
                <a:latin typeface="Comic Sans MS" panose="030F0702030302020204" pitchFamily="66" charset="0"/>
              </a:rPr>
              <a:t>“Savas domas vērsiet uz augšu, ne uz zemes lietām” </a:t>
            </a:r>
            <a:r>
              <a:rPr lang="lv-LV" sz="1400" b="1" noProof="0" dirty="0">
                <a:solidFill>
                  <a:schemeClr val="accent5">
                    <a:lumMod val="75000"/>
                  </a:schemeClr>
                </a:solidFill>
                <a:latin typeface="Comic Sans MS" panose="030F0702030302020204" pitchFamily="66" charset="0"/>
              </a:rPr>
              <a:t>(Kolosiešiem 3:2)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1015663"/>
          </a:xfrm>
          <a:prstGeom prst="rect">
            <a:avLst/>
          </a:prstGeom>
          <a:noFill/>
        </p:spPr>
        <p:txBody>
          <a:bodyPr wrap="square" rtlCol="0">
            <a:spAutoFit/>
          </a:bodyPr>
          <a:lstStyle/>
          <a:p>
            <a:pPr>
              <a:spcBef>
                <a:spcPts val="600"/>
              </a:spcBef>
            </a:pPr>
            <a:r>
              <a:rPr lang="lv-LV" sz="2000" b="1" dirty="0"/>
              <a:t>Pamatojoties uz to, ka mēs esam augšāmcēlušies kopā ar Kristu kristībā (Kol. 2:12), Pāvils mudina mūs sekot Jēzum uz vietu, kurp Viņš devās pēc Savas augšāmcelšanās: uz Dieva tronī (Kol. 3:1).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94931"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517900" y="3564251"/>
            <a:ext cx="4662273" cy="1015663"/>
          </a:xfrm>
          <a:prstGeom prst="rect">
            <a:avLst/>
          </a:prstGeom>
          <a:noFill/>
        </p:spPr>
        <p:txBody>
          <a:bodyPr wrap="square">
            <a:spAutoFit/>
          </a:bodyPr>
          <a:lstStyle/>
          <a:p>
            <a:pPr>
              <a:spcBef>
                <a:spcPts val="600"/>
              </a:spcBef>
            </a:pPr>
            <a:r>
              <a:rPr lang="lv-LV" sz="2000" b="1" dirty="0"/>
              <a:t>Mēs esam „miruši”, un mūsu dzīve „līdz ar Kristu ir aslēpta Dievā” (Kol. 3:3). Tā ir dzīve, ko saņemam, pieņemot Kristu.</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3200400" y="2272963"/>
            <a:ext cx="8991600" cy="1015663"/>
          </a:xfrm>
          <a:prstGeom prst="rect">
            <a:avLst/>
          </a:prstGeom>
          <a:noFill/>
        </p:spPr>
        <p:txBody>
          <a:bodyPr wrap="square">
            <a:spAutoFit/>
          </a:bodyPr>
          <a:lstStyle/>
          <a:p>
            <a:pPr>
              <a:spcBef>
                <a:spcPts val="600"/>
              </a:spcBef>
            </a:pPr>
            <a:r>
              <a:rPr lang="lv-LV" sz="2000" b="1" noProof="0" dirty="0"/>
              <a:t>Protams, to fiziski varēsim izdarīt tikai tad, kad Jēzus mūs aizvedīs turp Savā otrajā atnākšanā (Kol. 3:4). Tikmēr mums jākoncentrējas uz debesu lietām (Kol. 3:2).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517900" y="4904452"/>
            <a:ext cx="4410356" cy="1631216"/>
          </a:xfrm>
          <a:prstGeom prst="rect">
            <a:avLst/>
          </a:prstGeom>
          <a:noFill/>
        </p:spPr>
        <p:txBody>
          <a:bodyPr wrap="square">
            <a:spAutoFit/>
          </a:bodyPr>
          <a:lstStyle/>
          <a:p>
            <a:pPr>
              <a:spcBef>
                <a:spcPts val="600"/>
              </a:spcBef>
            </a:pPr>
            <a:r>
              <a:rPr lang="lv-LV" sz="2000" b="1" noProof="0" dirty="0"/>
              <a:t>Bet, lai šī dzīvība paliktu dzīva, tai ir nepieciešama ikdienas barības uzņemšana (2. Kor. 4:16). Katru dienu ir jāmeklē „Tas, kas augšā”, „raugoties uz Jēzu” (Ebr. 12:2).</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M</a:t>
            </a:r>
            <a:r>
              <a:rPr lang="lv-LV" sz="4400" b="1" spc="300" dirty="0">
                <a:ln/>
                <a:solidFill>
                  <a:schemeClr val="accent3"/>
                </a:solidFill>
              </a:rPr>
              <a:t>IRT ZEMISKAJAM</a:t>
            </a:r>
            <a:endParaRPr lang="es-ES" sz="4400" b="1" spc="300" dirty="0">
              <a:ln/>
              <a:solidFill>
                <a:schemeClr val="accent3"/>
              </a:solidFill>
            </a:endParaRP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lv-LV" b="1" dirty="0">
                <a:solidFill>
                  <a:schemeClr val="accent1">
                    <a:lumMod val="50000"/>
                  </a:schemeClr>
                </a:solidFill>
                <a:latin typeface="Comic Sans MS" panose="030F0702030302020204" pitchFamily="66" charset="0"/>
              </a:rPr>
              <a:t>Tāpēc nonāvējiet sevī to, kas pieder zemei: netiklību, nešķīstību, kaisli, ļauno iekāri un mantkārību; tā ir elku kalpība</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a:t>
            </a:r>
            <a:r>
              <a:rPr lang="lv-LV" sz="1400" b="1" dirty="0">
                <a:solidFill>
                  <a:schemeClr val="accent1">
                    <a:lumMod val="50000"/>
                  </a:schemeClr>
                </a:solidFill>
                <a:latin typeface="Comic Sans MS" panose="030F0702030302020204" pitchFamily="66" charset="0"/>
              </a:rPr>
              <a:t>Kolosiešiem </a:t>
            </a:r>
            <a:r>
              <a:rPr lang="es-ES" sz="1400" b="1" dirty="0">
                <a:solidFill>
                  <a:schemeClr val="accent1">
                    <a:lumMod val="50000"/>
                  </a:schemeClr>
                </a:solidFill>
                <a:latin typeface="Comic Sans MS" panose="030F0702030302020204" pitchFamily="66" charset="0"/>
              </a:rPr>
              <a:t>3:5)</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707886"/>
          </a:xfrm>
          <a:prstGeom prst="rect">
            <a:avLst/>
          </a:prstGeom>
          <a:noFill/>
        </p:spPr>
        <p:txBody>
          <a:bodyPr wrap="square" rtlCol="0">
            <a:spAutoFit/>
          </a:bodyPr>
          <a:lstStyle/>
          <a:p>
            <a:pPr>
              <a:spcBef>
                <a:spcPts val="600"/>
              </a:spcBef>
            </a:pPr>
            <a:r>
              <a:rPr lang="lv-LV" sz="2000" b="1" dirty="0"/>
              <a:t>Tā kā esam augšāmcēlušies kopā ar Kristu un dzīvojam, domājot par debesīm, mums jāatbrīvojas no tā, kas traucē mums sasniegt mūsu mērķi, no zemes lietām.</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82121" y="3144828"/>
            <a:ext cx="6851514" cy="342575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2981990"/>
            <a:ext cx="5107021" cy="1323439"/>
          </a:xfrm>
          <a:prstGeom prst="rect">
            <a:avLst/>
          </a:prstGeom>
          <a:noFill/>
        </p:spPr>
        <p:txBody>
          <a:bodyPr wrap="square">
            <a:spAutoFit/>
          </a:bodyPr>
          <a:lstStyle/>
          <a:p>
            <a:pPr>
              <a:spcBef>
                <a:spcPts val="600"/>
              </a:spcBef>
            </a:pPr>
            <a:r>
              <a:rPr lang="lv-LV" sz="2000" b="1" dirty="0"/>
              <a:t>Cilvēka daba kopš Pāvila laikiem nav daudz mainījusies, jo mūs joprojām apņem tās pašas kaislības, kas pārkāpj gan Desmit baušļus, gan baušļu garu.</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8702" y="1970722"/>
            <a:ext cx="11788746" cy="1015663"/>
          </a:xfrm>
          <a:prstGeom prst="rect">
            <a:avLst/>
          </a:prstGeom>
          <a:noFill/>
        </p:spPr>
        <p:txBody>
          <a:bodyPr wrap="square">
            <a:spAutoFit/>
          </a:bodyPr>
          <a:lstStyle/>
          <a:p>
            <a:pPr>
              <a:spcBef>
                <a:spcPts val="600"/>
              </a:spcBef>
            </a:pPr>
            <a:r>
              <a:rPr lang="lv-LV" sz="2000" b="1" dirty="0"/>
              <a:t>Lai neradītu pārpratumus, Pāvils norāda uz galvenajiem šīs zemes domāšanas pīlāriem (ko viņš vēlāk izvērš konkrētākos punktos): „seksuālā amoralitāte, nešķīstība, zemiskas kaislības, ļaunas vēlmes, mantkārība, kas ir elku pielūgsme” (Kol. 3:5 NVI).</a:t>
            </a:r>
          </a:p>
        </p:txBody>
      </p:sp>
      <p:sp>
        <p:nvSpPr>
          <p:cNvPr id="11" name="CuadroTexto 10">
            <a:extLst>
              <a:ext uri="{FF2B5EF4-FFF2-40B4-BE49-F238E27FC236}">
                <a16:creationId xmlns:a16="http://schemas.microsoft.com/office/drawing/2014/main" id="{228E890E-ECCA-E1DD-ACB1-BA402D14DFE5}"/>
              </a:ext>
            </a:extLst>
          </p:cNvPr>
          <p:cNvSpPr txBox="1"/>
          <p:nvPr/>
        </p:nvSpPr>
        <p:spPr>
          <a:xfrm>
            <a:off x="208004" y="4608810"/>
            <a:ext cx="5107021" cy="1938992"/>
          </a:xfrm>
          <a:prstGeom prst="rect">
            <a:avLst/>
          </a:prstGeom>
          <a:noFill/>
        </p:spPr>
        <p:txBody>
          <a:bodyPr wrap="square">
            <a:spAutoFit/>
          </a:bodyPr>
          <a:lstStyle/>
          <a:p>
            <a:pPr>
              <a:spcBef>
                <a:spcPts val="600"/>
              </a:spcBef>
            </a:pPr>
            <a:r>
              <a:rPr lang="lv-LV" sz="2000" b="1" noProof="0" dirty="0"/>
              <a:t>Kāpēc mums tās lietas ir „jānonāvē” – jāatmet, jāatbīvo savas domas un rīcību no šīm lietām? Tāpēc, ka tās izraisa „Dieva dusmas” , kas ir nesaderīgas ar debesu dabu (Kol. 3:6). Nonāvē to, kas pieder zemes lietām, pirms tās nonāvē tevi!</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769441"/>
          </a:xfrm>
          <a:prstGeom prst="rect">
            <a:avLst/>
          </a:prstGeom>
          <a:noFill/>
        </p:spPr>
        <p:txBody>
          <a:bodyPr wrap="square">
            <a:spAutoFit/>
            <a:scene3d>
              <a:camera prst="orthographicFront"/>
              <a:lightRig rig="chilly" dir="t"/>
            </a:scene3d>
            <a:sp3d extrusionH="57150">
              <a:bevelT h="25400" prst="softRound"/>
            </a:sp3d>
          </a:bodyPr>
          <a:lstStyle/>
          <a:p>
            <a:pPr algn="ct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APĢĒRBTI DEBESU APĢĒRBĀ</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584775"/>
          </a:xfrm>
          <a:prstGeom prst="rect">
            <a:avLst/>
          </a:prstGeom>
          <a:noFill/>
        </p:spPr>
        <p:txBody>
          <a:bodyPr wrap="square">
            <a:spAutoFit/>
          </a:bodyPr>
          <a:lstStyle/>
          <a:p>
            <a:pPr algn="ct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Un apģērbiet jauno cilvēku, kas tiek atjaunots atziņā pēc viņa Radītāja tēla</a:t>
            </a: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Kolosiešiem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3:10)</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311088"/>
            <a:ext cx="8069443" cy="1631216"/>
          </a:xfrm>
          <a:prstGeom prst="rect">
            <a:avLst/>
          </a:prstGeom>
          <a:noFill/>
        </p:spPr>
        <p:txBody>
          <a:bodyPr wrap="square" rtlCol="0">
            <a:spAutoFit/>
          </a:bodyPr>
          <a:lstStyle/>
          <a:p>
            <a:pPr>
              <a:spcBef>
                <a:spcPts val="600"/>
              </a:spcBef>
            </a:pPr>
            <a:r>
              <a:rPr lang="lv-LV" sz="2000" b="1" dirty="0"/>
              <a:t>Pavils, izmantojot proverbālo stilu, pie pieciem zemes domāšanas veidiem, pievieno piecus zemes darbus, no kā ir jāizvairās: „dusmām, naida, ļaunuma, apmelošanas un neķītras valodas” (Kol. 3:8 NVI), un nobeidz ar sesto – visļaunāko no visiem –: „Nemelojiet cits citam” (Kol. 3:9).</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240382"/>
            <a:ext cx="5887856" cy="1323439"/>
          </a:xfrm>
          <a:prstGeom prst="rect">
            <a:avLst/>
          </a:prstGeom>
          <a:noFill/>
        </p:spPr>
        <p:txBody>
          <a:bodyPr wrap="square">
            <a:spAutoFit/>
          </a:bodyPr>
          <a:lstStyle/>
          <a:p>
            <a:pPr>
              <a:spcBef>
                <a:spcPts val="600"/>
              </a:spcBef>
            </a:pPr>
            <a:r>
              <a:rPr lang="lv-LV" sz="2000" b="1" dirty="0"/>
              <a:t>Atbrīvojoties no šiem netīrajiem apģērbiem, ir jāuzvelk „svētku tērpi”. Apģērbti jaunajos apģērbos, mēs tiekam nepārtraukti atjaunoti, katru dienu pieaugam svētumā (Kol. 3:10).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5" y="3024779"/>
            <a:ext cx="8069445" cy="1015663"/>
          </a:xfrm>
          <a:prstGeom prst="rect">
            <a:avLst/>
          </a:prstGeom>
          <a:noFill/>
        </p:spPr>
        <p:txBody>
          <a:bodyPr wrap="square">
            <a:spAutoFit/>
          </a:bodyPr>
          <a:lstStyle/>
          <a:p>
            <a:pPr>
              <a:spcBef>
                <a:spcPts val="600"/>
              </a:spcBef>
            </a:pPr>
            <a:r>
              <a:rPr lang="lv-LV" sz="2000" b="1" dirty="0"/>
              <a:t>Pāvils uzskata, ka jau esam „atmetuši veco cilvēku ar viņa darbiem” (Kol. 3:9). Mēs esam noņēmuši „netīros apģērbus”, un esam ļāvuši Jēzum noņemt mūsu grēkus (Cah. 3:4).</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555367"/>
            <a:ext cx="5887857" cy="1015663"/>
          </a:xfrm>
          <a:prstGeom prst="rect">
            <a:avLst/>
          </a:prstGeom>
          <a:noFill/>
        </p:spPr>
        <p:txBody>
          <a:bodyPr wrap="square">
            <a:spAutoFit/>
          </a:bodyPr>
          <a:lstStyle/>
          <a:p>
            <a:pPr>
              <a:spcBef>
                <a:spcPts val="600"/>
              </a:spcBef>
            </a:pPr>
            <a:r>
              <a:rPr lang="lv-LV" sz="2000" b="1" dirty="0"/>
              <a:t>Kad mūs atjauno Dieva Vārda pētīšana un Svētā Gara darbs, pazūd barjeras, kas mūs šķir vienu no otra un Kunga (Kol. 3:11).</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907368"/>
            <a:ext cx="9899375" cy="2123658"/>
          </a:xfrm>
          <a:prstGeom prst="rect">
            <a:avLst/>
          </a:prstGeom>
          <a:noFill/>
        </p:spPr>
        <p:txBody>
          <a:bodyPr wrap="square">
            <a:spAutoFit/>
          </a:bodyPr>
          <a:lstStyle/>
          <a:p>
            <a:pPr algn="ctr"/>
            <a:r>
              <a:rPr lang="lv-LV"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JAUNĀS DZĪVES KRISTŪ RAKSTUROJUMS</a:t>
            </a:r>
            <a:endParaRPr lang="es-ES"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endParaRP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56814" y="78587"/>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algn="ctr"/>
            <a:r>
              <a:rPr lang="lv-LV"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IDEĀLĀ SAIKNE</a:t>
            </a:r>
            <a:endPar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7" name="CuadroTexto 6">
            <a:extLst>
              <a:ext uri="{FF2B5EF4-FFF2-40B4-BE49-F238E27FC236}">
                <a16:creationId xmlns:a16="http://schemas.microsoft.com/office/drawing/2014/main" id="{01BEEAC9-4AF6-EA40-704E-0446FD1949F0}"/>
              </a:ext>
            </a:extLst>
          </p:cNvPr>
          <p:cNvSpPr txBox="1"/>
          <p:nvPr/>
        </p:nvSpPr>
        <p:spPr>
          <a:xfrm>
            <a:off x="0" y="663097"/>
            <a:ext cx="10296527"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noProof="0" dirty="0">
                <a:solidFill>
                  <a:schemeClr val="accent3"/>
                </a:solidFill>
                <a:latin typeface="Comic Sans MS" panose="030F0702030302020204" pitchFamily="66" charset="0"/>
              </a:rPr>
              <a:t>“Un pāri visam tam lai ir mīlestība, kas ir pilnības saite” </a:t>
            </a:r>
            <a:r>
              <a:rPr lang="lv-LV" sz="1400" b="1" noProof="0" dirty="0">
                <a:solidFill>
                  <a:schemeClr val="accent3"/>
                </a:solidFill>
                <a:latin typeface="Comic Sans MS" panose="030F0702030302020204" pitchFamily="66" charset="0"/>
              </a:rPr>
              <a:t>(Kolosiešiem 3:14)</a:t>
            </a:r>
          </a:p>
        </p:txBody>
      </p:sp>
      <p:sp>
        <p:nvSpPr>
          <p:cNvPr id="8" name="CuadroTexto 7">
            <a:extLst>
              <a:ext uri="{FF2B5EF4-FFF2-40B4-BE49-F238E27FC236}">
                <a16:creationId xmlns:a16="http://schemas.microsoft.com/office/drawing/2014/main" id="{AF38D128-E148-42C4-427B-567CCBB64377}"/>
              </a:ext>
            </a:extLst>
          </p:cNvPr>
          <p:cNvSpPr txBox="1"/>
          <p:nvPr/>
        </p:nvSpPr>
        <p:spPr>
          <a:xfrm>
            <a:off x="410884" y="1083745"/>
            <a:ext cx="9641684" cy="1015663"/>
          </a:xfrm>
          <a:prstGeom prst="rect">
            <a:avLst/>
          </a:prstGeom>
          <a:noFill/>
        </p:spPr>
        <p:txBody>
          <a:bodyPr wrap="square" rtlCol="0">
            <a:spAutoFit/>
          </a:bodyPr>
          <a:lstStyle/>
          <a:p>
            <a:pPr>
              <a:spcBef>
                <a:spcPts val="600"/>
              </a:spcBef>
            </a:pPr>
            <a:r>
              <a:rPr lang="lv-LV" sz="2000" b="1" dirty="0"/>
              <a:t>Mēs esam „Dieva izredzētie, svētie un mīļotie” (Kol. 3:12). Pēteris mums saka, ka tas mums sniedz lielas priekšrocības un lielu atbildību (1. Pēt. 2:9). Bet kā rīkojas Dieva izredzētie (Kol. 3:12-13)?</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3483194985"/>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724641"/>
            <a:ext cx="8042791" cy="707886"/>
          </a:xfrm>
          <a:prstGeom prst="rect">
            <a:avLst/>
          </a:prstGeom>
          <a:noFill/>
        </p:spPr>
        <p:txBody>
          <a:bodyPr wrap="square" rtlCol="0">
            <a:spAutoFit/>
          </a:bodyPr>
          <a:lstStyle/>
          <a:p>
            <a:pPr>
              <a:spcBef>
                <a:spcPts val="600"/>
              </a:spcBef>
            </a:pPr>
            <a:r>
              <a:rPr lang="lv-LV" sz="2000" b="1" noProof="0" dirty="0"/>
              <a:t>Un tas viss notiek ideālā pilnības saiknes vidē: mīlestībā (Kol. 3:14). Un šie ir mūsu ieguvumi un pienākumi:</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1192545882"/>
              </p:ext>
            </p:extLst>
          </p:nvPr>
        </p:nvGraphicFramePr>
        <p:xfrm>
          <a:off x="4030905" y="5458598"/>
          <a:ext cx="8055388" cy="132343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546780" y="3356318"/>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649</TotalTime>
  <Words>1082</Words>
  <Application>Microsoft Office PowerPoint</Application>
  <PresentationFormat>Panorámica</PresentationFormat>
  <Paragraphs>69</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88</cp:revision>
  <dcterms:created xsi:type="dcterms:W3CDTF">2026-02-01T14:37:42Z</dcterms:created>
  <dcterms:modified xsi:type="dcterms:W3CDTF">2026-02-04T07:26:25Z</dcterms:modified>
</cp:coreProperties>
</file>