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25" r:id="rId4"/>
    <p:sldId id="330" r:id="rId5"/>
    <p:sldId id="331" r:id="rId6"/>
    <p:sldId id="264" r:id="rId7"/>
    <p:sldId id="332" r:id="rId8"/>
    <p:sldId id="326" r:id="rId9"/>
    <p:sldId id="333" r:id="rId10"/>
    <p:sldId id="327" r:id="rId11"/>
    <p:sldId id="261" r:id="rId12"/>
    <p:sldId id="328" r:id="rId13"/>
    <p:sldId id="334" r:id="rId14"/>
    <p:sldId id="32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BFF"/>
    <a:srgbClr val="F6C3FF"/>
    <a:srgbClr val="760000"/>
    <a:srgbClr val="7ABAD3"/>
    <a:srgbClr val="D9BF91"/>
    <a:srgbClr val="ADA0BA"/>
    <a:srgbClr val="AC8F80"/>
    <a:srgbClr val="153575"/>
    <a:srgbClr val="326BDA"/>
    <a:srgbClr val="7F4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pt-BR" sz="2000" b="1" dirty="0">
              <a:effectLst>
                <a:outerShdw blurRad="38100" dist="38100" dir="2700000" algn="tl">
                  <a:srgbClr val="000000">
                    <a:alpha val="43137"/>
                  </a:srgbClr>
                </a:outerShdw>
              </a:effectLst>
            </a:rPr>
            <a:t>Sievas ir pakļautas vīriem (Kol. 3:18; Ef. 5:22-24)</a:t>
          </a:r>
          <a:endParaRPr lang="lv-LV" sz="2000" b="1"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lv-LV" sz="2000" b="1" dirty="0">
              <a:solidFill>
                <a:schemeClr val="tx1"/>
              </a:solidFill>
            </a:rPr>
            <a:t>Šī pakļautība ir savstarpējas pakļautības ietvaros (Ef. 5:21) un tai jābūt „kā tas pienākas Kungam”</a:t>
          </a: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lv-LV" sz="2000" b="1" dirty="0">
              <a:effectLst>
                <a:outerShdw blurRad="38100" dist="38100" dir="2700000" algn="tl">
                  <a:srgbClr val="000000">
                    <a:alpha val="43137"/>
                  </a:srgbClr>
                </a:outerShdw>
              </a:effectLst>
            </a:rPr>
            <a:t>Vīriem jāmīl savas sievas (Kol. 3:19; Ef. 5:28)</a:t>
          </a: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lv-LV" sz="2000" b="1" dirty="0">
              <a:solidFill>
                <a:schemeClr val="tx1"/>
              </a:solidFill>
            </a:rPr>
            <a:t>Mīliet viņas ar tādu pašu mīlestību, ar kādu Kristus mūs mīlējis (Ef. 5:25)</a:t>
          </a:r>
          <a:endParaRPr lang="es-ES" sz="2000" dirty="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lv-LV" sz="2000" b="1" dirty="0">
              <a:solidFill>
                <a:schemeClr val="tx1"/>
              </a:solidFill>
            </a:rPr>
            <a:t>Viņi ir atbildīgi par savu labklājību</a:t>
          </a:r>
          <a:br>
            <a:rPr lang="es-ES" sz="2000" b="1" dirty="0">
              <a:solidFill>
                <a:schemeClr val="tx1"/>
              </a:solidFill>
            </a:rPr>
          </a:br>
          <a:r>
            <a:rPr lang="es-ES" sz="2000" b="1" dirty="0">
              <a:solidFill>
                <a:schemeClr val="tx1"/>
              </a:solidFill>
            </a:rPr>
            <a:t>(Ef. 5:29)</a:t>
          </a:r>
          <a:endParaRPr lang="es-ES" sz="2000" dirty="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lv-LV" sz="2000" b="1" dirty="0">
              <a:solidFill>
                <a:schemeClr val="tx1"/>
              </a:solidFill>
            </a:rPr>
            <a:t>Nebūt „rupjiem” (neapgrūtināt, neizturēties skarbi vai vardarbīgi, nebūt tirāniskiem)</a:t>
          </a: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203477" custScaleY="132334">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X="138746" custScaleY="132334">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X="113469" custScaleY="132334">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91302" custScaleY="132334">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Bērnu pienākumi                                                         (Kol. 3:20; Ef. 6:1-3)</a:t>
          </a: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lv-LV" sz="2000" b="1" dirty="0"/>
            <a:t>Bērnu paklausība ir tāda ko var brīvi izvēlēties</a:t>
          </a:r>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lv-LV" sz="2000" b="1" dirty="0"/>
            <a:t>Šī paklausība ir balstīta uz ceturto bausli</a:t>
          </a:r>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lv-LV" sz="2000" b="1" dirty="0"/>
            <a:t>Paklausība līdzi nes atlīdzību</a:t>
          </a:r>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Vecāku atbildība                                                          (Kol</a:t>
          </a:r>
          <a:r>
            <a:rPr lang="es-ES" sz="2000" b="1" dirty="0">
              <a:effectLst>
                <a:outerShdw blurRad="38100" dist="38100" dir="2700000" algn="tl">
                  <a:srgbClr val="000000">
                    <a:alpha val="43137"/>
                  </a:srgbClr>
                </a:outerShdw>
              </a:effectLst>
            </a:rPr>
            <a:t>. 3:21; Ef. 6:4)</a:t>
          </a:r>
          <a:endParaRPr lang="es-ES" sz="200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lv-LV" sz="2000" b="1" dirty="0"/>
            <a:t>Audzināt viņus, neizraisot dusmas vai aizkaitinājumu, lai neapbēdinātu viņus</a:t>
          </a:r>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lv-LV" sz="2000" b="1" dirty="0"/>
            <a:t>Nekaitiniet viņus, rīkojoties nepacietīgi vai kaprīzi</a:t>
          </a:r>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lv-LV" sz="2000" b="1" dirty="0"/>
            <a:t>Audziniet viņus Dieva ceļos (5. Moz. 6:6-7; Sal. pam. 22:6)</a:t>
          </a:r>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pl-PL" sz="2400" b="1" dirty="0">
              <a:solidFill>
                <a:schemeClr val="bg1"/>
              </a:solidFill>
              <a:effectLst>
                <a:outerShdw blurRad="38100" dist="38100" dir="2700000" algn="tl">
                  <a:srgbClr val="000000">
                    <a:alpha val="43137"/>
                  </a:srgbClr>
                </a:outerShdw>
              </a:effectLst>
            </a:rPr>
            <a:t>Padoto uzvedība </a:t>
          </a:r>
          <a:r>
            <a:rPr lang="lv-LV" sz="2400" b="1" dirty="0">
              <a:solidFill>
                <a:schemeClr val="bg1"/>
              </a:solidFill>
              <a:effectLst>
                <a:outerShdw blurRad="38100" dist="38100" dir="2700000" algn="tl">
                  <a:srgbClr val="000000">
                    <a:alpha val="43137"/>
                  </a:srgbClr>
                </a:outerShdw>
              </a:effectLst>
            </a:rPr>
            <a:t>                                         </a:t>
          </a:r>
          <a:r>
            <a:rPr lang="pl-PL" sz="2400" b="1" dirty="0">
              <a:solidFill>
                <a:schemeClr val="bg1"/>
              </a:solidFill>
              <a:effectLst>
                <a:outerShdw blurRad="38100" dist="38100" dir="2700000" algn="tl">
                  <a:srgbClr val="000000">
                    <a:alpha val="43137"/>
                  </a:srgbClr>
                </a:outerShdw>
              </a:effectLst>
            </a:rPr>
            <a:t>(Kol. 3:22–25; Ef. 6:5–8)</a:t>
          </a:r>
          <a:endParaRPr lang="es-ES" sz="240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0C8BE09F-A9AD-49C4-B02B-EBA1F214816B}">
      <dgm:prSet custT="1"/>
      <dgm:spPr/>
      <dgm:t>
        <a:bodyPr/>
        <a:lstStyle/>
        <a:p>
          <a:r>
            <a:rPr lang="lv-LV" sz="2000" b="1" dirty="0">
              <a:solidFill>
                <a:schemeClr val="bg1"/>
              </a:solidFill>
              <a:effectLst>
                <a:glow rad="88900">
                  <a:srgbClr val="760000"/>
                </a:glow>
                <a:outerShdw blurRad="38100" dist="38100" dir="2700000" algn="tl">
                  <a:srgbClr val="000000">
                    <a:alpha val="43137"/>
                  </a:srgbClr>
                </a:outerShdw>
              </a:effectLst>
            </a:rPr>
            <a:t>Labi paveikts darbs tiek atalgots</a:t>
          </a: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lv-LV" sz="2000" b="1" dirty="0">
              <a:solidFill>
                <a:schemeClr val="bg1"/>
              </a:solidFill>
              <a:effectLst>
                <a:glow rad="88900">
                  <a:srgbClr val="760000"/>
                </a:glow>
                <a:outerShdw blurRad="38100" dist="38100" dir="2700000" algn="tl">
                  <a:srgbClr val="000000">
                    <a:alpha val="43137"/>
                  </a:srgbClr>
                </a:outerShdw>
              </a:effectLst>
            </a:rPr>
            <a:t>Slikts priekšnieks neatbrīvo mūs no pakļautības (1.Pēt. 2:18)</a:t>
          </a: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lv-LV" sz="2400" b="1" dirty="0">
              <a:solidFill>
                <a:schemeClr val="bg1"/>
              </a:solidFill>
              <a:effectLst>
                <a:outerShdw blurRad="38100" dist="38100" dir="2700000" algn="tl">
                  <a:srgbClr val="000000">
                    <a:alpha val="43137"/>
                  </a:srgbClr>
                </a:outerShdw>
              </a:effectLst>
            </a:rPr>
            <a:t>Vadītāju uzvedība                                           (Kol. 4:1; Ef. 6:9)</a:t>
          </a: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lv-LV" sz="2000" b="1" dirty="0">
              <a:solidFill>
                <a:schemeClr val="tx1"/>
              </a:solidFill>
            </a:rPr>
            <a:t>Vadīt taisnīgi un godīgi</a:t>
          </a: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lv-LV" sz="2000" b="1" dirty="0">
              <a:solidFill>
                <a:schemeClr val="tx1"/>
              </a:solidFill>
            </a:rPr>
            <a:t>Nelietojiet draudus vai kaprīzas prasības</a:t>
          </a: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lv-LV" sz="2000" b="1" dirty="0">
              <a:solidFill>
                <a:schemeClr val="tx1"/>
              </a:solidFill>
            </a:rPr>
            <a:t>Katram priekšniekam ir savs priekšnieks, kuram viņš atskaitās</a:t>
          </a: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7A9BC10D-D6A5-43F6-AAF6-1E569276DEE2}">
      <dgm:prSet custT="1"/>
      <dgm:spPr/>
      <dgm:t>
        <a:bodyPr/>
        <a:lstStyle/>
        <a:p>
          <a:r>
            <a:rPr lang="fi-FI" sz="2000" b="1" dirty="0">
              <a:solidFill>
                <a:schemeClr val="bg1"/>
              </a:solidFill>
              <a:effectLst>
                <a:glow rad="88900">
                  <a:srgbClr val="760000"/>
                </a:glow>
                <a:outerShdw blurRad="38100" dist="38100" dir="2700000" algn="tl">
                  <a:srgbClr val="000000">
                    <a:alpha val="43137"/>
                  </a:srgbClr>
                </a:outerShdw>
              </a:effectLst>
            </a:rPr>
            <a:t>Pieņemt pārmetumus, ja tie ir pamatoti</a:t>
          </a:r>
          <a:endParaRPr lang="lv-LV" sz="2000" b="1" dirty="0">
            <a:solidFill>
              <a:schemeClr val="bg1"/>
            </a:solidFill>
            <a:effectLst>
              <a:glow rad="88900">
                <a:srgbClr val="760000"/>
              </a:glow>
              <a:outerShdw blurRad="38100" dist="38100" dir="2700000" algn="tl">
                <a:srgbClr val="000000">
                  <a:alpha val="43137"/>
                </a:srgbClr>
              </a:outerShdw>
            </a:effectLst>
          </a:endParaRPr>
        </a:p>
      </dgm:t>
    </dgm:pt>
    <dgm:pt modelId="{D318ABBA-91AB-4164-8B49-B1B059DDF28B}" type="sibTrans" cxnId="{B32F0F83-78B4-4D7A-B22F-6D6521E60CA7}">
      <dgm:prSet/>
      <dgm:spPr/>
      <dgm:t>
        <a:bodyPr/>
        <a:lstStyle/>
        <a:p>
          <a:endParaRPr lang="es-ES" sz="2000">
            <a:solidFill>
              <a:schemeClr val="tx1"/>
            </a:solidFill>
          </a:endParaRPr>
        </a:p>
      </dgm:t>
    </dgm:pt>
    <dgm:pt modelId="{E17306BA-5828-45C7-8E54-60C9D2185B03}" type="parTrans" cxnId="{B32F0F83-78B4-4D7A-B22F-6D6521E60CA7}">
      <dgm:prSet/>
      <dgm:spPr/>
      <dgm:t>
        <a:bodyPr/>
        <a:lstStyle/>
        <a:p>
          <a:endParaRPr lang="es-ES" sz="2000">
            <a:solidFill>
              <a:schemeClr val="tx1"/>
            </a:solidFill>
          </a:endParaRPr>
        </a:p>
      </dgm:t>
    </dgm:pt>
    <dgm:pt modelId="{DF8E7C13-D9CB-419D-891E-988C327D34D8}">
      <dgm:prSet custT="1"/>
      <dgm:spPr/>
      <dgm:t>
        <a:bodyPr/>
        <a:lstStyle/>
        <a:p>
          <a:r>
            <a:rPr lang="lv-LV" sz="2000" b="1" dirty="0">
              <a:solidFill>
                <a:schemeClr val="bg1"/>
              </a:solidFill>
              <a:effectLst>
                <a:glow rad="88900">
                  <a:srgbClr val="760000"/>
                </a:glow>
                <a:outerShdw blurRad="38100" dist="38100" dir="2700000" algn="tl">
                  <a:srgbClr val="000000">
                    <a:alpha val="43137"/>
                  </a:srgbClr>
                </a:outerShdw>
              </a:effectLst>
            </a:rPr>
            <a:t>Meklēt izcilību darbā, it kā mēs to darītu Dievam</a:t>
          </a:r>
        </a:p>
      </dgm:t>
    </dgm:pt>
    <dgm:pt modelId="{81179ADB-D0EB-41FC-95D9-C4E8C10F5540}" type="sibTrans" cxnId="{70CC9871-D259-4F93-8039-FD5A0777AEC7}">
      <dgm:prSet/>
      <dgm:spPr/>
      <dgm:t>
        <a:bodyPr/>
        <a:lstStyle/>
        <a:p>
          <a:endParaRPr lang="es-ES" sz="2000">
            <a:solidFill>
              <a:schemeClr val="tx1"/>
            </a:solidFill>
          </a:endParaRPr>
        </a:p>
      </dgm:t>
    </dgm:pt>
    <dgm:pt modelId="{8CCDABC1-1330-442E-913C-787C1CF53A6C}" type="parTrans" cxnId="{70CC9871-D259-4F93-8039-FD5A0777AEC7}">
      <dgm:prSet/>
      <dgm:spPr/>
      <dgm:t>
        <a:bodyPr/>
        <a:lstStyle/>
        <a:p>
          <a:endParaRPr lang="es-ES" sz="2000">
            <a:solidFill>
              <a:schemeClr val="tx1"/>
            </a:solidFill>
          </a:endParaRPr>
        </a:p>
      </dgm:t>
    </dgm:pt>
    <dgm:pt modelId="{CEAF3C48-FC08-4D7F-8CA0-27A1A5157B80}">
      <dgm:prSet custT="1"/>
      <dgm:spPr/>
      <dgm:t>
        <a:bodyPr/>
        <a:lstStyle/>
        <a:p>
          <a:r>
            <a:rPr lang="lv-LV" sz="2000" b="1" dirty="0">
              <a:solidFill>
                <a:schemeClr val="bg1"/>
              </a:solidFill>
              <a:effectLst>
                <a:glow rad="88900">
                  <a:srgbClr val="760000"/>
                </a:glow>
                <a:outerShdw blurRad="38100" dist="38100" dir="2700000" algn="tl">
                  <a:srgbClr val="000000">
                    <a:alpha val="43137"/>
                  </a:srgbClr>
                </a:outerShdw>
              </a:effectLst>
            </a:rPr>
            <a:t>Vienmēr strādāt labi, pat ja mūs neuzrauga</a:t>
          </a:r>
        </a:p>
      </dgm:t>
    </dgm:pt>
    <dgm:pt modelId="{ECC71051-8692-4BDC-8089-B2BED7CA048E}" type="sibTrans" cxnId="{9B5A1079-FD52-483C-82B2-8310E5B974BA}">
      <dgm:prSet/>
      <dgm:spPr/>
      <dgm:t>
        <a:bodyPr/>
        <a:lstStyle/>
        <a:p>
          <a:endParaRPr lang="es-ES" sz="2000">
            <a:solidFill>
              <a:schemeClr val="tx1"/>
            </a:solidFill>
          </a:endParaRPr>
        </a:p>
      </dgm:t>
    </dgm:pt>
    <dgm:pt modelId="{3A801273-0943-4C24-8A6C-12F69F7B27B6}" type="parTrans" cxnId="{9B5A1079-FD52-483C-82B2-8310E5B974BA}">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lv-LV" sz="2000" b="1" dirty="0">
              <a:effectLst>
                <a:outerShdw blurRad="38100" dist="38100" dir="2700000" algn="tl">
                  <a:srgbClr val="000000">
                    <a:alpha val="43137"/>
                  </a:srgbClr>
                </a:outerShdw>
              </a:effectLst>
            </a:rPr>
            <a:t>Ar gudrību</a:t>
          </a: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lv-LV" sz="2000" b="1" dirty="0"/>
            <a:t>Mums ir nepieciešama „gudrība, kas nāk no augšienes” (Jēk. 3:17) mūsu attiecībās ar tiem, kuri vēl nepazīst Jēzu</a:t>
          </a:r>
          <a:endParaRPr lang="es-ES" sz="200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lv-LV" sz="2000" b="1" dirty="0">
              <a:effectLst>
                <a:outerShdw blurRad="38100" dist="38100" dir="2700000" algn="tl">
                  <a:srgbClr val="000000">
                    <a:alpha val="43137"/>
                  </a:srgbClr>
                </a:outerShdw>
              </a:effectLst>
            </a:rPr>
            <a:t>Ar patīkamiem vārdiem</a:t>
          </a: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lv-LV" sz="2000" b="1" dirty="0"/>
            <a:t>Mūsu vārdiem vienmēr jābūt pieklājīgiem, lai mūs klausītos ar prieku</a:t>
          </a:r>
          <a:endParaRPr lang="es-ES" sz="200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lv-LV" sz="2000" b="1" dirty="0">
              <a:effectLst>
                <a:outerShdw blurRad="38100" dist="38100" dir="2700000" algn="tl">
                  <a:srgbClr val="000000">
                    <a:alpha val="43137"/>
                  </a:srgbClr>
                </a:outerShdw>
              </a:effectLst>
            </a:rPr>
            <a:t>V</a:t>
          </a:r>
          <a:r>
            <a:rPr lang="pt-BR" sz="2000" b="1" dirty="0">
              <a:effectLst>
                <a:outerShdw blurRad="38100" dist="38100" dir="2700000" algn="tl">
                  <a:srgbClr val="000000">
                    <a:alpha val="43137"/>
                  </a:srgbClr>
                </a:outerShdw>
              </a:effectLst>
            </a:rPr>
            <a:t>ārd</a:t>
          </a:r>
          <a:r>
            <a:rPr lang="lv-LV" sz="2000" b="1" dirty="0">
              <a:effectLst>
                <a:outerShdw blurRad="38100" dist="38100" dir="2700000" algn="tl">
                  <a:srgbClr val="000000">
                    <a:alpha val="43137"/>
                  </a:srgbClr>
                </a:outerShdw>
              </a:effectLst>
            </a:rPr>
            <a:t>os</a:t>
          </a:r>
          <a:r>
            <a:rPr lang="pt-BR" sz="2000" b="1" dirty="0">
              <a:effectLst>
                <a:outerShdw blurRad="38100" dist="38100" dir="2700000" algn="tl">
                  <a:srgbClr val="000000">
                    <a:alpha val="43137"/>
                  </a:srgbClr>
                </a:outerShdw>
              </a:effectLst>
            </a:rPr>
            <a:t> "</a:t>
          </a:r>
          <a:r>
            <a:rPr lang="lv-LV" sz="2000" b="1" dirty="0">
              <a:effectLst>
                <a:outerShdw blurRad="38100" dist="38100" dir="2700000" algn="tl">
                  <a:srgbClr val="000000">
                    <a:alpha val="43137"/>
                  </a:srgbClr>
                </a:outerShdw>
              </a:effectLst>
            </a:rPr>
            <a:t>ar sāli </a:t>
          </a:r>
          <a:r>
            <a:rPr lang="pt-BR" sz="2000" b="1" dirty="0">
              <a:effectLst>
                <a:outerShdw blurRad="38100" dist="38100" dir="2700000" algn="tl">
                  <a:srgbClr val="000000">
                    <a:alpha val="43137"/>
                  </a:srgbClr>
                </a:outerShdw>
              </a:effectLst>
            </a:rPr>
            <a:t>sāl</a:t>
          </a:r>
          <a:r>
            <a:rPr lang="lv-LV" sz="2000" b="1" dirty="0">
              <a:effectLst>
                <a:outerShdw blurRad="38100" dist="38100" dir="2700000" algn="tl">
                  <a:srgbClr val="000000">
                    <a:alpha val="43137"/>
                  </a:srgbClr>
                </a:outerShdw>
              </a:effectLst>
            </a:rPr>
            <a:t>ītiem</a:t>
          </a:r>
          <a:r>
            <a:rPr lang="pt-B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lv-LV" sz="2000" b="1" dirty="0"/>
            <a:t>Saruna ir jābūt atbilstošai un pielāgotai personai un apkārtējai videi</a:t>
          </a:r>
          <a:endParaRPr lang="es-ES" sz="200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lv-LV" sz="2000" b="1" dirty="0">
              <a:effectLst>
                <a:outerShdw blurRad="38100" dist="38100" dir="2700000" algn="tl">
                  <a:srgbClr val="000000">
                    <a:alpha val="43137"/>
                  </a:srgbClr>
                </a:outerShdw>
              </a:effectLst>
            </a:rPr>
            <a:t>Atbildot katram atbilstoši</a:t>
          </a: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lv-LV" sz="2000" b="1" dirty="0"/>
            <a:t>Tā kā katrs cilvēks ir atšķirīgs, Svētais Gars mums norādīs, kā mums katrā brīdī jāreaģē</a:t>
          </a:r>
          <a:endParaRPr lang="es-ES" sz="200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809206" y="976795"/>
          <a:ext cx="2378583" cy="339549"/>
        </a:xfrm>
        <a:custGeom>
          <a:avLst/>
          <a:gdLst/>
          <a:ahLst/>
          <a:cxnLst/>
          <a:rect l="0" t="0" r="0" b="0"/>
          <a:pathLst>
            <a:path>
              <a:moveTo>
                <a:pt x="0" y="0"/>
              </a:moveTo>
              <a:lnTo>
                <a:pt x="0" y="169774"/>
              </a:lnTo>
              <a:lnTo>
                <a:pt x="2378583" y="169774"/>
              </a:lnTo>
              <a:lnTo>
                <a:pt x="2378583" y="339549"/>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384316" y="976795"/>
          <a:ext cx="424889" cy="339549"/>
        </a:xfrm>
        <a:custGeom>
          <a:avLst/>
          <a:gdLst/>
          <a:ahLst/>
          <a:cxnLst/>
          <a:rect l="0" t="0" r="0" b="0"/>
          <a:pathLst>
            <a:path>
              <a:moveTo>
                <a:pt x="424889" y="0"/>
              </a:moveTo>
              <a:lnTo>
                <a:pt x="424889" y="169774"/>
              </a:lnTo>
              <a:lnTo>
                <a:pt x="0" y="169774"/>
              </a:lnTo>
              <a:lnTo>
                <a:pt x="0" y="339549"/>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5005733" y="976795"/>
          <a:ext cx="2803472" cy="339549"/>
        </a:xfrm>
        <a:custGeom>
          <a:avLst/>
          <a:gdLst/>
          <a:ahLst/>
          <a:cxnLst/>
          <a:rect l="0" t="0" r="0" b="0"/>
          <a:pathLst>
            <a:path>
              <a:moveTo>
                <a:pt x="2803472" y="0"/>
              </a:moveTo>
              <a:lnTo>
                <a:pt x="2803472" y="169774"/>
              </a:lnTo>
              <a:lnTo>
                <a:pt x="0" y="169774"/>
              </a:lnTo>
              <a:lnTo>
                <a:pt x="0" y="339549"/>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1853759" y="976795"/>
          <a:ext cx="91440" cy="339549"/>
        </a:xfrm>
        <a:custGeom>
          <a:avLst/>
          <a:gdLst/>
          <a:ahLst/>
          <a:cxnLst/>
          <a:rect l="0" t="0" r="0" b="0"/>
          <a:pathLst>
            <a:path>
              <a:moveTo>
                <a:pt x="45720" y="0"/>
              </a:moveTo>
              <a:lnTo>
                <a:pt x="45720" y="339549"/>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429" y="168344"/>
          <a:ext cx="3798101" cy="808450"/>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Sievas ir pakļautas vīriem (Kol. 3:18; Ef. 5:22-24)</a:t>
          </a:r>
          <a:endParaRPr lang="lv-LV" sz="2000" b="1" kern="1200" dirty="0">
            <a:effectLst>
              <a:outerShdw blurRad="38100" dist="38100" dir="2700000" algn="tl">
                <a:srgbClr val="000000">
                  <a:alpha val="43137"/>
                </a:srgbClr>
              </a:outerShdw>
            </a:effectLst>
          </a:endParaRPr>
        </a:p>
      </dsp:txBody>
      <dsp:txXfrm>
        <a:off x="429" y="168344"/>
        <a:ext cx="3798101" cy="808450"/>
      </dsp:txXfrm>
    </dsp:sp>
    <dsp:sp modelId="{DFFEC7CC-8650-4376-B344-F94E9DFE43D6}">
      <dsp:nvSpPr>
        <dsp:cNvPr id="0" name=""/>
        <dsp:cNvSpPr/>
      </dsp:nvSpPr>
      <dsp:spPr>
        <a:xfrm>
          <a:off x="254468" y="1316344"/>
          <a:ext cx="3290022" cy="1069855"/>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Šī pakļautība ir savstarpējas pakļautības ietvaros (Ef. 5:21) un tai jābūt „kā tas pienākas Kungam”</a:t>
          </a:r>
        </a:p>
      </dsp:txBody>
      <dsp:txXfrm>
        <a:off x="254468" y="1316344"/>
        <a:ext cx="3290022" cy="1069855"/>
      </dsp:txXfrm>
    </dsp:sp>
    <dsp:sp modelId="{5601FD7B-FCCF-4F1D-ACBA-CDDCA6D9F769}">
      <dsp:nvSpPr>
        <dsp:cNvPr id="0" name=""/>
        <dsp:cNvSpPr/>
      </dsp:nvSpPr>
      <dsp:spPr>
        <a:xfrm>
          <a:off x="6220058" y="168344"/>
          <a:ext cx="3178294" cy="808450"/>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Vīriem jāmīl savas sievas (Kol. 3:19; Ef. 5:28)</a:t>
          </a:r>
        </a:p>
      </dsp:txBody>
      <dsp:txXfrm>
        <a:off x="6220058" y="168344"/>
        <a:ext cx="3178294" cy="808450"/>
      </dsp:txXfrm>
    </dsp:sp>
    <dsp:sp modelId="{D10FB4C4-AF42-4FE5-93F7-62AC3A5E47F9}">
      <dsp:nvSpPr>
        <dsp:cNvPr id="0" name=""/>
        <dsp:cNvSpPr/>
      </dsp:nvSpPr>
      <dsp:spPr>
        <a:xfrm>
          <a:off x="3884040" y="1316344"/>
          <a:ext cx="2243386" cy="1069855"/>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Mīliet viņas ar tādu pašu mīlestību, ar kādu Kristus mūs mīlējis (Ef. 5:25)</a:t>
          </a:r>
          <a:endParaRPr lang="es-ES" sz="2000" kern="1200" dirty="0">
            <a:solidFill>
              <a:schemeClr val="tx1"/>
            </a:solidFill>
          </a:endParaRPr>
        </a:p>
      </dsp:txBody>
      <dsp:txXfrm>
        <a:off x="3884040" y="1316344"/>
        <a:ext cx="2243386" cy="1069855"/>
      </dsp:txXfrm>
    </dsp:sp>
    <dsp:sp modelId="{7A4C319D-A6F4-49C1-95C5-717447B2D079}">
      <dsp:nvSpPr>
        <dsp:cNvPr id="0" name=""/>
        <dsp:cNvSpPr/>
      </dsp:nvSpPr>
      <dsp:spPr>
        <a:xfrm>
          <a:off x="6466975" y="1316344"/>
          <a:ext cx="1834681" cy="1069855"/>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Viņi ir atbildīgi par savu labklājību</a:t>
          </a:r>
          <a:br>
            <a:rPr lang="es-ES" sz="2000" b="1" kern="1200" dirty="0">
              <a:solidFill>
                <a:schemeClr val="tx1"/>
              </a:solidFill>
            </a:rPr>
          </a:br>
          <a:r>
            <a:rPr lang="es-ES" sz="2000" b="1" kern="1200" dirty="0">
              <a:solidFill>
                <a:schemeClr val="tx1"/>
              </a:solidFill>
            </a:rPr>
            <a:t>(Ef. 5:29)</a:t>
          </a:r>
          <a:endParaRPr lang="es-ES" sz="2000" kern="1200" dirty="0">
            <a:solidFill>
              <a:schemeClr val="tx1"/>
            </a:solidFill>
          </a:endParaRPr>
        </a:p>
      </dsp:txBody>
      <dsp:txXfrm>
        <a:off x="6466975" y="1316344"/>
        <a:ext cx="1834681" cy="1069855"/>
      </dsp:txXfrm>
    </dsp:sp>
    <dsp:sp modelId="{62195F57-FACC-4C3E-B7F8-191AF549327B}">
      <dsp:nvSpPr>
        <dsp:cNvPr id="0" name=""/>
        <dsp:cNvSpPr/>
      </dsp:nvSpPr>
      <dsp:spPr>
        <a:xfrm>
          <a:off x="8641207" y="1316344"/>
          <a:ext cx="3093164" cy="1069855"/>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Nebūt „rupjiem” (neapgrūtināt, neizturēties skarbi vai vardarbīgi, nebūt tirāniskiem)</a:t>
          </a:r>
        </a:p>
      </dsp:txBody>
      <dsp:txXfrm>
        <a:off x="8641207" y="1316344"/>
        <a:ext cx="3093164" cy="1069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Bērnu pienākumi                                                         (Kol. 3:20; Ef. 6:1-3)</a:t>
          </a: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v-LV" sz="2000" b="1" kern="1200" dirty="0"/>
            <a:t>Bērnu paklausība ir tāda ko var brīvi izvēlēties</a:t>
          </a:r>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v-LV" sz="2000" b="1" kern="1200" dirty="0"/>
            <a:t>Šī paklausība ir balstīta uz ceturto bausli</a:t>
          </a:r>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v-LV" sz="2000" b="1" kern="1200" dirty="0"/>
            <a:t>Paklausība līdzi nes atlīdzību</a:t>
          </a:r>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Vecāku atbildība                                                          (Kol</a:t>
          </a:r>
          <a:r>
            <a:rPr lang="es-ES" sz="2000" b="1" kern="1200" dirty="0">
              <a:effectLst>
                <a:outerShdw blurRad="38100" dist="38100" dir="2700000" algn="tl">
                  <a:srgbClr val="000000">
                    <a:alpha val="43137"/>
                  </a:srgbClr>
                </a:outerShdw>
              </a:effectLst>
            </a:rPr>
            <a:t>. 3:21; Ef. 6:4)</a:t>
          </a:r>
          <a:endParaRPr lang="es-ES" sz="2000" kern="120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v-LV" sz="2000" b="1" kern="1200" dirty="0"/>
            <a:t>Audzināt viņus, neizraisot dusmas vai aizkaitinājumu, lai neapbēdinātu viņus</a:t>
          </a:r>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v-LV" sz="2000" b="1" kern="1200" dirty="0"/>
            <a:t>Nekaitiniet viņus, rīkojoties nepacietīgi vai kaprīzi</a:t>
          </a:r>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v-LV" sz="2000" b="1" kern="1200" dirty="0"/>
            <a:t>Audziniet viņus Dieva ceļos (5. Moz. 6:6-7; Sal. pam. 22:6)</a:t>
          </a:r>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chemeClr val="bg1"/>
              </a:solidFill>
              <a:effectLst>
                <a:outerShdw blurRad="38100" dist="38100" dir="2700000" algn="tl">
                  <a:srgbClr val="000000">
                    <a:alpha val="43137"/>
                  </a:srgbClr>
                </a:outerShdw>
              </a:effectLst>
            </a:rPr>
            <a:t>Padoto uzvedība </a:t>
          </a:r>
          <a:r>
            <a:rPr lang="lv-LV" sz="2400" b="1" kern="1200" dirty="0">
              <a:solidFill>
                <a:schemeClr val="bg1"/>
              </a:solidFill>
              <a:effectLst>
                <a:outerShdw blurRad="38100" dist="38100" dir="2700000" algn="tl">
                  <a:srgbClr val="000000">
                    <a:alpha val="43137"/>
                  </a:srgbClr>
                </a:outerShdw>
              </a:effectLst>
            </a:rPr>
            <a:t>                                         </a:t>
          </a:r>
          <a:r>
            <a:rPr lang="pl-PL" sz="2400" b="1" kern="1200" dirty="0">
              <a:solidFill>
                <a:schemeClr val="bg1"/>
              </a:solidFill>
              <a:effectLst>
                <a:outerShdw blurRad="38100" dist="38100" dir="2700000" algn="tl">
                  <a:srgbClr val="000000">
                    <a:alpha val="43137"/>
                  </a:srgbClr>
                </a:outerShdw>
              </a:effectLst>
            </a:rPr>
            <a:t>(Kol. 3:22–25; Ef. 6:5–8)</a:t>
          </a:r>
          <a:endParaRPr lang="es-ES" sz="2400" kern="120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80166" y="1034193"/>
          <a:ext cx="5399981" cy="32039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glow rad="88900">
                  <a:srgbClr val="760000"/>
                </a:glow>
                <a:outerShdw blurRad="38100" dist="38100" dir="2700000" algn="tl">
                  <a:srgbClr val="000000">
                    <a:alpha val="43137"/>
                  </a:srgbClr>
                </a:outerShdw>
              </a:effectLst>
            </a:rPr>
            <a:t>Vienmēr strādāt labi, pat ja mūs neuzrauga</a:t>
          </a:r>
        </a:p>
      </dsp:txBody>
      <dsp:txXfrm>
        <a:off x="89550" y="1043577"/>
        <a:ext cx="5381213" cy="301630"/>
      </dsp:txXfrm>
    </dsp:sp>
    <dsp:sp modelId="{14EB9C39-92B1-4BF0-90C9-31D60827B6FF}">
      <dsp:nvSpPr>
        <dsp:cNvPr id="0" name=""/>
        <dsp:cNvSpPr/>
      </dsp:nvSpPr>
      <dsp:spPr>
        <a:xfrm>
          <a:off x="80166" y="1403884"/>
          <a:ext cx="5399981" cy="54000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glow rad="88900">
                  <a:srgbClr val="760000"/>
                </a:glow>
                <a:outerShdw blurRad="38100" dist="38100" dir="2700000" algn="tl">
                  <a:srgbClr val="000000">
                    <a:alpha val="43137"/>
                  </a:srgbClr>
                </a:outerShdw>
              </a:effectLst>
            </a:rPr>
            <a:t>Meklēt izcilību darbā, it kā mēs to darītu Dievam</a:t>
          </a:r>
        </a:p>
      </dsp:txBody>
      <dsp:txXfrm>
        <a:off x="95982" y="1419700"/>
        <a:ext cx="5368349" cy="508368"/>
      </dsp:txXfrm>
    </dsp:sp>
    <dsp:sp modelId="{9AFC9C95-3CDC-434A-8B64-22AD82882E80}">
      <dsp:nvSpPr>
        <dsp:cNvPr id="0" name=""/>
        <dsp:cNvSpPr/>
      </dsp:nvSpPr>
      <dsp:spPr>
        <a:xfrm>
          <a:off x="80166" y="1993176"/>
          <a:ext cx="5399981" cy="320398"/>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i-FI" sz="2000" b="1" kern="1200" dirty="0">
              <a:solidFill>
                <a:schemeClr val="bg1"/>
              </a:solidFill>
              <a:effectLst>
                <a:glow rad="88900">
                  <a:srgbClr val="760000"/>
                </a:glow>
                <a:outerShdw blurRad="38100" dist="38100" dir="2700000" algn="tl">
                  <a:srgbClr val="000000">
                    <a:alpha val="43137"/>
                  </a:srgbClr>
                </a:outerShdw>
              </a:effectLst>
            </a:rPr>
            <a:t>Pieņemt pārmetumus, ja tie ir pamatoti</a:t>
          </a:r>
          <a:endParaRPr lang="lv-LV" sz="2000" b="1" kern="1200" dirty="0">
            <a:solidFill>
              <a:schemeClr val="bg1"/>
            </a:solidFill>
            <a:effectLst>
              <a:glow rad="88900">
                <a:srgbClr val="760000"/>
              </a:glow>
              <a:outerShdw blurRad="38100" dist="38100" dir="2700000" algn="tl">
                <a:srgbClr val="000000">
                  <a:alpha val="43137"/>
                </a:srgbClr>
              </a:outerShdw>
            </a:effectLst>
          </a:endParaRPr>
        </a:p>
      </dsp:txBody>
      <dsp:txXfrm>
        <a:off x="89550" y="2002560"/>
        <a:ext cx="5381213" cy="301630"/>
      </dsp:txXfrm>
    </dsp:sp>
    <dsp:sp modelId="{F97A83E6-8AE1-4752-BBFA-770E9A1AB494}">
      <dsp:nvSpPr>
        <dsp:cNvPr id="0" name=""/>
        <dsp:cNvSpPr/>
      </dsp:nvSpPr>
      <dsp:spPr>
        <a:xfrm>
          <a:off x="80166" y="2362867"/>
          <a:ext cx="5399981" cy="320398"/>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glow rad="88900">
                  <a:srgbClr val="760000"/>
                </a:glow>
                <a:outerShdw blurRad="38100" dist="38100" dir="2700000" algn="tl">
                  <a:srgbClr val="000000">
                    <a:alpha val="43137"/>
                  </a:srgbClr>
                </a:outerShdw>
              </a:effectLst>
            </a:rPr>
            <a:t>Labi paveikts darbs tiek atalgots</a:t>
          </a:r>
        </a:p>
      </dsp:txBody>
      <dsp:txXfrm>
        <a:off x="89550" y="2372251"/>
        <a:ext cx="5381213" cy="301630"/>
      </dsp:txXfrm>
    </dsp:sp>
    <dsp:sp modelId="{61D1D9C0-35D6-4FE9-ADEE-E0630117DAE8}">
      <dsp:nvSpPr>
        <dsp:cNvPr id="0" name=""/>
        <dsp:cNvSpPr/>
      </dsp:nvSpPr>
      <dsp:spPr>
        <a:xfrm>
          <a:off x="80166" y="2732558"/>
          <a:ext cx="5399981" cy="540000"/>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glow rad="88900">
                  <a:srgbClr val="760000"/>
                </a:glow>
                <a:outerShdw blurRad="38100" dist="38100" dir="2700000" algn="tl">
                  <a:srgbClr val="000000">
                    <a:alpha val="43137"/>
                  </a:srgbClr>
                </a:outerShdw>
              </a:effectLst>
            </a:rPr>
            <a:t>Slikts priekšnieks neatbrīvo mūs no pakļautības (1.Pēt. 2:18)</a:t>
          </a:r>
        </a:p>
      </dsp:txBody>
      <dsp:txXfrm>
        <a:off x="95982" y="2748374"/>
        <a:ext cx="5368349" cy="508368"/>
      </dsp:txXfrm>
    </dsp:sp>
    <dsp:sp modelId="{B60BED72-B613-4C57-A148-0AD694C1CD32}">
      <dsp:nvSpPr>
        <dsp:cNvPr id="0" name=""/>
        <dsp:cNvSpPr/>
      </dsp:nvSpPr>
      <dsp:spPr>
        <a:xfrm>
          <a:off x="5970704"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dirty="0">
              <a:solidFill>
                <a:schemeClr val="bg1"/>
              </a:solidFill>
              <a:effectLst>
                <a:outerShdw blurRad="38100" dist="38100" dir="2700000" algn="tl">
                  <a:srgbClr val="000000">
                    <a:alpha val="43137"/>
                  </a:srgbClr>
                </a:outerShdw>
              </a:effectLst>
            </a:rPr>
            <a:t>Vadītāju uzvedība                                           (Kol. 4:1; Ef. 6:9)</a:t>
          </a:r>
        </a:p>
      </dsp:txBody>
      <dsp:txXfrm>
        <a:off x="5970704" y="0"/>
        <a:ext cx="5548777" cy="1033620"/>
      </dsp:txXfrm>
    </dsp:sp>
    <dsp:sp modelId="{8DF4DE9F-B95E-4103-AB40-8F17E10604F8}">
      <dsp:nvSpPr>
        <dsp:cNvPr id="0" name=""/>
        <dsp:cNvSpPr/>
      </dsp:nvSpPr>
      <dsp:spPr>
        <a:xfrm>
          <a:off x="6525581"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Vadīt taisnīgi un godīgi</a:t>
          </a:r>
        </a:p>
      </dsp:txBody>
      <dsp:txXfrm>
        <a:off x="6545406" y="1053740"/>
        <a:ext cx="4399372" cy="637233"/>
      </dsp:txXfrm>
    </dsp:sp>
    <dsp:sp modelId="{D65FEA80-43B9-4CA2-B364-A9FFF24D2693}">
      <dsp:nvSpPr>
        <dsp:cNvPr id="0" name=""/>
        <dsp:cNvSpPr/>
      </dsp:nvSpPr>
      <dsp:spPr>
        <a:xfrm>
          <a:off x="6525581"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Nelietojiet draudus vai kaprīzas prasības</a:t>
          </a:r>
        </a:p>
      </dsp:txBody>
      <dsp:txXfrm>
        <a:off x="6545406" y="1834759"/>
        <a:ext cx="4399372" cy="637233"/>
      </dsp:txXfrm>
    </dsp:sp>
    <dsp:sp modelId="{14CB1B19-AB86-4094-84B7-078CAFF35E4B}">
      <dsp:nvSpPr>
        <dsp:cNvPr id="0" name=""/>
        <dsp:cNvSpPr/>
      </dsp:nvSpPr>
      <dsp:spPr>
        <a:xfrm>
          <a:off x="6525581"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Katram priekšniekam ir savs priekšnieks, kuram viņš atskaitās</a:t>
          </a:r>
        </a:p>
      </dsp:txBody>
      <dsp:txXfrm>
        <a:off x="6545406"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Mums ir nepieciešama „gudrība, kas nāk no augšienes” (Jēk. 3:17) mūsu attiecībās ar tiem, kuri vēl nepazīst Jēzu</a:t>
          </a:r>
          <a:endParaRPr lang="es-ES" sz="2000" kern="120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Ar gudrību</a:t>
          </a: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Mūsu vārdiem vienmēr jābūt pieklājīgiem, lai mūs klausītos ar prieku</a:t>
          </a:r>
          <a:endParaRPr lang="es-ES" sz="2000" kern="120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Ar patīkamiem vārdiem</a:t>
          </a: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Saruna ir jābūt atbilstošai un pielāgotai personai un apkārtējai videi</a:t>
          </a:r>
          <a:endParaRPr lang="es-ES" sz="2000" kern="120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a:t>
          </a:r>
          <a:r>
            <a:rPr lang="pt-BR" sz="2000" b="1" kern="1200" dirty="0">
              <a:effectLst>
                <a:outerShdw blurRad="38100" dist="38100" dir="2700000" algn="tl">
                  <a:srgbClr val="000000">
                    <a:alpha val="43137"/>
                  </a:srgbClr>
                </a:outerShdw>
              </a:effectLst>
            </a:rPr>
            <a:t>ārd</a:t>
          </a:r>
          <a:r>
            <a:rPr lang="lv-LV" sz="2000" b="1" kern="1200" dirty="0">
              <a:effectLst>
                <a:outerShdw blurRad="38100" dist="38100" dir="2700000" algn="tl">
                  <a:srgbClr val="000000">
                    <a:alpha val="43137"/>
                  </a:srgbClr>
                </a:outerShdw>
              </a:effectLst>
            </a:rPr>
            <a:t>os</a:t>
          </a:r>
          <a:r>
            <a:rPr lang="pt-BR" sz="2000" b="1" kern="1200" dirty="0">
              <a:effectLst>
                <a:outerShdw blurRad="38100" dist="38100" dir="2700000" algn="tl">
                  <a:srgbClr val="000000">
                    <a:alpha val="43137"/>
                  </a:srgbClr>
                </a:outerShdw>
              </a:effectLst>
            </a:rPr>
            <a:t> "</a:t>
          </a:r>
          <a:r>
            <a:rPr lang="lv-LV" sz="2000" b="1" kern="1200" dirty="0">
              <a:effectLst>
                <a:outerShdw blurRad="38100" dist="38100" dir="2700000" algn="tl">
                  <a:srgbClr val="000000">
                    <a:alpha val="43137"/>
                  </a:srgbClr>
                </a:outerShdw>
              </a:effectLst>
            </a:rPr>
            <a:t>ar sāli </a:t>
          </a:r>
          <a:r>
            <a:rPr lang="pt-BR" sz="2000" b="1" kern="1200" dirty="0">
              <a:effectLst>
                <a:outerShdw blurRad="38100" dist="38100" dir="2700000" algn="tl">
                  <a:srgbClr val="000000">
                    <a:alpha val="43137"/>
                  </a:srgbClr>
                </a:outerShdw>
              </a:effectLst>
            </a:rPr>
            <a:t>sāl</a:t>
          </a:r>
          <a:r>
            <a:rPr lang="lv-LV" sz="2000" b="1" kern="1200" dirty="0">
              <a:effectLst>
                <a:outerShdw blurRad="38100" dist="38100" dir="2700000" algn="tl">
                  <a:srgbClr val="000000">
                    <a:alpha val="43137"/>
                  </a:srgbClr>
                </a:outerShdw>
              </a:effectLst>
            </a:rPr>
            <a:t>ītiem</a:t>
          </a:r>
          <a:r>
            <a:rPr lang="pt-B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Tā kā katrs cilvēks ir atšķirīgs, Svētais Gars mums norādīs, kā mums katrā brīdī jāreaģē</a:t>
          </a:r>
          <a:endParaRPr lang="es-ES" sz="2000" kern="120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Atbildot katram atbilstoši</a:t>
          </a: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08/02/2026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10</a:t>
            </a:fld>
            <a:endParaRPr lang="es-ES"/>
          </a:p>
        </p:txBody>
      </p:sp>
    </p:spTree>
    <p:extLst>
      <p:ext uri="{BB962C8B-B14F-4D97-AF65-F5344CB8AC3E}">
        <p14:creationId xmlns:p14="http://schemas.microsoft.com/office/powerpoint/2010/main" val="85026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6.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jpeg"/><Relationship Id="rId1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583ED3-2117-ADB3-9783-D4F65088F6CF}"/>
              </a:ext>
            </a:extLst>
          </p:cNvPr>
          <p:cNvSpPr txBox="1"/>
          <p:nvPr/>
        </p:nvSpPr>
        <p:spPr>
          <a:xfrm>
            <a:off x="8085221" y="1413409"/>
            <a:ext cx="4106780" cy="3711978"/>
          </a:xfrm>
          <a:prstGeom prst="rect">
            <a:avLst/>
          </a:prstGeom>
          <a:noFill/>
        </p:spPr>
        <p:txBody>
          <a:bodyPr wrap="square" rtlCol="0">
            <a:spAutoFit/>
          </a:bodyPr>
          <a:lstStyle/>
          <a:p>
            <a:pPr algn="ctr">
              <a:lnSpc>
                <a:spcPct val="150000"/>
              </a:lnSpc>
            </a:pPr>
            <a:r>
              <a:rPr lang="lv-LV"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DZĪVOT CITAM AR CITU</a:t>
            </a:r>
            <a:endParaRPr lang="es-E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4C667E6-5AE5-D27F-02DA-A4258357187C}"/>
              </a:ext>
            </a:extLst>
          </p:cNvPr>
          <p:cNvSpPr txBox="1"/>
          <p:nvPr/>
        </p:nvSpPr>
        <p:spPr>
          <a:xfrm>
            <a:off x="19249" y="74496"/>
            <a:ext cx="2293256" cy="338554"/>
          </a:xfrm>
          <a:prstGeom prst="rect">
            <a:avLst/>
          </a:prstGeom>
          <a:noFill/>
        </p:spPr>
        <p:txBody>
          <a:bodyPr wrap="none" rtlCol="0">
            <a:spAutoFit/>
          </a:bodyPr>
          <a:lstStyle/>
          <a:p>
            <a:r>
              <a:rPr lang="es-ES" sz="1600" b="1" dirty="0">
                <a:solidFill>
                  <a:srgbClr val="E0D4C6"/>
                </a:solidFill>
                <a:effectLst>
                  <a:outerShdw blurRad="38100" dist="38100" dir="2700000" algn="tl">
                    <a:srgbClr val="000000">
                      <a:alpha val="43137"/>
                    </a:srgbClr>
                  </a:outerShdw>
                </a:effectLst>
              </a:rPr>
              <a:t>12</a:t>
            </a:r>
            <a:r>
              <a:rPr lang="lv-LV" sz="1600" b="1" dirty="0">
                <a:solidFill>
                  <a:srgbClr val="E0D4C6"/>
                </a:solidFill>
                <a:effectLst>
                  <a:outerShdw blurRad="38100" dist="38100" dir="2700000" algn="tl">
                    <a:srgbClr val="000000">
                      <a:alpha val="43137"/>
                    </a:srgbClr>
                  </a:outerShdw>
                </a:effectLst>
              </a:rPr>
              <a:t>.tēma</a:t>
            </a:r>
            <a:r>
              <a:rPr lang="es-ES" sz="1600" b="1" dirty="0">
                <a:solidFill>
                  <a:srgbClr val="E0D4C6"/>
                </a:solidFill>
                <a:effectLst>
                  <a:outerShdw blurRad="38100" dist="38100" dir="2700000" algn="tl">
                    <a:srgbClr val="000000">
                      <a:alpha val="43137"/>
                    </a:srgbClr>
                  </a:outerShdw>
                </a:effectLst>
              </a:rPr>
              <a:t> 21</a:t>
            </a:r>
            <a:r>
              <a:rPr lang="lv-LV" sz="1600" b="1" dirty="0">
                <a:solidFill>
                  <a:srgbClr val="E0D4C6"/>
                </a:solidFill>
                <a:effectLst>
                  <a:outerShdw blurRad="38100" dist="38100" dir="2700000" algn="tl">
                    <a:srgbClr val="000000">
                      <a:alpha val="43137"/>
                    </a:srgbClr>
                  </a:outerShdw>
                </a:effectLst>
              </a:rPr>
              <a:t>.martā, </a:t>
            </a:r>
            <a:r>
              <a:rPr lang="es-ES" sz="1600" b="1" dirty="0">
                <a:solidFill>
                  <a:srgbClr val="E0D4C6"/>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26253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lv-LV"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ATTIECĪBAS DRAUDZĒ</a:t>
            </a:r>
            <a:endPar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Esiet</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pastāvīgi</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lūgšanās</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esiet</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ar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tām</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nomodā</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ar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pateicību</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lv-LV"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Kolosiešiem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4:2)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3333750" y="1143441"/>
            <a:ext cx="6038852" cy="707886"/>
          </a:xfrm>
          <a:prstGeom prst="rect">
            <a:avLst/>
          </a:prstGeom>
          <a:noFill/>
        </p:spPr>
        <p:txBody>
          <a:bodyPr wrap="square" rtlCol="0">
            <a:spAutoFit/>
          </a:bodyPr>
          <a:lstStyle/>
          <a:p>
            <a:pPr>
              <a:spcBef>
                <a:spcPts val="600"/>
              </a:spcBef>
            </a:pPr>
            <a:r>
              <a:rPr lang="lv-LV" sz="2000" b="1" noProof="0" dirty="0"/>
              <a:t>Mēs tiekam aicināti „lūgt cits par citu”, jo „taisnīga cilvēka lūgšana ir spēcīga” (Jēk. 5:16).</a:t>
            </a: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2601"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974" y="1276350"/>
            <a:ext cx="300990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80974" y="3062799"/>
            <a:ext cx="3009900"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72601"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3333749" y="1835939"/>
            <a:ext cx="6038852" cy="1323439"/>
          </a:xfrm>
          <a:prstGeom prst="rect">
            <a:avLst/>
          </a:prstGeom>
          <a:noFill/>
        </p:spPr>
        <p:txBody>
          <a:bodyPr wrap="square">
            <a:spAutoFit/>
          </a:bodyPr>
          <a:lstStyle/>
          <a:p>
            <a:pPr>
              <a:spcBef>
                <a:spcPts val="600"/>
              </a:spcBef>
            </a:pPr>
            <a:r>
              <a:rPr lang="lv-LV" sz="2000" b="1" dirty="0"/>
              <a:t>Papildus rīta un vakara lūgšanām Pāvils iesaka lūgt jebkurā laikā (Kol. 4:2; Ef. 6:18; 1. Tes. 5:17). Tāpat kā Nehemija lūdza klusībā ķēniņa priekšā (Neh. 2:4), mums ir privilēģija lūgt jebkurā vietā un situācijā.</a:t>
            </a:r>
          </a:p>
        </p:txBody>
      </p:sp>
      <p:sp>
        <p:nvSpPr>
          <p:cNvPr id="11" name="CuadroTexto 10">
            <a:extLst>
              <a:ext uri="{FF2B5EF4-FFF2-40B4-BE49-F238E27FC236}">
                <a16:creationId xmlns:a16="http://schemas.microsoft.com/office/drawing/2014/main" id="{CBB4A15E-2B31-7455-7A4C-9FFD1CE38E47}"/>
              </a:ext>
            </a:extLst>
          </p:cNvPr>
          <p:cNvSpPr txBox="1"/>
          <p:nvPr/>
        </p:nvSpPr>
        <p:spPr>
          <a:xfrm>
            <a:off x="3333748" y="4467429"/>
            <a:ext cx="6038851" cy="2246769"/>
          </a:xfrm>
          <a:prstGeom prst="rect">
            <a:avLst/>
          </a:prstGeom>
          <a:noFill/>
        </p:spPr>
        <p:txBody>
          <a:bodyPr wrap="square">
            <a:spAutoFit/>
          </a:bodyPr>
          <a:lstStyle/>
          <a:p>
            <a:pPr>
              <a:spcBef>
                <a:spcPts val="600"/>
              </a:spcBef>
            </a:pPr>
            <a:r>
              <a:rPr lang="lv-LV" sz="2000" b="1" dirty="0"/>
              <a:t>Pāvils aicina īpaši lūgt par tiem, kas sludina evaņģēliju (Kol. 4:3-4; Ef. 6:19). Nav svarīgi, vai sludinātājam ir maz vai daudz pieredzes evaņģelizācijā, neviens nav pietiekami labs šim darbam. Pāvils pats ne tikai lūdza, bet arī lūdza brāļiem lūgt par viņu, lai viņa sludināšana būtu pareiza.</a:t>
            </a:r>
          </a:p>
        </p:txBody>
      </p:sp>
      <p:sp>
        <p:nvSpPr>
          <p:cNvPr id="14" name="CuadroTexto 13">
            <a:extLst>
              <a:ext uri="{FF2B5EF4-FFF2-40B4-BE49-F238E27FC236}">
                <a16:creationId xmlns:a16="http://schemas.microsoft.com/office/drawing/2014/main" id="{0823BCF1-7BF9-A6D7-4F26-1984BE0B4001}"/>
              </a:ext>
            </a:extLst>
          </p:cNvPr>
          <p:cNvSpPr txBox="1"/>
          <p:nvPr/>
        </p:nvSpPr>
        <p:spPr>
          <a:xfrm>
            <a:off x="3333748" y="3467155"/>
            <a:ext cx="6038851" cy="1015663"/>
          </a:xfrm>
          <a:prstGeom prst="rect">
            <a:avLst/>
          </a:prstGeom>
          <a:noFill/>
        </p:spPr>
        <p:txBody>
          <a:bodyPr wrap="square">
            <a:spAutoFit/>
          </a:bodyPr>
          <a:lstStyle/>
          <a:p>
            <a:pPr>
              <a:spcBef>
                <a:spcPts val="600"/>
              </a:spcBef>
            </a:pPr>
            <a:r>
              <a:rPr lang="lv-LV" sz="2000" b="1" dirty="0"/>
              <a:t>Bez tam arī Svētais Gars aizlūdz par mums ar bezvārdu nopūtām un pārveido mūsu lūgšanu, lai tā kļūtu efektīva (Rom. 8:26).</a:t>
            </a:r>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600951" cy="3046988"/>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Katrā centienā, katrā vietā, kur tiek ieviesta patiesība, ir nepieciešams apvienot dažādus prātus, dažādas dāvanas, dažādus plānus un dažādas darba metodes. Ikvienam vajadzētu regulāri apspriesties savā starpā un lūgt Dievu kopā. Kristus saka: "Ja divi no jums virs zemes ir vienisprātis par kaut ko, ko viņi lūgs, tad mans Tēvs, kas ir debesīs, to tiem dos." Mateja 18:19</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4BF011D-7A63-C397-F6AD-A39CEE4AC31E}"/>
              </a:ext>
            </a:extLst>
          </p:cNvPr>
          <p:cNvSpPr txBox="1"/>
          <p:nvPr/>
        </p:nvSpPr>
        <p:spPr>
          <a:xfrm>
            <a:off x="4000702" y="5707704"/>
            <a:ext cx="4333173" cy="338554"/>
          </a:xfrm>
          <a:prstGeom prst="rect">
            <a:avLst/>
          </a:prstGeom>
          <a:noFill/>
        </p:spPr>
        <p:txBody>
          <a:bodyPr wrap="none" rtlCol="0">
            <a:spAutoFit/>
          </a:bodyPr>
          <a:lstStyle/>
          <a:p>
            <a:pPr algn="r"/>
            <a:r>
              <a:rPr lang="lv-LV" sz="1600" b="1" noProof="0" dirty="0"/>
              <a:t>E. G. V. (Izmeklētās  vēstis, 3. sējums, 25. lpp.)</a:t>
            </a:r>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lv-LV"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ATTIECĪBAS AR NETICĪGAJIEM</a:t>
            </a:r>
            <a:endPar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E67121AD-CC69-E9D5-AC91-43975444F4E3}"/>
              </a:ext>
            </a:extLst>
          </p:cNvPr>
          <p:cNvSpPr txBox="1"/>
          <p:nvPr/>
        </p:nvSpPr>
        <p:spPr>
          <a:xfrm>
            <a:off x="793717" y="665068"/>
            <a:ext cx="10604566" cy="369332"/>
          </a:xfrm>
          <a:prstGeom prst="rect">
            <a:avLst/>
          </a:prstGeom>
          <a:noFill/>
        </p:spPr>
        <p:txBody>
          <a:bodyPr wrap="square">
            <a:spAutoFit/>
          </a:bodyPr>
          <a:lstStyle/>
          <a:p>
            <a:pPr algn="ctr"/>
            <a:r>
              <a:rPr lang="lv-LV" b="1" noProof="0"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“Izturieties gudri pret tiem, kas nepieder pie draudzes; izmantojiet šo laiku.” </a:t>
            </a:r>
            <a:r>
              <a:rPr lang="lv-LV" sz="1400" b="1" noProof="0"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(Kolosiešiem 4:5)</a:t>
            </a:r>
          </a:p>
        </p:txBody>
      </p:sp>
      <p:sp>
        <p:nvSpPr>
          <p:cNvPr id="6" name="CuadroTexto 5">
            <a:extLst>
              <a:ext uri="{FF2B5EF4-FFF2-40B4-BE49-F238E27FC236}">
                <a16:creationId xmlns:a16="http://schemas.microsoft.com/office/drawing/2014/main" id="{1F8B1EA0-895E-BFEC-A9FA-192AC626DE3E}"/>
              </a:ext>
            </a:extLst>
          </p:cNvPr>
          <p:cNvSpPr txBox="1"/>
          <p:nvPr/>
        </p:nvSpPr>
        <p:spPr>
          <a:xfrm>
            <a:off x="2122660" y="1225272"/>
            <a:ext cx="6696076" cy="1015663"/>
          </a:xfrm>
          <a:prstGeom prst="rect">
            <a:avLst/>
          </a:prstGeom>
          <a:noFill/>
        </p:spPr>
        <p:txBody>
          <a:bodyPr wrap="square" rtlCol="0">
            <a:spAutoFit/>
          </a:bodyPr>
          <a:lstStyle/>
          <a:p>
            <a:pPr>
              <a:spcBef>
                <a:spcPts val="600"/>
              </a:spcBef>
            </a:pPr>
            <a:r>
              <a:rPr lang="lv-LV" sz="2000" b="1" dirty="0"/>
              <a:t>Mums ir lielas priekšrocības: mēs esam uzzinājuši, ko Jēzus darīja mūsu labā; mēs esam Viņu pieņēmuši; un mums ir drošība par pestīšanu.</a:t>
            </a:r>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1469021995"/>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2240935"/>
            <a:ext cx="6696076" cy="1323439"/>
          </a:xfrm>
          <a:prstGeom prst="rect">
            <a:avLst/>
          </a:prstGeom>
          <a:noFill/>
        </p:spPr>
        <p:txBody>
          <a:bodyPr wrap="square">
            <a:spAutoFit/>
          </a:bodyPr>
          <a:lstStyle/>
          <a:p>
            <a:pPr>
              <a:spcBef>
                <a:spcPts val="600"/>
              </a:spcBef>
            </a:pPr>
            <a:r>
              <a:rPr lang="lv-LV" sz="2000" b="1" noProof="0" dirty="0"/>
              <a:t>Mēs to zinām, jo kāds mums to darīja zināmu. Tāpat arī mums tas jādara zināms citiem. Kā Pāvils saka, ka mums jāizturas pret „ārpusē esošajiem”, tiem, kas vēl nepazīst Jēzu (Kol. 4:5-6)?</a:t>
            </a:r>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468037" y="2497633"/>
            <a:ext cx="9173242" cy="3123932"/>
          </a:xfrm>
          <a:prstGeom prst="rect">
            <a:avLst/>
          </a:prstGeom>
          <a:solidFill>
            <a:srgbClr val="FCEBFF"/>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"Patiesa pieklājība, apvienota ar patiesību un taisnīgumu, padara dzīvi ne tikai noderīgu, bet arī skaistu un smaržīgu. Laipni vārdi, draudzīgs izskats, priecīga seja piešķir kristietim šarmu, kas padara viņa ietekmi gandrīz neatvairāmu. Aizmirstot sevi, gaismā, mierā un laimē, ko viņi sniedz citiem, tajā atrod patiesu prieku.</a:t>
            </a:r>
          </a:p>
          <a:p>
            <a:pPr>
              <a:spcBef>
                <a:spcPts val="600"/>
              </a:spcBef>
            </a:pPr>
            <a:r>
              <a:rPr lang="lv-LV" sz="2400" b="1" dirty="0">
                <a:latin typeface="Constantia" panose="02030602050306030303" pitchFamily="18" charset="0"/>
              </a:rPr>
              <a:t>Aizmirsīsim sevi, vienmēr cenšoties iepriecināt citus, atvieglot viņu nastas ar maigu laipnību un nesavtīgu mīlestību."</a:t>
            </a:r>
          </a:p>
        </p:txBody>
      </p:sp>
      <p:sp>
        <p:nvSpPr>
          <p:cNvPr id="4" name="CuadroTexto 3">
            <a:extLst>
              <a:ext uri="{FF2B5EF4-FFF2-40B4-BE49-F238E27FC236}">
                <a16:creationId xmlns:a16="http://schemas.microsoft.com/office/drawing/2014/main" id="{F13D0363-7A7D-66B2-FF88-11E466648FCE}"/>
              </a:ext>
            </a:extLst>
          </p:cNvPr>
          <p:cNvSpPr txBox="1"/>
          <p:nvPr/>
        </p:nvSpPr>
        <p:spPr>
          <a:xfrm>
            <a:off x="8584994" y="6310819"/>
            <a:ext cx="3056285" cy="338554"/>
          </a:xfrm>
          <a:prstGeom prst="rect">
            <a:avLst/>
          </a:prstGeom>
          <a:noFill/>
        </p:spPr>
        <p:txBody>
          <a:bodyPr wrap="none" rtlCol="0">
            <a:spAutoFit/>
          </a:bodyPr>
          <a:lstStyle/>
          <a:p>
            <a:pPr algn="r"/>
            <a:r>
              <a:rPr lang="lv-LV" sz="1600" b="1" noProof="0"/>
              <a:t>E. </a:t>
            </a:r>
            <a:r>
              <a:rPr lang="lv-LV" sz="1600" b="1" noProof="0" dirty="0"/>
              <a:t>G.V. (Debesu vietās, 22. jūnijs)</a:t>
            </a:r>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15064" y="3735198"/>
            <a:ext cx="5707781" cy="286232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“Jūsu runa lai aizvien ir tīkama, ar sāli sālīta, lai jūs zinātu, kā ikvienam atbildēt” K</a:t>
            </a:r>
            <a:r>
              <a:rPr lang="lv-LV" sz="28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olosiešiem 4:6</a:t>
            </a: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470315" y="3938499"/>
            <a:ext cx="6296025" cy="2664063"/>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spcBef>
                <a:spcPts val="600"/>
              </a:spcBef>
            </a:pPr>
            <a:r>
              <a:rPr lang="lv-LV" sz="2000" b="1" noProof="0" dirty="0">
                <a:solidFill>
                  <a:srgbClr val="994B00"/>
                </a:solidFill>
              </a:rPr>
              <a:t>Attiecības starp laulātajiem (Kolosiešiem 3:18-19)</a:t>
            </a:r>
            <a:endParaRPr lang="es-ES" sz="2000" b="1" noProof="0" dirty="0">
              <a:solidFill>
                <a:srgbClr val="994B00"/>
              </a:solidFill>
            </a:endParaRPr>
          </a:p>
          <a:p>
            <a:pPr>
              <a:lnSpc>
                <a:spcPct val="150000"/>
              </a:lnSpc>
              <a:spcBef>
                <a:spcPts val="600"/>
              </a:spcBef>
            </a:pPr>
            <a:r>
              <a:rPr lang="lv-LV" sz="2000" b="1" noProof="0" dirty="0">
                <a:solidFill>
                  <a:srgbClr val="399600"/>
                </a:solidFill>
              </a:rPr>
              <a:t>Vecāku un bērnu attiecības (Kolosiešiem 3:20-21)</a:t>
            </a:r>
            <a:endParaRPr lang="es-ES" sz="2000" b="1" noProof="0" dirty="0">
              <a:solidFill>
                <a:srgbClr val="399600"/>
              </a:solidFill>
            </a:endParaRPr>
          </a:p>
          <a:p>
            <a:pPr>
              <a:lnSpc>
                <a:spcPct val="150000"/>
              </a:lnSpc>
              <a:spcBef>
                <a:spcPts val="600"/>
              </a:spcBef>
            </a:pPr>
            <a:r>
              <a:rPr lang="lv-LV" sz="2000" b="1" noProof="0" dirty="0">
                <a:solidFill>
                  <a:srgbClr val="00A47B"/>
                </a:solidFill>
              </a:rPr>
              <a:t>Darba attiecības (Kolosiešiem 3:22-25; 4:1)</a:t>
            </a:r>
          </a:p>
          <a:p>
            <a:pPr>
              <a:lnSpc>
                <a:spcPct val="150000"/>
              </a:lnSpc>
              <a:spcBef>
                <a:spcPts val="600"/>
              </a:spcBef>
            </a:pPr>
            <a:r>
              <a:rPr lang="lv-LV" sz="2000" b="1" noProof="0" dirty="0">
                <a:solidFill>
                  <a:srgbClr val="8D009D"/>
                </a:solidFill>
              </a:rPr>
              <a:t>Attiecības draudzē (Kolosiešiem 4:2-4)</a:t>
            </a:r>
          </a:p>
          <a:p>
            <a:pPr>
              <a:lnSpc>
                <a:spcPct val="150000"/>
              </a:lnSpc>
              <a:spcBef>
                <a:spcPts val="600"/>
              </a:spcBef>
            </a:pPr>
            <a:r>
              <a:rPr lang="lv-LV" sz="2000" b="1" noProof="0" dirty="0">
                <a:solidFill>
                  <a:srgbClr val="B70066"/>
                </a:solidFill>
              </a:rPr>
              <a:t>Attiecības ar neticīgajiem (Kolosiešiem 4:5-6)</a:t>
            </a:r>
          </a:p>
        </p:txBody>
      </p:sp>
      <p:sp>
        <p:nvSpPr>
          <p:cNvPr id="3" name="CuadroTexto 2">
            <a:extLst>
              <a:ext uri="{FF2B5EF4-FFF2-40B4-BE49-F238E27FC236}">
                <a16:creationId xmlns:a16="http://schemas.microsoft.com/office/drawing/2014/main" id="{22DA995C-21D9-F2E5-092A-D4D0EB012166}"/>
              </a:ext>
            </a:extLst>
          </p:cNvPr>
          <p:cNvSpPr txBox="1"/>
          <p:nvPr/>
        </p:nvSpPr>
        <p:spPr>
          <a:xfrm>
            <a:off x="1" y="81826"/>
            <a:ext cx="6296024" cy="1015663"/>
          </a:xfrm>
          <a:prstGeom prst="rect">
            <a:avLst/>
          </a:prstGeom>
          <a:noFill/>
        </p:spPr>
        <p:txBody>
          <a:bodyPr wrap="square" rtlCol="0">
            <a:spAutoFit/>
          </a:bodyPr>
          <a:lstStyle/>
          <a:p>
            <a:pPr>
              <a:spcBef>
                <a:spcPts val="600"/>
              </a:spcBef>
            </a:pPr>
            <a:r>
              <a:rPr lang="lv-LV" sz="2000" b="1" dirty="0">
                <a:solidFill>
                  <a:schemeClr val="bg1"/>
                </a:solidFill>
                <a:effectLst>
                  <a:glow rad="127000">
                    <a:srgbClr val="221700"/>
                  </a:glow>
                </a:effectLst>
              </a:rPr>
              <a:t>Vēstules praktiskākajā daļā Pāvils pievēršas starppersonu attiecību jautājumam dažādās ietekmes aprindās.</a:t>
            </a: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0" y="2359556"/>
            <a:ext cx="6296026" cy="1323439"/>
          </a:xfrm>
          <a:prstGeom prst="rect">
            <a:avLst/>
          </a:prstGeom>
          <a:noFill/>
        </p:spPr>
        <p:txBody>
          <a:bodyPr wrap="square">
            <a:spAutoFit/>
          </a:bodyPr>
          <a:lstStyle/>
          <a:p>
            <a:pPr>
              <a:spcBef>
                <a:spcPts val="600"/>
              </a:spcBef>
            </a:pPr>
            <a:r>
              <a:rPr lang="lv-LV" sz="2000" b="1" dirty="0">
                <a:solidFill>
                  <a:schemeClr val="bg1"/>
                </a:solidFill>
                <a:effectLst>
                  <a:glow rad="127000">
                    <a:srgbClr val="221700"/>
                  </a:glow>
                </a:effectLst>
              </a:rPr>
              <a:t>Pāvils sniedz mums noderīgus principus, kā uzlabot attiecības starp vīriem un sievām, vecākiem un bērniem, kungiem un kalpiem, draudzes brāļiem un māsām, kā arī ticīgajiem un neticīgajiem.</a:t>
            </a: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185834"/>
            <a:ext cx="6296025" cy="1015663"/>
          </a:xfrm>
          <a:prstGeom prst="rect">
            <a:avLst/>
          </a:prstGeom>
          <a:noFill/>
        </p:spPr>
        <p:txBody>
          <a:bodyPr wrap="square">
            <a:spAutoFit/>
          </a:bodyPr>
          <a:lstStyle/>
          <a:p>
            <a:pPr>
              <a:spcBef>
                <a:spcPts val="600"/>
              </a:spcBef>
            </a:pPr>
            <a:r>
              <a:rPr lang="lv-LV" sz="2000" b="1" dirty="0">
                <a:solidFill>
                  <a:schemeClr val="bg1"/>
                </a:solidFill>
                <a:effectLst>
                  <a:glow rad="127000">
                    <a:srgbClr val="221700"/>
                  </a:glow>
                </a:effectLst>
              </a:rPr>
              <a:t>Attiecības rada spriedzi, nesaskaņas un strīdus. Tāpēc ir nepieciešama saskaņa, vispārēja vienošanās par vērtībām, mērķiem un uzdevumiem.</a:t>
            </a: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63365"/>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26432"/>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589499"/>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052566"/>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20029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8829675" cy="769441"/>
          </a:xfrm>
          <a:prstGeom prst="rect">
            <a:avLst/>
          </a:prstGeom>
          <a:noFill/>
        </p:spPr>
        <p:txBody>
          <a:bodyPr wrap="square">
            <a:spAutoFit/>
          </a:bodyPr>
          <a:lstStyle/>
          <a:p>
            <a:pPr algn="ctr"/>
            <a:r>
              <a:rPr lang="lv-LV"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ATTIECĪBAS STARP LAULĀTAJIEM</a:t>
            </a:r>
            <a:endPar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861774"/>
          </a:xfrm>
          <a:prstGeom prst="rect">
            <a:avLst/>
          </a:prstGeom>
          <a:noFill/>
        </p:spPr>
        <p:txBody>
          <a:bodyPr wrap="square">
            <a:spAutoFit/>
          </a:bodyPr>
          <a:lstStyle/>
          <a:p>
            <a:pPr algn="ct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lv-LV"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Sievas, esiet paklausīgas saviem vīriem, tā tas pieklājas Tā Kunga draudzē. Vīri, mīliet savas sievas un neesiet skarbi pret viņām.</a:t>
            </a: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lv-LV"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Kolosiešiem </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3:18-19)</a:t>
            </a:r>
            <a:endPar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707886"/>
          </a:xfrm>
          <a:prstGeom prst="rect">
            <a:avLst/>
          </a:prstGeom>
          <a:noFill/>
        </p:spPr>
        <p:txBody>
          <a:bodyPr wrap="square" rtlCol="0">
            <a:spAutoFit/>
          </a:bodyPr>
          <a:lstStyle/>
          <a:p>
            <a:pPr>
              <a:spcBef>
                <a:spcPts val="600"/>
              </a:spcBef>
            </a:pPr>
            <a:r>
              <a:rPr lang="lv-LV" sz="2000" b="1" noProof="0" dirty="0"/>
              <a:t>Vienlaikus rakstītās vēstules kolosiešiem un efeziešiem satur līdzīgus (un papildinošus) padomus attiecībā uz laulātajiem (Kol. 3:18-19; Ef. 5:21-33).</a:t>
            </a: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3859564597"/>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896098" y="5099806"/>
            <a:ext cx="5295902" cy="1631216"/>
          </a:xfrm>
          <a:prstGeom prst="rect">
            <a:avLst/>
          </a:prstGeom>
          <a:noFill/>
        </p:spPr>
        <p:txBody>
          <a:bodyPr wrap="square" rtlCol="0">
            <a:spAutoFit/>
          </a:bodyPr>
          <a:lstStyle/>
          <a:p>
            <a:pPr>
              <a:spcBef>
                <a:spcPts val="600"/>
              </a:spcBef>
            </a:pPr>
            <a:r>
              <a:rPr lang="lv-LV" sz="2000" b="1" dirty="0"/>
              <a:t>Abiem laulātajiem ir jāstrādā komandā, jākonsultējas savā starpā un jāpieņem lēmumi vienprātīgi, vīram esot ideālam ģimenes galvai. Katram vienmēr ir jācenšas nodrošināt otra labklājību.</a:t>
            </a: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8908334" y="123469"/>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655805" y="667165"/>
            <a:ext cx="8599163" cy="5047536"/>
          </a:xfrm>
          <a:prstGeom prst="rect">
            <a:avLst/>
          </a:prstGeom>
          <a:noFill/>
        </p:spPr>
        <p:txBody>
          <a:bodyPr wrap="square">
            <a:spAutoFit/>
          </a:bodyPr>
          <a:lstStyle/>
          <a:p>
            <a:r>
              <a:rPr lang="lv-LV" sz="2400" b="1" dirty="0">
                <a:latin typeface="Constantia" panose="02030602050306030303" pitchFamily="18" charset="0"/>
              </a:rPr>
              <a:t>„Lai ikviens labāk sniedz mīlestību, nekā to pieprasa sev. Kopiet to, kas jūsos ir viscēlākais; un esiet gatavi ātri ieraudzīt viens otra labās īpašības. Brīnišķu apmierinājumu un iedrošinājumu sniedz atziņa, ka tiec vērtēts. Simpātijas un cieņas atziņa liek tiekties pēc vēl labākām īpašībām, un mīlestība pieaug pati, skubinot otru tiekties pēc cēliem mērķiem. […]</a:t>
            </a:r>
          </a:p>
          <a:p>
            <a:endParaRPr lang="es-ES_tradnl" sz="1000" b="1" dirty="0">
              <a:latin typeface="Constantia" panose="02030602050306030303" pitchFamily="18" charset="0"/>
            </a:endParaRPr>
          </a:p>
          <a:p>
            <a:r>
              <a:rPr lang="lv-LV" sz="2400" b="1" dirty="0">
                <a:latin typeface="Constantia" panose="02030602050306030303" pitchFamily="18" charset="0"/>
              </a:rPr>
              <a:t>Sievai jāciena savs vīrs; vīram jāmīl sieva un par to jārūpējas; un kā viņus vieno laulības solījums, tā</a:t>
            </a:r>
          </a:p>
          <a:p>
            <a:r>
              <a:rPr lang="lv-LV" sz="2400" b="1" dirty="0">
                <a:latin typeface="Constantia" panose="02030602050306030303" pitchFamily="18" charset="0"/>
              </a:rPr>
              <a:t>arī viņu ticībai Kristū tos vajadzētu darīt par vienu iekš Kunga. Kas gan Dievam varētu vairāk patikt</a:t>
            </a:r>
          </a:p>
          <a:p>
            <a:r>
              <a:rPr lang="lv-LV" sz="2400" b="1" dirty="0">
                <a:latin typeface="Constantia" panose="02030602050306030303" pitchFamily="18" charset="0"/>
              </a:rPr>
              <a:t>kā, ja tie, kas slēguši laulības derību, kopīgi mācītos no Jēzus un tiktu arvien vairāk piesātināti ar Viņa Garu?”</a:t>
            </a:r>
            <a:endParaRPr lang="es-ES_tradnl"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E250363D-DF77-43D7-58C3-0D9B90368BFB}"/>
              </a:ext>
            </a:extLst>
          </p:cNvPr>
          <p:cNvSpPr txBox="1"/>
          <p:nvPr/>
        </p:nvSpPr>
        <p:spPr>
          <a:xfrm>
            <a:off x="7158372" y="6018989"/>
            <a:ext cx="3315588"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es-ES" sz="1600" b="1" dirty="0" err="1"/>
              <a:t>Kristīgā</a:t>
            </a:r>
            <a:r>
              <a:rPr lang="es-ES" sz="1600" b="1" dirty="0"/>
              <a:t> </a:t>
            </a:r>
            <a:r>
              <a:rPr lang="es-ES" sz="1600" b="1" dirty="0" err="1"/>
              <a:t>māja</a:t>
            </a:r>
            <a:r>
              <a:rPr lang="es-ES" sz="1600" b="1" dirty="0"/>
              <a:t>, 92., 99. </a:t>
            </a:r>
            <a:r>
              <a:rPr lang="es-ES" sz="1600" b="1" dirty="0" err="1"/>
              <a:t>lpp</a:t>
            </a:r>
            <a:r>
              <a:rPr lang="es-ES" sz="1600" b="1" dirty="0"/>
              <a:t>.)</a:t>
            </a:r>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ATTIE</a:t>
            </a:r>
            <a:r>
              <a:rPr lang="lv-LV"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CĪBAS </a:t>
            </a: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STARP VECĀKIEM UN BĒRNIEM </a:t>
            </a:r>
          </a:p>
        </p:txBody>
      </p:sp>
      <p:sp>
        <p:nvSpPr>
          <p:cNvPr id="5" name="CuadroTexto 4">
            <a:extLst>
              <a:ext uri="{FF2B5EF4-FFF2-40B4-BE49-F238E27FC236}">
                <a16:creationId xmlns:a16="http://schemas.microsoft.com/office/drawing/2014/main" id="{1B815248-CF51-8488-B757-CCD4FBEB356A}"/>
              </a:ext>
            </a:extLst>
          </p:cNvPr>
          <p:cNvSpPr txBox="1"/>
          <p:nvPr/>
        </p:nvSpPr>
        <p:spPr>
          <a:xfrm>
            <a:off x="1219199" y="656907"/>
            <a:ext cx="9753601" cy="612934"/>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lv-LV" b="1" noProof="0" dirty="0">
                <a:solidFill>
                  <a:schemeClr val="accent6">
                    <a:lumMod val="75000"/>
                  </a:schemeClr>
                </a:solidFill>
                <a:latin typeface="Comic Sans MS" panose="030F0702030302020204" pitchFamily="66" charset="0"/>
              </a:rPr>
              <a:t>“Bērni, klausait saviem vecākiem visās lietās, jo tas patīk Tam Kungam. Tēvi, nekaitinait savus bērnus, lai tie netop bailīgi.” </a:t>
            </a:r>
            <a:r>
              <a:rPr lang="lv-LV" sz="1400" b="1" noProof="0" dirty="0">
                <a:solidFill>
                  <a:schemeClr val="accent6">
                    <a:lumMod val="75000"/>
                  </a:schemeClr>
                </a:solidFill>
                <a:latin typeface="Comic Sans MS" panose="030F0702030302020204" pitchFamily="66" charset="0"/>
              </a:rPr>
              <a:t>(Kolosiešiem 3:20-21)</a:t>
            </a:r>
          </a:p>
        </p:txBody>
      </p:sp>
      <p:sp>
        <p:nvSpPr>
          <p:cNvPr id="6" name="CuadroTexto 5">
            <a:extLst>
              <a:ext uri="{FF2B5EF4-FFF2-40B4-BE49-F238E27FC236}">
                <a16:creationId xmlns:a16="http://schemas.microsoft.com/office/drawing/2014/main" id="{8DA2E0F1-341F-F95F-A2AD-7DFC186AC7FB}"/>
              </a:ext>
            </a:extLst>
          </p:cNvPr>
          <p:cNvSpPr txBox="1"/>
          <p:nvPr/>
        </p:nvSpPr>
        <p:spPr>
          <a:xfrm>
            <a:off x="2574068" y="1328036"/>
            <a:ext cx="7377150" cy="1323439"/>
          </a:xfrm>
          <a:prstGeom prst="rect">
            <a:avLst/>
          </a:prstGeom>
          <a:noFill/>
        </p:spPr>
        <p:txBody>
          <a:bodyPr wrap="square" rtlCol="0">
            <a:spAutoFit/>
          </a:bodyPr>
          <a:lstStyle/>
          <a:p>
            <a:pPr>
              <a:spcBef>
                <a:spcPts val="600"/>
              </a:spcBef>
            </a:pPr>
            <a:r>
              <a:rPr lang="lv-LV" sz="2000" b="1" dirty="0"/>
              <a:t>Mūsdienu sabiedrībā vārdu „vecāki” mums jāpiemēro gan pastāvīgām laulībām, gan vienvecāku ģimenēm. Pēc Pāvila domām, pareizas attiecības nav tikai vecāku atbildība, bet arī pašu dēlu un meitu atbildība.</a:t>
            </a:r>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2720955329"/>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238124" y="5842337"/>
            <a:ext cx="8669901" cy="1015663"/>
          </a:xfrm>
          <a:prstGeom prst="rect">
            <a:avLst/>
          </a:prstGeom>
          <a:noFill/>
        </p:spPr>
        <p:txBody>
          <a:bodyPr wrap="square" rtlCol="0">
            <a:spAutoFit/>
          </a:bodyPr>
          <a:lstStyle/>
          <a:p>
            <a:pPr>
              <a:spcBef>
                <a:spcPts val="600"/>
              </a:spcBef>
            </a:pPr>
            <a:r>
              <a:rPr lang="lv-LV" sz="2000" b="1" dirty="0"/>
              <a:t>Rīta un/vai vakara ģimenes dievkalpojums ir svarīgs, lai mūsu bērni uzzinātu par Dievu un pieņemtu lēmumus par mūžīgo dzīvi. Neaizmirstiet, ka mūsu piemērs ir labākais mūsu bērnu skolotājs.</a:t>
            </a:r>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165553"/>
            <a:ext cx="9581948" cy="3693319"/>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lv-LV" sz="2600" b="1" dirty="0">
                <a:latin typeface="Constantia" panose="02030602050306030303" pitchFamily="18" charset="0"/>
              </a:rPr>
              <a:t>Vecāki, parādiet saviem bērniem, ka jūs viņus mīlat un ka jūs darīsiet visu, kas jūsu spēkos, lai nodrošinātu viņu laimi. Ja jūs tā rīkosieties, ierobežojumi, kurus jums būs nepieciešams viņiem uzlikt, daudz spēcīgāk iespaidos viņu jaunos prātus. Vadiet savus bērnus ar maigumu un līdzjūtību, vienmēr atceroties, ka „viņu eņģeļi debesīs vienmēr redz mana Tēva, kas ir debesīs, vaigu”. Ja vēlaties, lai eņģeļi pilda savu Dieva uzticēto pienākumu jūsu bērnu labā, sadarbojieties ar viņiem, darot savu daļu.</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B5B762BA-C788-D472-3775-0B7852ACB104}"/>
              </a:ext>
            </a:extLst>
          </p:cNvPr>
          <p:cNvSpPr txBox="1"/>
          <p:nvPr/>
        </p:nvSpPr>
        <p:spPr>
          <a:xfrm>
            <a:off x="8235074" y="5523170"/>
            <a:ext cx="3046282"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es-ES" sz="1600" b="1" dirty="0" err="1"/>
              <a:t>Kristīgā</a:t>
            </a:r>
            <a:r>
              <a:rPr lang="es-ES" sz="1600" b="1" dirty="0"/>
              <a:t> </a:t>
            </a:r>
            <a:r>
              <a:rPr lang="es-ES" sz="1600" b="1" dirty="0" err="1"/>
              <a:t>māja</a:t>
            </a:r>
            <a:r>
              <a:rPr lang="es-ES" sz="1600" b="1" dirty="0"/>
              <a:t>, 172. </a:t>
            </a:r>
            <a:r>
              <a:rPr lang="es-ES" sz="1600" b="1" dirty="0" err="1"/>
              <a:t>lpp</a:t>
            </a:r>
            <a:r>
              <a:rPr lang="es-ES" sz="1600" b="1" dirty="0"/>
              <a:t>.)</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es-ES"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DARBA ATTIECĪBAS </a:t>
            </a: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646331"/>
          </a:xfrm>
          <a:prstGeom prst="rect">
            <a:avLst/>
          </a:prstGeom>
          <a:noFill/>
        </p:spPr>
        <p:txBody>
          <a:bodyPr wrap="square">
            <a:spAutoFit/>
          </a:bodyPr>
          <a:lstStyle/>
          <a:p>
            <a:pPr algn="ctr"/>
            <a:r>
              <a:rPr lang="lv-LV" b="1" noProof="0" dirty="0">
                <a:solidFill>
                  <a:srgbClr val="C9DFF8"/>
                </a:solidFill>
                <a:effectLst>
                  <a:outerShdw blurRad="38100" dist="38100" dir="2700000" algn="tl">
                    <a:srgbClr val="000000">
                      <a:alpha val="43137"/>
                    </a:srgbClr>
                  </a:outerShdw>
                </a:effectLst>
                <a:latin typeface="Comic Sans MS" panose="030F0702030302020204" pitchFamily="66" charset="0"/>
              </a:rPr>
              <a:t>“Kalpi, klausait visās lietās saviem laicīgajiem kungiem, ne vien acu priekšā, kā tādi, kas cilvēkiem grib izpatikt, bet ar neviltotu sirdi, Kristus bijībā.” </a:t>
            </a:r>
            <a:r>
              <a:rPr lang="lv-LV" sz="1400" b="1" noProof="0" dirty="0">
                <a:solidFill>
                  <a:srgbClr val="C9DFF8"/>
                </a:solidFill>
                <a:effectLst>
                  <a:outerShdw blurRad="38100" dist="38100" dir="2700000" algn="tl">
                    <a:srgbClr val="000000">
                      <a:alpha val="43137"/>
                    </a:srgbClr>
                  </a:outerShdw>
                </a:effectLst>
                <a:latin typeface="Comic Sans MS" panose="030F0702030302020204" pitchFamily="66" charset="0"/>
              </a:rPr>
              <a:t>(Kolosiešiem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lv-LV" sz="2000" b="1" noProof="0" dirty="0">
                <a:solidFill>
                  <a:schemeClr val="bg1"/>
                </a:solidFill>
                <a:effectLst>
                  <a:outerShdw blurRad="38100" dist="38100" dir="2700000" algn="tl">
                    <a:srgbClr val="000000">
                      <a:alpha val="43137"/>
                    </a:srgbClr>
                  </a:outerShdw>
                </a:effectLst>
              </a:rPr>
              <a:t>Pāvila laikā pastāvējušās kalpības attiecības ir maz saistītas ar verdzības veidiem, kas diemžēl pastāv joprojām. Tāpēc mums šie padomi jāuztver kontekstā, kas attiecas uz priekšnieku un padoto attiecībām.</a:t>
            </a: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701256899"/>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lv-LV" sz="2000" b="1" dirty="0"/>
              <a:t>Mēs visi, gan vadītāji, gan padotie, esam Kristus kalpi (vergi) un kalpojam Viņam.</a:t>
            </a:r>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2644346" y="856491"/>
            <a:ext cx="8507758" cy="4970591"/>
          </a:xfrm>
          <a:prstGeom prst="rect">
            <a:avLst/>
          </a:prstGeom>
          <a:noFill/>
        </p:spPr>
        <p:txBody>
          <a:bodyPr wrap="square">
            <a:spAutoFit/>
          </a:bodyPr>
          <a:lstStyle/>
          <a:p>
            <a:pPr>
              <a:spcBef>
                <a:spcPts val="600"/>
              </a:spcBef>
            </a:pPr>
            <a:r>
              <a:rPr lang="lv-LV" sz="3200" b="1" dirty="0">
                <a:latin typeface="Constantia" panose="02030602050306030303" pitchFamily="18" charset="0"/>
              </a:rPr>
              <a:t>„</a:t>
            </a:r>
            <a:r>
              <a:rPr lang="lv-LV" sz="2400" b="1" dirty="0">
                <a:latin typeface="Constantia" panose="02030602050306030303" pitchFamily="18" charset="0"/>
              </a:rPr>
              <a:t>Apustuļa pienākums nebija patvaļīgi vai pēkšņi gāzt nostipri­nājušos sabiedrisko iekārtu. Mēģinājumi to darīt traucētu Evaņģēlija izplatīšanos. Bet viņš mācīja pamatlikumus, kas verdzību iedragāja pašos pamatos un, ja vien tos īstenotu dzīvē, noteikti sagrautu visu šo sistēmu.</a:t>
            </a:r>
            <a:r>
              <a:rPr lang="lv-LV" sz="3200" b="1" dirty="0">
                <a:latin typeface="Constantia" panose="02030602050306030303" pitchFamily="18" charset="0"/>
              </a:rPr>
              <a:t> </a:t>
            </a:r>
            <a:r>
              <a:rPr lang="lv-LV" sz="2400" b="1" dirty="0">
                <a:latin typeface="Constantia" panose="02030602050306030303" pitchFamily="18" charset="0"/>
              </a:rPr>
              <a:t>[…]</a:t>
            </a:r>
          </a:p>
          <a:p>
            <a:pPr>
              <a:spcBef>
                <a:spcPts val="600"/>
              </a:spcBef>
            </a:pPr>
            <a:r>
              <a:rPr lang="lv-LV" sz="2400" b="1" dirty="0">
                <a:latin typeface="Constantia" panose="02030602050306030303" pitchFamily="18" charset="0"/>
              </a:rPr>
              <a:t>Kristietība veido cieši vienojošas saites starp kungu un vergu, ķēniņu un pavalstnieku, Evaņģēlija sludinātāju un dziļi pagrimušu grēcinieku, kurš Kristū atradis atbrīvošanu no grēkiem. Tie visi ir šķīstīti vienās un tajās pašās asinīs, atgriezti dzīvībā ar vienu un to pašu Garu; viņi ir kļuvuši par vienu veselu Kristū Jēzū.</a:t>
            </a:r>
            <a:r>
              <a:rPr lang="lv-LV"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2EE840B5-BFB2-9988-7FE4-5AB517476277}"/>
              </a:ext>
            </a:extLst>
          </p:cNvPr>
          <p:cNvSpPr txBox="1"/>
          <p:nvPr/>
        </p:nvSpPr>
        <p:spPr>
          <a:xfrm>
            <a:off x="7835080" y="6021301"/>
            <a:ext cx="3205813" cy="338554"/>
          </a:xfrm>
          <a:prstGeom prst="rect">
            <a:avLst/>
          </a:prstGeom>
          <a:noFill/>
        </p:spPr>
        <p:txBody>
          <a:bodyPr wrap="none" rtlCol="0">
            <a:spAutoFit/>
          </a:bodyPr>
          <a:lstStyle/>
          <a:p>
            <a:pPr algn="r"/>
            <a:r>
              <a:rPr lang="lv-LV" sz="1600" b="1" dirty="0"/>
              <a:t>E. G. V. (Apustuļu darbi, 367. lpp.)</a:t>
            </a:r>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885</TotalTime>
  <Words>1560</Words>
  <Application>Microsoft Office PowerPoint</Application>
  <PresentationFormat>Panorámica</PresentationFormat>
  <Paragraphs>82</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 Display</vt:lpstr>
      <vt:lpstr>Aptos</vt:lpstr>
      <vt:lpstr>Constantia</vt:lpstr>
      <vt:lpstr>Comic Sans MS</vt:lpstr>
      <vt:lpstr>Arial</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89</cp:revision>
  <dcterms:created xsi:type="dcterms:W3CDTF">2026-02-06T07:46:31Z</dcterms:created>
  <dcterms:modified xsi:type="dcterms:W3CDTF">2026-02-08T20:16:51Z</dcterms:modified>
</cp:coreProperties>
</file>