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1"/>
  </p:notesMasterIdLst>
  <p:sldIdLst>
    <p:sldId id="256" r:id="rId2"/>
    <p:sldId id="265" r:id="rId3"/>
    <p:sldId id="266" r:id="rId4"/>
    <p:sldId id="267" r:id="rId5"/>
    <p:sldId id="268" r:id="rId6"/>
    <p:sldId id="260" r:id="rId7"/>
    <p:sldId id="261" r:id="rId8"/>
    <p:sldId id="269" r:id="rId9"/>
    <p:sldId id="264" r:id="rId10"/>
  </p:sldIdLst>
  <p:sldSz cx="12192000" cy="6858000"/>
  <p:notesSz cx="6858000" cy="9144000"/>
  <p:embeddedFontLst>
    <p:embeddedFont>
      <p:font typeface="Comic Sans MS" panose="030F0702030302020204" pitchFamily="66" charset="0"/>
      <p:regular r:id="rId12"/>
      <p:bold r:id="rId13"/>
      <p:italic r:id="rId14"/>
      <p:boldItalic r:id="rId15"/>
    </p:embeddedFont>
    <p:embeddedFont>
      <p:font typeface="Constantia" panose="02030602050306030303" pitchFamily="18" charset="0"/>
      <p:regular r:id="rId16"/>
      <p:bold r:id="rId17"/>
      <p:italic r:id="rId18"/>
      <p:boldItalic r:id="rId19"/>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247" autoAdjust="0"/>
  </p:normalViewPr>
  <p:slideViewPr>
    <p:cSldViewPr snapToGrid="0">
      <p:cViewPr varScale="1">
        <p:scale>
          <a:sx n="103" d="100"/>
          <a:sy n="103" d="100"/>
        </p:scale>
        <p:origin x="82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lv-LV" sz="2000" b="1" noProof="0" dirty="0"/>
            <a:t>1. Korintiešiem 8</a:t>
          </a:r>
        </a:p>
      </dgm:t>
    </dgm:pt>
    <dgm:pt modelId="{194D3DDD-781E-487E-BE5E-CC1789E42CF2}" type="parTrans" cxnId="{0DFE376C-6ADB-42B6-B120-E3C6CF69EBB1}">
      <dgm:prSet/>
      <dgm:spPr/>
      <dgm:t>
        <a:bodyPr/>
        <a:lstStyle/>
        <a:p>
          <a:endParaRPr lang="lv-LV" sz="2000" b="1" noProof="0" dirty="0"/>
        </a:p>
      </dgm:t>
    </dgm:pt>
    <dgm:pt modelId="{3C1CC809-8E8C-4D32-A836-E33BAAC1F441}" type="sibTrans" cxnId="{0DFE376C-6ADB-42B6-B120-E3C6CF69EBB1}">
      <dgm:prSet/>
      <dgm:spPr/>
      <dgm:t>
        <a:bodyPr/>
        <a:lstStyle/>
        <a:p>
          <a:endParaRPr lang="lv-LV" sz="2000" b="1" noProof="0" dirty="0"/>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lv-LV" sz="2000" b="1" noProof="0" dirty="0">
              <a:solidFill>
                <a:srgbClr val="105660"/>
              </a:solidFill>
            </a:rPr>
            <a:t>Pārtika, kas upurēta elkiem</a:t>
          </a:r>
        </a:p>
      </dgm:t>
    </dgm:pt>
    <dgm:pt modelId="{0649B2E2-32EE-4588-BC06-73599311D52F}" type="parTrans" cxnId="{8069C2BD-91EA-44BC-935D-5B69537D5FB2}">
      <dgm:prSet/>
      <dgm:spPr/>
      <dgm:t>
        <a:bodyPr/>
        <a:lstStyle/>
        <a:p>
          <a:endParaRPr lang="lv-LV" sz="2000" b="1" noProof="0" dirty="0"/>
        </a:p>
      </dgm:t>
    </dgm:pt>
    <dgm:pt modelId="{72DA17D0-0320-45F2-9CB8-722D008DBF13}" type="sibTrans" cxnId="{8069C2BD-91EA-44BC-935D-5B69537D5FB2}">
      <dgm:prSet/>
      <dgm:spPr/>
      <dgm:t>
        <a:bodyPr/>
        <a:lstStyle/>
        <a:p>
          <a:endParaRPr lang="lv-LV" sz="2000" b="1" noProof="0" dirty="0"/>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lv-LV" sz="2000" b="1" noProof="0" dirty="0"/>
            <a:t>(Zināšanas pret mīlestību)</a:t>
          </a:r>
        </a:p>
      </dgm:t>
    </dgm:pt>
    <dgm:pt modelId="{10F515B2-ED3A-409F-BCD3-D9353A3A44C3}" type="parTrans" cxnId="{5F0486D8-51B4-482B-870D-B2B9BC0AE83C}">
      <dgm:prSet/>
      <dgm:spPr/>
      <dgm:t>
        <a:bodyPr/>
        <a:lstStyle/>
        <a:p>
          <a:endParaRPr lang="lv-LV" sz="2000" b="1" noProof="0" dirty="0"/>
        </a:p>
      </dgm:t>
    </dgm:pt>
    <dgm:pt modelId="{9ADDA0EC-1591-4B58-B3BA-E14D06682C58}" type="sibTrans" cxnId="{5F0486D8-51B4-482B-870D-B2B9BC0AE83C}">
      <dgm:prSet/>
      <dgm:spPr/>
      <dgm:t>
        <a:bodyPr/>
        <a:lstStyle/>
        <a:p>
          <a:endParaRPr lang="lv-LV" sz="2000" b="1" noProof="0" dirty="0"/>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lv-LV" sz="2000" b="1" noProof="0" dirty="0"/>
            <a:t>1. Korintiešiem 9</a:t>
          </a:r>
        </a:p>
      </dgm:t>
    </dgm:pt>
    <dgm:pt modelId="{173A3E42-C226-407F-8237-FD1E5BB3E420}" type="parTrans" cxnId="{A9424E30-0283-4EB8-8AC1-83260AB5FF22}">
      <dgm:prSet/>
      <dgm:spPr/>
      <dgm:t>
        <a:bodyPr/>
        <a:lstStyle/>
        <a:p>
          <a:endParaRPr lang="lv-LV" sz="2000" b="1" noProof="0" dirty="0"/>
        </a:p>
      </dgm:t>
    </dgm:pt>
    <dgm:pt modelId="{E2FD1593-85B8-4ED3-9E3C-EE793DFF1658}" type="sibTrans" cxnId="{A9424E30-0283-4EB8-8AC1-83260AB5FF22}">
      <dgm:prSet/>
      <dgm:spPr/>
      <dgm:t>
        <a:bodyPr/>
        <a:lstStyle/>
        <a:p>
          <a:endParaRPr lang="lv-LV" sz="2000" b="1" noProof="0" dirty="0"/>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lv-LV" sz="2000" b="1" noProof="0" dirty="0">
              <a:solidFill>
                <a:schemeClr val="accent1">
                  <a:lumMod val="50000"/>
                </a:schemeClr>
              </a:solidFill>
            </a:rPr>
            <a:t>Pāvils atsakās no savām tiesībām</a:t>
          </a:r>
        </a:p>
      </dgm:t>
    </dgm:pt>
    <dgm:pt modelId="{DA552DF3-2578-49D5-B151-85AED4F0B1F2}" type="parTrans" cxnId="{F5A1A44B-50FB-4C38-BC3A-6CC53E41B616}">
      <dgm:prSet/>
      <dgm:spPr/>
      <dgm:t>
        <a:bodyPr/>
        <a:lstStyle/>
        <a:p>
          <a:endParaRPr lang="lv-LV" sz="2000" b="1" noProof="0" dirty="0"/>
        </a:p>
      </dgm:t>
    </dgm:pt>
    <dgm:pt modelId="{E544601E-07D6-4C33-8042-DB025AEE11B5}" type="sibTrans" cxnId="{F5A1A44B-50FB-4C38-BC3A-6CC53E41B616}">
      <dgm:prSet/>
      <dgm:spPr/>
      <dgm:t>
        <a:bodyPr/>
        <a:lstStyle/>
        <a:p>
          <a:endParaRPr lang="lv-LV" sz="2000" b="1" noProof="0" dirty="0"/>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lv-LV" sz="2000" b="1" noProof="0" dirty="0"/>
            <a:t>1. Korintiešiem 10:1-13</a:t>
          </a:r>
        </a:p>
      </dgm:t>
    </dgm:pt>
    <dgm:pt modelId="{D181264C-9C20-4C80-A9DF-4C20BD8CFC7C}" type="parTrans" cxnId="{1D4AEDF9-7731-43A1-A2E2-5ECE0F781982}">
      <dgm:prSet/>
      <dgm:spPr/>
      <dgm:t>
        <a:bodyPr/>
        <a:lstStyle/>
        <a:p>
          <a:endParaRPr lang="lv-LV" sz="2000" b="1" noProof="0" dirty="0"/>
        </a:p>
      </dgm:t>
    </dgm:pt>
    <dgm:pt modelId="{6372C50C-2F9B-4534-8705-6AA32B63F789}" type="sibTrans" cxnId="{1D4AEDF9-7731-43A1-A2E2-5ECE0F781982}">
      <dgm:prSet/>
      <dgm:spPr/>
      <dgm:t>
        <a:bodyPr/>
        <a:lstStyle/>
        <a:p>
          <a:endParaRPr lang="lv-LV" sz="2000" b="1" noProof="0" dirty="0"/>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lv-LV" sz="2000" b="1" noProof="0" dirty="0">
              <a:solidFill>
                <a:schemeClr val="accent5">
                  <a:lumMod val="50000"/>
                </a:schemeClr>
              </a:solidFill>
            </a:rPr>
            <a:t>Brīdinājums pret elkdievību</a:t>
          </a:r>
        </a:p>
      </dgm:t>
    </dgm:pt>
    <dgm:pt modelId="{2274FFB4-4B2C-4153-A18E-A23146937F52}" type="parTrans" cxnId="{21A481E3-9585-4D6B-9E9F-1DE0940CB427}">
      <dgm:prSet/>
      <dgm:spPr/>
      <dgm:t>
        <a:bodyPr/>
        <a:lstStyle/>
        <a:p>
          <a:endParaRPr lang="lv-LV" sz="2000" b="1" noProof="0" dirty="0"/>
        </a:p>
      </dgm:t>
    </dgm:pt>
    <dgm:pt modelId="{3A3E78A7-9F41-42AE-90D3-FFF94E6FB6A1}" type="sibTrans" cxnId="{21A481E3-9585-4D6B-9E9F-1DE0940CB427}">
      <dgm:prSet/>
      <dgm:spPr/>
      <dgm:t>
        <a:bodyPr/>
        <a:lstStyle/>
        <a:p>
          <a:endParaRPr lang="lv-LV" sz="2000" b="1" noProof="0" dirty="0"/>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lv-LV" sz="2000" b="1" noProof="0" dirty="0"/>
            <a:t>1. Korintiešiem 10:14-22</a:t>
          </a:r>
        </a:p>
      </dgm:t>
    </dgm:pt>
    <dgm:pt modelId="{716BA5BC-8650-4C80-A758-E545C9B2F9C1}" type="parTrans" cxnId="{A8CD50C4-9FB6-4D50-97CB-ECD47B5EE62A}">
      <dgm:prSet/>
      <dgm:spPr/>
      <dgm:t>
        <a:bodyPr/>
        <a:lstStyle/>
        <a:p>
          <a:endParaRPr lang="lv-LV" sz="2000" b="1" noProof="0" dirty="0"/>
        </a:p>
      </dgm:t>
    </dgm:pt>
    <dgm:pt modelId="{C7CA6C9E-4294-4543-BF9B-72B740B78668}" type="sibTrans" cxnId="{A8CD50C4-9FB6-4D50-97CB-ECD47B5EE62A}">
      <dgm:prSet/>
      <dgm:spPr/>
      <dgm:t>
        <a:bodyPr/>
        <a:lstStyle/>
        <a:p>
          <a:endParaRPr lang="lv-LV" sz="2000" b="1" noProof="0" dirty="0"/>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lv-LV" sz="2000" b="1" noProof="0" dirty="0">
              <a:solidFill>
                <a:schemeClr val="accent6">
                  <a:lumMod val="50000"/>
                </a:schemeClr>
              </a:solidFill>
            </a:rPr>
            <a:t>Kunga kauss un dēmonu kauss</a:t>
          </a:r>
        </a:p>
      </dgm:t>
    </dgm:pt>
    <dgm:pt modelId="{2F0E6EA3-5BDE-437C-BAD3-EB384E4778E6}" type="parTrans" cxnId="{B5C5B7B3-FE0B-40E5-87E0-351D691C4778}">
      <dgm:prSet/>
      <dgm:spPr/>
      <dgm:t>
        <a:bodyPr/>
        <a:lstStyle/>
        <a:p>
          <a:endParaRPr lang="lv-LV" sz="2000" b="1" noProof="0" dirty="0"/>
        </a:p>
      </dgm:t>
    </dgm:pt>
    <dgm:pt modelId="{EAEB4C2F-B6F7-4B4F-8268-CBF30DEF8D0B}" type="sibTrans" cxnId="{B5C5B7B3-FE0B-40E5-87E0-351D691C4778}">
      <dgm:prSet/>
      <dgm:spPr/>
      <dgm:t>
        <a:bodyPr/>
        <a:lstStyle/>
        <a:p>
          <a:endParaRPr lang="lv-LV" sz="2000" b="1" noProof="0" dirty="0"/>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lv-LV" sz="2000" b="1" noProof="0" dirty="0"/>
            <a:t>1. Korintiešiem 10:23-33</a:t>
          </a:r>
        </a:p>
      </dgm:t>
    </dgm:pt>
    <dgm:pt modelId="{9DBB4E95-5646-41A8-A5D6-7159A86BB88C}" type="parTrans" cxnId="{051BC786-8D26-4D9E-91A1-C74B41B91965}">
      <dgm:prSet/>
      <dgm:spPr/>
      <dgm:t>
        <a:bodyPr/>
        <a:lstStyle/>
        <a:p>
          <a:endParaRPr lang="lv-LV" sz="2000" b="1" noProof="0" dirty="0"/>
        </a:p>
      </dgm:t>
    </dgm:pt>
    <dgm:pt modelId="{6ACE434A-AD9B-466D-A982-F0F1284FDFD6}" type="sibTrans" cxnId="{051BC786-8D26-4D9E-91A1-C74B41B91965}">
      <dgm:prSet/>
      <dgm:spPr/>
      <dgm:t>
        <a:bodyPr/>
        <a:lstStyle/>
        <a:p>
          <a:endParaRPr lang="lv-LV" sz="2000" b="1" noProof="0" dirty="0"/>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lv-LV" sz="2000" b="1" noProof="0" dirty="0">
              <a:solidFill>
                <a:schemeClr val="accent3">
                  <a:lumMod val="50000"/>
                </a:schemeClr>
              </a:solidFill>
            </a:rPr>
            <a:t>Darīt visu Dieva godam</a:t>
          </a:r>
        </a:p>
      </dgm:t>
    </dgm:pt>
    <dgm:pt modelId="{BA06FD9E-E4F9-4DBE-93A9-02580831DF2A}" type="parTrans" cxnId="{F5479E2A-AF07-4B80-9E03-633BDE5EFFFC}">
      <dgm:prSet/>
      <dgm:spPr/>
      <dgm:t>
        <a:bodyPr/>
        <a:lstStyle/>
        <a:p>
          <a:endParaRPr lang="lv-LV" sz="2000" b="1" noProof="0" dirty="0"/>
        </a:p>
      </dgm:t>
    </dgm:pt>
    <dgm:pt modelId="{7057C2B2-13DB-4594-9FC3-FD03734FFA1D}" type="sibTrans" cxnId="{F5479E2A-AF07-4B80-9E03-633BDE5EFFFC}">
      <dgm:prSet/>
      <dgm:spPr/>
      <dgm:t>
        <a:bodyPr/>
        <a:lstStyle/>
        <a:p>
          <a:endParaRPr lang="lv-LV" sz="2000" b="1" noProof="0" dirty="0"/>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lv-LV" sz="2000" b="1" noProof="0" dirty="0"/>
            <a:t>(Evaņģēlija tiesības)</a:t>
          </a:r>
        </a:p>
      </dgm:t>
    </dgm:pt>
    <dgm:pt modelId="{1B877C3B-E374-4DED-B0B4-4C6FF71C41C7}" type="sibTrans" cxnId="{94E011A1-70A7-41C1-89BC-2A9EC83988EF}">
      <dgm:prSet/>
      <dgm:spPr/>
      <dgm:t>
        <a:bodyPr/>
        <a:lstStyle/>
        <a:p>
          <a:endParaRPr lang="lv-LV" sz="2000" b="1" noProof="0" dirty="0"/>
        </a:p>
      </dgm:t>
    </dgm:pt>
    <dgm:pt modelId="{736F7864-FAC2-4C78-9D1E-EFC065EEEDC2}" type="parTrans" cxnId="{94E011A1-70A7-41C1-89BC-2A9EC83988EF}">
      <dgm:prSet/>
      <dgm:spPr/>
      <dgm:t>
        <a:bodyPr/>
        <a:lstStyle/>
        <a:p>
          <a:endParaRPr lang="lv-LV" sz="2000" b="1" noProof="0" dirty="0"/>
        </a:p>
      </dgm:t>
    </dgm:pt>
    <dgm:pt modelId="{E05C06AB-C451-47C3-B554-995AFA3A7A5C}">
      <dgm:prSet custT="1"/>
      <dgm:spPr/>
      <dgm:t>
        <a:bodyPr/>
        <a:lstStyle/>
        <a:p>
          <a:r>
            <a:rPr lang="lv-LV" sz="2000" b="1" noProof="0" dirty="0"/>
            <a:t>(Mācības no pagātnes)</a:t>
          </a:r>
          <a:endParaRPr lang="lv-LV" sz="2000" b="1" noProof="0" dirty="0">
            <a:solidFill>
              <a:schemeClr val="accent5">
                <a:lumMod val="50000"/>
              </a:schemeClr>
            </a:solidFill>
          </a:endParaRPr>
        </a:p>
      </dgm:t>
    </dgm:pt>
    <dgm:pt modelId="{9EAF4DA5-0872-4A62-8A20-DEEC9E68E040}" type="parTrans" cxnId="{9C15078C-1616-4FF1-84A4-2F64BB186B3C}">
      <dgm:prSet/>
      <dgm:spPr/>
      <dgm:t>
        <a:bodyPr/>
        <a:lstStyle/>
        <a:p>
          <a:endParaRPr lang="lv-LV" noProof="0" dirty="0"/>
        </a:p>
      </dgm:t>
    </dgm:pt>
    <dgm:pt modelId="{D3096E5B-686D-496C-BE9A-35EBC24474F6}" type="sibTrans" cxnId="{9C15078C-1616-4FF1-84A4-2F64BB186B3C}">
      <dgm:prSet/>
      <dgm:spPr/>
      <dgm:t>
        <a:bodyPr/>
        <a:lstStyle/>
        <a:p>
          <a:endParaRPr lang="lv-LV" noProof="0" dirty="0"/>
        </a:p>
      </dgm:t>
    </dgm:pt>
    <dgm:pt modelId="{CE2434E1-C12E-4756-AED5-241801EF2904}">
      <dgm:prSet custT="1"/>
      <dgm:spPr/>
      <dgm:t>
        <a:bodyPr/>
        <a:lstStyle/>
        <a:p>
          <a:r>
            <a:rPr lang="lv-LV" sz="2000" b="1" noProof="0" dirty="0"/>
            <a:t>(Atbrīvoties no elku pielūgsmes)</a:t>
          </a:r>
          <a:endParaRPr lang="lv-LV" sz="2000" b="1" noProof="0" dirty="0">
            <a:solidFill>
              <a:schemeClr val="accent6">
                <a:lumMod val="50000"/>
              </a:schemeClr>
            </a:solidFill>
          </a:endParaRPr>
        </a:p>
      </dgm:t>
    </dgm:pt>
    <dgm:pt modelId="{55ED4423-9DAB-406D-AC66-B63A99AAF3B1}" type="parTrans" cxnId="{23B3B7E6-5C37-4BDF-B1CB-4979D39D9DEC}">
      <dgm:prSet/>
      <dgm:spPr/>
      <dgm:t>
        <a:bodyPr/>
        <a:lstStyle/>
        <a:p>
          <a:endParaRPr lang="lv-LV" noProof="0" dirty="0"/>
        </a:p>
      </dgm:t>
    </dgm:pt>
    <dgm:pt modelId="{913C2A86-73E3-4920-A6F2-D9CFA72DD4DC}" type="sibTrans" cxnId="{23B3B7E6-5C37-4BDF-B1CB-4979D39D9DEC}">
      <dgm:prSet/>
      <dgm:spPr/>
      <dgm:t>
        <a:bodyPr/>
        <a:lstStyle/>
        <a:p>
          <a:endParaRPr lang="lv-LV" noProof="0" dirty="0"/>
        </a:p>
      </dgm:t>
    </dgm:pt>
    <dgm:pt modelId="{3D80FF25-4762-43B5-8512-79C4308D4C56}">
      <dgm:prSet custT="1"/>
      <dgm:spPr/>
      <dgm:t>
        <a:bodyPr/>
        <a:lstStyle/>
        <a:p>
          <a:r>
            <a:rPr lang="lv-LV" sz="2000" b="1" noProof="0" dirty="0"/>
            <a:t>(Kas ir likumīgi un kas ir lietderīgi)</a:t>
          </a:r>
          <a:endParaRPr lang="lv-LV" sz="2000" b="1" noProof="0" dirty="0">
            <a:solidFill>
              <a:schemeClr val="accent3">
                <a:lumMod val="50000"/>
              </a:schemeClr>
            </a:solidFill>
          </a:endParaRPr>
        </a:p>
      </dgm:t>
    </dgm:pt>
    <dgm:pt modelId="{17BAC30D-6BAE-4255-8BCC-36F5ED08FCD6}" type="parTrans" cxnId="{9C60AB0B-5F72-4B6A-AE90-5D3496D6C188}">
      <dgm:prSet/>
      <dgm:spPr/>
      <dgm:t>
        <a:bodyPr/>
        <a:lstStyle/>
        <a:p>
          <a:endParaRPr lang="lv-LV" noProof="0" dirty="0"/>
        </a:p>
      </dgm:t>
    </dgm:pt>
    <dgm:pt modelId="{57A9FA3E-72E3-447E-B304-E16BF10645A4}" type="sibTrans" cxnId="{9C60AB0B-5F72-4B6A-AE90-5D3496D6C188}">
      <dgm:prSet/>
      <dgm:spPr/>
      <dgm:t>
        <a:bodyPr/>
        <a:lstStyle/>
        <a:p>
          <a:endParaRPr lang="lv-LV" noProof="0" dirty="0"/>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9C60AB0B-5F72-4B6A-AE90-5D3496D6C188}" srcId="{0E15DC5B-1B4C-48A9-B98F-835B260FC666}" destId="{3D80FF25-4762-43B5-8512-79C4308D4C56}" srcOrd="1" destOrd="0" parTransId="{17BAC30D-6BAE-4255-8BCC-36F5ED08FCD6}" sibTransId="{57A9FA3E-72E3-447E-B304-E16BF10645A4}"/>
    <dgm:cxn modelId="{CED81B12-4326-4581-88DF-4DD4F563B8DF}" type="presOf" srcId="{0E15DC5B-1B4C-48A9-B98F-835B260FC666}" destId="{98DC2228-4CA8-4FBD-BE7A-F2BCAB7EE064}" srcOrd="0" destOrd="0"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1D9DB933-B562-49AA-A92D-BAA94C19B152}" type="presOf" srcId="{A0487429-BEEA-4814-A7FD-DF3D8DDB8992}" destId="{D23DF7B9-1508-4D64-BF74-796D8F9392E5}" srcOrd="0" destOrd="0" presId="urn:microsoft.com/office/officeart/2005/8/layout/vList2"/>
    <dgm:cxn modelId="{E88A1C5D-2B23-46A3-A8BB-D89C89FED3D3}" type="presOf" srcId="{CE2434E1-C12E-4756-AED5-241801EF2904}" destId="{F6C34058-B94A-4665-B0D2-FAC45F96C35E}" srcOrd="0" destOrd="1"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B4586968-BF9D-42D9-A45D-7B2D3364896B}" type="presOf" srcId="{E05C06AB-C451-47C3-B554-995AFA3A7A5C}" destId="{10B49261-2E38-4333-877D-540977F0CE76}" srcOrd="0" destOrd="1" presId="urn:microsoft.com/office/officeart/2005/8/layout/vList2"/>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2C681B72-0AE3-47F4-B0B6-8ACCB6FAFFF2}" type="presOf" srcId="{3D80FF25-4762-43B5-8512-79C4308D4C56}" destId="{A64A5609-2709-430E-A009-E012925686C4}"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C15078C-1616-4FF1-84A4-2F64BB186B3C}" srcId="{2DD08215-E7C0-406F-A2C1-B933C43095E0}" destId="{E05C06AB-C451-47C3-B554-995AFA3A7A5C}" srcOrd="1" destOrd="0" parTransId="{9EAF4DA5-0872-4A62-8A20-DEEC9E68E040}" sibTransId="{D3096E5B-686D-496C-BE9A-35EBC24474F6}"/>
    <dgm:cxn modelId="{94E011A1-70A7-41C1-89BC-2A9EC83988EF}" srcId="{A0487429-BEEA-4814-A7FD-DF3D8DDB8992}" destId="{833BD500-A8CE-4DE4-BB13-C2698E84EA96}" srcOrd="1" destOrd="0" parTransId="{736F7864-FAC2-4C78-9D1E-EFC065EEEDC2}" sibTransId="{1B877C3B-E374-4DED-B0B4-4C6FF71C41C7}"/>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23B3B7E6-5C37-4BDF-B1CB-4979D39D9DEC}" srcId="{3309BE94-2E55-4780-8847-E2314BB6B5CA}" destId="{CE2434E1-C12E-4756-AED5-241801EF2904}" srcOrd="1" destOrd="0" parTransId="{55ED4423-9DAB-406D-AC66-B63A99AAF3B1}" sibTransId="{913C2A86-73E3-4920-A6F2-D9CFA72DD4DC}"/>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s-ES_tradnl" sz="2400" b="1" dirty="0">
              <a:effectLst>
                <a:outerShdw blurRad="38100" dist="38100" dir="2700000" algn="tl">
                  <a:srgbClr val="000000"/>
                </a:outerShdw>
              </a:effectLst>
            </a:rPr>
            <a:t>1.Kor</a:t>
          </a:r>
          <a:r>
            <a:rPr lang="lv-LV" sz="2400" b="1" dirty="0">
              <a:effectLst>
                <a:outerShdw blurRad="38100" dist="38100" dir="2700000" algn="tl">
                  <a:srgbClr val="000000"/>
                </a:outerShdw>
              </a:effectLst>
            </a:rPr>
            <a:t>. </a:t>
          </a:r>
          <a:r>
            <a:rPr lang="es-ES" sz="2400" b="1" dirty="0">
              <a:effectLst>
                <a:outerShdw blurRad="38100" dist="38100" dir="2700000" algn="tl">
                  <a:srgbClr val="000000"/>
                </a:outerShdw>
              </a:effectLst>
            </a:rPr>
            <a:t>8:4-a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lv-LV" sz="2000" b="1" noProof="0" dirty="0"/>
            <a:t>Ticīgie saprot, ka elki nav nekas, bet pastāv tikai viens vienīgs patiesais Dievs.</a:t>
          </a:r>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lv-LV" sz="2000" b="1" noProof="0" dirty="0"/>
            <a:t>Vājie to vēl nav sapratuši.</a:t>
          </a: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400" b="1" dirty="0">
              <a:effectLst>
                <a:outerShdw blurRad="38100" dist="38100" dir="2700000" algn="tl">
                  <a:srgbClr val="000000"/>
                </a:outerShdw>
              </a:effectLst>
            </a:rPr>
            <a:t>1</a:t>
          </a:r>
          <a:r>
            <a:rPr lang="lv-LV" sz="2400" b="1" dirty="0">
              <a:effectLst>
                <a:outerShdw blurRad="38100" dist="38100" dir="2700000" algn="tl">
                  <a:srgbClr val="000000"/>
                </a:outerShdw>
              </a:effectLst>
            </a:rPr>
            <a:t>.Kor.</a:t>
          </a:r>
          <a:r>
            <a:rPr lang="es-ES" sz="2400" b="1" dirty="0">
              <a:effectLst>
                <a:outerShdw blurRad="38100" dist="38100" dir="2700000" algn="tl">
                  <a:srgbClr val="000000"/>
                </a:outerShdw>
              </a:effectLst>
            </a:rPr>
            <a:t>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lv-LV" sz="2000" b="1" dirty="0"/>
            <a:t>Stiprie ēd gaļu, kas upurēta elkiem, jo zina, ka elki nevar piesārņot pārtiku.</a:t>
          </a:r>
          <a:endParaRPr lang="es-ES_tradnl" sz="2000" b="1" dirty="0"/>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lv-LV" sz="2000" b="1" dirty="0"/>
            <a:t>Vājie uzskata, ka ēdot, grēko.</a:t>
          </a:r>
          <a:endParaRPr lang="es-ES_tradnl" sz="2000" b="1" dirty="0"/>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r>
            <a:rPr lang="es-ES" sz="2000" b="1" dirty="0">
              <a:solidFill>
                <a:schemeClr val="accent2">
                  <a:lumMod val="50000"/>
                </a:schemeClr>
              </a:solidFill>
            </a:rPr>
            <a:t>⁕</a:t>
          </a:r>
          <a:r>
            <a:rPr lang="es-ES" sz="2000" b="1" dirty="0">
              <a:solidFill>
                <a:schemeClr val="tx1"/>
              </a:solidFill>
            </a:rPr>
            <a:t> </a:t>
          </a:r>
          <a:r>
            <a:rPr lang="lv-LV" sz="2000" b="1" dirty="0">
              <a:solidFill>
                <a:schemeClr val="tx1"/>
              </a:solidFill>
            </a:rPr>
            <a:t>Tiesības saņemt uzturu no draudzes (1. Kor. 9:4)</a:t>
          </a:r>
          <a:endParaRPr lang="es-ES_tradnl" sz="2000" b="1"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r>
            <a:rPr lang="es-ES" sz="2000" b="1" dirty="0">
              <a:solidFill>
                <a:schemeClr val="tx2">
                  <a:lumMod val="20000"/>
                  <a:lumOff val="80000"/>
                </a:schemeClr>
              </a:solidFill>
              <a:effectLst>
                <a:outerShdw blurRad="38100" dist="38100" dir="2700000" algn="tl">
                  <a:srgbClr val="000000"/>
                </a:outerShdw>
              </a:effectLst>
            </a:rPr>
            <a:t>⁕</a:t>
          </a:r>
          <a:r>
            <a:rPr lang="es-ES" sz="2000" b="1" dirty="0">
              <a:effectLst>
                <a:outerShdw blurRad="38100" dist="38100" dir="2700000" algn="tl">
                  <a:srgbClr val="000000"/>
                </a:outerShdw>
              </a:effectLst>
            </a:rPr>
            <a:t> </a:t>
          </a:r>
          <a:r>
            <a:rPr lang="es-ES_tradnl" sz="2000" b="1" dirty="0" err="1">
              <a:effectLst>
                <a:outerShdw blurRad="38100" dist="38100" dir="2700000" algn="tl">
                  <a:srgbClr val="000000"/>
                </a:outerShdw>
              </a:effectLst>
            </a:rPr>
            <a:t>Tiesības</a:t>
          </a:r>
          <a:r>
            <a:rPr lang="es-ES_tradnl" sz="2000" b="1" dirty="0">
              <a:effectLst>
                <a:outerShdw blurRad="38100" dist="38100" dir="2700000" algn="tl">
                  <a:srgbClr val="000000"/>
                </a:outerShdw>
              </a:effectLst>
            </a:rPr>
            <a:t> </a:t>
          </a:r>
          <a:r>
            <a:rPr lang="es-ES_tradnl" sz="2000" b="1" dirty="0" err="1">
              <a:effectLst>
                <a:outerShdw blurRad="38100" dist="38100" dir="2700000" algn="tl">
                  <a:srgbClr val="000000"/>
                </a:outerShdw>
              </a:effectLst>
            </a:rPr>
            <a:t>uz</a:t>
          </a:r>
          <a:r>
            <a:rPr lang="es-ES_tradnl" sz="2000" b="1" dirty="0">
              <a:effectLst>
                <a:outerShdw blurRad="38100" dist="38100" dir="2700000" algn="tl">
                  <a:srgbClr val="000000"/>
                </a:outerShdw>
              </a:effectLst>
            </a:rPr>
            <a:t> </a:t>
          </a:r>
          <a:r>
            <a:rPr lang="es-ES_tradnl" sz="2000" b="1" dirty="0" err="1">
              <a:effectLst>
                <a:outerShdw blurRad="38100" dist="38100" dir="2700000" algn="tl">
                  <a:srgbClr val="000000"/>
                </a:outerShdw>
              </a:effectLst>
            </a:rPr>
            <a:t>sievas</a:t>
          </a:r>
          <a:r>
            <a:rPr lang="es-ES_tradnl" sz="2000" b="1" dirty="0">
              <a:effectLst>
                <a:outerShdw blurRad="38100" dist="38100" dir="2700000" algn="tl">
                  <a:srgbClr val="000000"/>
                </a:outerShdw>
              </a:effectLst>
            </a:rPr>
            <a:t> </a:t>
          </a:r>
          <a:r>
            <a:rPr lang="es-ES_tradnl" sz="2000" b="1" dirty="0" err="1">
              <a:effectLst>
                <a:outerShdw blurRad="38100" dist="38100" dir="2700000" algn="tl">
                  <a:srgbClr val="000000"/>
                </a:outerShdw>
              </a:effectLst>
            </a:rPr>
            <a:t>pavadību</a:t>
          </a:r>
          <a:r>
            <a:rPr lang="es-ES_tradnl" sz="2000" b="1" dirty="0">
              <a:effectLst>
                <a:outerShdw blurRad="38100" dist="38100" dir="2700000" algn="tl">
                  <a:srgbClr val="000000"/>
                </a:outerShdw>
              </a:effectLst>
            </a:rPr>
            <a:t> (1. </a:t>
          </a:r>
          <a:r>
            <a:rPr lang="es-ES_tradnl" sz="2000" b="1" dirty="0" err="1">
              <a:effectLst>
                <a:outerShdw blurRad="38100" dist="38100" dir="2700000" algn="tl">
                  <a:srgbClr val="000000"/>
                </a:outerShdw>
              </a:effectLst>
            </a:rPr>
            <a:t>Kor</a:t>
          </a:r>
          <a:r>
            <a:rPr lang="es-ES_tradnl" sz="2000" b="1" dirty="0">
              <a:effectLst>
                <a:outerShdw blurRad="38100" dist="38100" dir="2700000" algn="tl">
                  <a:srgbClr val="000000"/>
                </a:outerShdw>
              </a:effectLst>
            </a:rPr>
            <a:t>. 9:5)</a:t>
          </a: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r>
            <a:rPr lang="es-ES" sz="2000" b="1" dirty="0">
              <a:solidFill>
                <a:schemeClr val="accent5">
                  <a:lumMod val="20000"/>
                  <a:lumOff val="80000"/>
                </a:schemeClr>
              </a:solidFill>
              <a:effectLst>
                <a:outerShdw blurRad="50800" dist="50800" dir="5400000" algn="ctr" rotWithShape="0">
                  <a:schemeClr val="tx1"/>
                </a:outerShdw>
              </a:effectLst>
            </a:rPr>
            <a:t>⁕</a:t>
          </a:r>
          <a:r>
            <a:rPr lang="es-ES" sz="2000" b="1" dirty="0">
              <a:effectLst>
                <a:outerShdw blurRad="50800" dist="50800" dir="5400000" algn="ctr" rotWithShape="0">
                  <a:schemeClr val="tx1"/>
                </a:outerShdw>
              </a:effectLst>
            </a:rPr>
            <a:t> </a:t>
          </a:r>
          <a:r>
            <a:rPr lang="es-ES_tradnl" sz="2000" b="1" dirty="0" err="1">
              <a:effectLst>
                <a:outerShdw blurRad="50800" dist="50800" dir="5400000" algn="ctr" rotWithShape="0">
                  <a:schemeClr val="tx1"/>
                </a:outerShdw>
              </a:effectLst>
            </a:rPr>
            <a:t>Tiesības</a:t>
          </a:r>
          <a:r>
            <a:rPr lang="es-ES_tradnl" sz="2000" b="1" dirty="0">
              <a:effectLst>
                <a:outerShdw blurRad="50800" dist="50800" dir="5400000" algn="ctr" rotWithShape="0">
                  <a:schemeClr val="tx1"/>
                </a:outerShdw>
              </a:effectLst>
            </a:rPr>
            <a:t> </a:t>
          </a:r>
          <a:r>
            <a:rPr lang="es-ES_tradnl" sz="2000" b="1" dirty="0" err="1">
              <a:effectLst>
                <a:outerShdw blurRad="50800" dist="50800" dir="5400000" algn="ctr" rotWithShape="0">
                  <a:schemeClr val="tx1"/>
                </a:outerShdw>
              </a:effectLst>
            </a:rPr>
            <a:t>neveikt</a:t>
          </a:r>
          <a:r>
            <a:rPr lang="es-ES_tradnl" sz="2000" b="1" dirty="0">
              <a:effectLst>
                <a:outerShdw blurRad="50800" dist="50800" dir="5400000" algn="ctr" rotWithShape="0">
                  <a:schemeClr val="tx1"/>
                </a:outerShdw>
              </a:effectLst>
            </a:rPr>
            <a:t> </a:t>
          </a:r>
          <a:r>
            <a:rPr lang="es-ES_tradnl" sz="2000" b="1" dirty="0" err="1">
              <a:effectLst>
                <a:outerShdw blurRad="50800" dist="50800" dir="5400000" algn="ctr" rotWithShape="0">
                  <a:schemeClr val="tx1"/>
                </a:outerShdw>
              </a:effectLst>
            </a:rPr>
            <a:t>kopīgos</a:t>
          </a:r>
          <a:r>
            <a:rPr lang="es-ES_tradnl" sz="2000" b="1" dirty="0">
              <a:effectLst>
                <a:outerShdw blurRad="50800" dist="50800" dir="5400000" algn="ctr" rotWithShape="0">
                  <a:schemeClr val="tx1"/>
                </a:outerShdw>
              </a:effectLst>
            </a:rPr>
            <a:t> </a:t>
          </a:r>
          <a:r>
            <a:rPr lang="es-ES_tradnl" sz="2000" b="1" dirty="0" err="1">
              <a:effectLst>
                <a:outerShdw blurRad="50800" dist="50800" dir="5400000" algn="ctr" rotWithShape="0">
                  <a:schemeClr val="tx1"/>
                </a:outerShdw>
              </a:effectLst>
            </a:rPr>
            <a:t>darbus</a:t>
          </a:r>
          <a:r>
            <a:rPr lang="es-ES_tradnl" sz="2000" b="1" dirty="0">
              <a:effectLst>
                <a:outerShdw blurRad="50800" dist="50800" dir="5400000" algn="ctr" rotWithShape="0">
                  <a:schemeClr val="tx1"/>
                </a:outerShdw>
              </a:effectLst>
            </a:rPr>
            <a:t>, </a:t>
          </a:r>
          <a:r>
            <a:rPr lang="es-ES_tradnl" sz="2000" b="1" dirty="0" err="1">
              <a:effectLst>
                <a:outerShdw blurRad="50800" dist="50800" dir="5400000" algn="ctr" rotWithShape="0">
                  <a:schemeClr val="tx1"/>
                </a:outerShdw>
              </a:effectLst>
            </a:rPr>
            <a:t>kas</a:t>
          </a:r>
          <a:r>
            <a:rPr lang="es-ES_tradnl" sz="2000" b="1" dirty="0">
              <a:effectLst>
                <a:outerShdw blurRad="50800" dist="50800" dir="5400000" algn="ctr" rotWithShape="0">
                  <a:schemeClr val="tx1"/>
                </a:outerShdw>
              </a:effectLst>
            </a:rPr>
            <a:t> </a:t>
          </a:r>
          <a:r>
            <a:rPr lang="es-ES_tradnl" sz="2000" b="1" dirty="0" err="1">
              <a:effectLst>
                <a:outerShdw blurRad="50800" dist="50800" dir="5400000" algn="ctr" rotWithShape="0">
                  <a:schemeClr val="tx1"/>
                </a:outerShdw>
              </a:effectLst>
            </a:rPr>
            <a:t>saistīti</a:t>
          </a:r>
          <a:r>
            <a:rPr lang="es-ES_tradnl" sz="2000" b="1" dirty="0">
              <a:effectLst>
                <a:outerShdw blurRad="50800" dist="50800" dir="5400000" algn="ctr" rotWithShape="0">
                  <a:schemeClr val="tx1"/>
                </a:outerShdw>
              </a:effectLst>
            </a:rPr>
            <a:t> </a:t>
          </a:r>
          <a:r>
            <a:rPr lang="es-ES_tradnl" sz="2000" b="1" dirty="0" err="1">
              <a:effectLst>
                <a:outerShdw blurRad="50800" dist="50800" dir="5400000" algn="ctr" rotWithShape="0">
                  <a:schemeClr val="tx1"/>
                </a:outerShdw>
              </a:effectLst>
            </a:rPr>
            <a:t>ar</a:t>
          </a:r>
          <a:r>
            <a:rPr lang="es-ES_tradnl" sz="2000" b="1" dirty="0">
              <a:effectLst>
                <a:outerShdw blurRad="50800" dist="50800" dir="5400000" algn="ctr" rotWithShape="0">
                  <a:schemeClr val="tx1"/>
                </a:outerShdw>
              </a:effectLst>
            </a:rPr>
            <a:t> </a:t>
          </a:r>
          <a:r>
            <a:rPr lang="es-ES_tradnl" sz="2000" b="1" dirty="0" err="1">
              <a:effectLst>
                <a:outerShdw blurRad="50800" dist="50800" dir="5400000" algn="ctr" rotWithShape="0">
                  <a:schemeClr val="tx1"/>
                </a:outerShdw>
              </a:effectLst>
            </a:rPr>
            <a:t>tās</a:t>
          </a:r>
          <a:r>
            <a:rPr lang="es-ES_tradnl" sz="2000" b="1" dirty="0">
              <a:effectLst>
                <a:outerShdw blurRad="50800" dist="50800" dir="5400000" algn="ctr" rotWithShape="0">
                  <a:schemeClr val="tx1"/>
                </a:outerShdw>
              </a:effectLst>
            </a:rPr>
            <a:t> </a:t>
          </a:r>
          <a:r>
            <a:rPr lang="es-ES_tradnl" sz="2000" b="1" dirty="0" err="1">
              <a:effectLst>
                <a:outerShdw blurRad="50800" dist="50800" dir="5400000" algn="ctr" rotWithShape="0">
                  <a:schemeClr val="tx1"/>
                </a:outerShdw>
              </a:effectLst>
            </a:rPr>
            <a:t>uzturēšanu</a:t>
          </a:r>
          <a:r>
            <a:rPr lang="es-ES_tradnl" sz="2000" b="1" dirty="0">
              <a:effectLst>
                <a:outerShdw blurRad="50800" dist="50800" dir="5400000" algn="ctr" rotWithShape="0">
                  <a:schemeClr val="tx1"/>
                </a:outerShdw>
              </a:effectLst>
            </a:rPr>
            <a:t> (1. </a:t>
          </a:r>
          <a:r>
            <a:rPr lang="es-ES_tradnl" sz="2000" b="1" dirty="0" err="1">
              <a:effectLst>
                <a:outerShdw blurRad="50800" dist="50800" dir="5400000" algn="ctr" rotWithShape="0">
                  <a:schemeClr val="tx1"/>
                </a:outerShdw>
              </a:effectLst>
            </a:rPr>
            <a:t>Kor</a:t>
          </a:r>
          <a:r>
            <a:rPr lang="es-ES_tradnl" sz="2000" b="1" dirty="0">
              <a:effectLst>
                <a:outerShdw blurRad="50800" dist="50800" dir="5400000" algn="ctr" rotWithShape="0">
                  <a:schemeClr val="tx1"/>
                </a:outerShdw>
              </a:effectLst>
            </a:rPr>
            <a:t>. 9:6)</a:t>
          </a: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lv-LV" sz="2000" b="1" dirty="0">
              <a:solidFill>
                <a:schemeClr val="tx1"/>
              </a:solidFill>
            </a:rPr>
            <a:t>Pāvils atsakās no savām apustuļa tiesībām saņemt atbalstu no draudzēm, kurās viņš kalpoja, kā to darīja citi apustuļi</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lv-LV" sz="2000" b="1" dirty="0">
              <a:effectLst>
                <a:outerShdw blurRad="38100" dist="38100" dir="2700000" algn="tl">
                  <a:srgbClr val="000000"/>
                </a:outerShdw>
              </a:effectLst>
            </a:rPr>
            <a:t>Apustuļu vispārējā prakse bija ceļot kopā ar savām sievām, lai tās par viņiem rūpētos un palīdzētu viņu kalpošanā. Šai sievai kā viņas vīram, būtu tiesības saņemt atbalstu no draudzes</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lv-LV" sz="2000" b="1" dirty="0">
              <a:effectLst>
                <a:outerShdw blurRad="50800" dist="50800" dir="5400000" algn="ctr" rotWithShape="0">
                  <a:schemeClr val="tx1"/>
                </a:outerShdw>
              </a:effectLst>
            </a:rPr>
            <a:t>Pāvils vēlas nopelnīt iztiku, lai neviens nedomātu, ka viņš vēlas izmantot savu auditoriju, bet parādīt viņiem savu pašaizliedzību</a:t>
          </a:r>
          <a:endParaRPr lang="es-ES" sz="2000" dirty="0">
            <a:effectLst>
              <a:outerShdw blurRad="50800" dist="508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BF91BD38-8100-4FE8-BF92-7D7B30B88C7A}">
      <dgm:prSet custT="1"/>
      <dgm:spPr/>
      <dgm:t>
        <a:bodyPr/>
        <a:lstStyle/>
        <a:p>
          <a:endParaRPr lang="es-ES_tradnl" sz="2000" b="1" dirty="0">
            <a:effectLst>
              <a:outerShdw blurRad="38100" dist="38100" dir="2700000" algn="tl">
                <a:srgbClr val="000000"/>
              </a:outerShdw>
            </a:effectLst>
          </a:endParaRPr>
        </a:p>
      </dgm:t>
    </dgm:pt>
    <dgm:pt modelId="{DB07D4DC-C8FA-446E-8999-E12264831068}" type="parTrans" cxnId="{5B613BB2-E472-421A-9FD1-8A230124F81D}">
      <dgm:prSet/>
      <dgm:spPr/>
      <dgm:t>
        <a:bodyPr/>
        <a:lstStyle/>
        <a:p>
          <a:endParaRPr lang="es-ES_tradnl"/>
        </a:p>
      </dgm:t>
    </dgm:pt>
    <dgm:pt modelId="{735F4839-4AAF-4F74-B2A9-70F70DE7611C}" type="sibTrans" cxnId="{5B613BB2-E472-421A-9FD1-8A230124F81D}">
      <dgm:prSet/>
      <dgm:spPr/>
      <dgm:t>
        <a:bodyPr/>
        <a:lstStyle/>
        <a:p>
          <a:endParaRPr lang="es-ES_tradnl"/>
        </a:p>
      </dgm:t>
    </dgm:pt>
    <dgm:pt modelId="{CDB0A24B-76EC-4C43-86C0-F6FCA38CAC99}">
      <dgm:prSet custT="1"/>
      <dgm:spPr/>
      <dgm:t>
        <a:bodyPr/>
        <a:lstStyle/>
        <a:p>
          <a:endParaRPr lang="es-ES_tradnl" sz="2000" b="1" dirty="0">
            <a:effectLst>
              <a:outerShdw blurRad="50800" dist="50800" dir="5400000" algn="ctr" rotWithShape="0">
                <a:schemeClr val="tx1"/>
              </a:outerShdw>
            </a:effectLst>
          </a:endParaRPr>
        </a:p>
      </dgm:t>
    </dgm:pt>
    <dgm:pt modelId="{293D5B8E-5362-4193-843C-F562D9D1F618}" type="parTrans" cxnId="{1FB42CE0-B884-486A-81CE-965F747C0F3A}">
      <dgm:prSet/>
      <dgm:spPr/>
      <dgm:t>
        <a:bodyPr/>
        <a:lstStyle/>
        <a:p>
          <a:endParaRPr lang="es-ES_tradnl"/>
        </a:p>
      </dgm:t>
    </dgm:pt>
    <dgm:pt modelId="{60E6AD04-F4F4-4796-8B2E-816C1BF71B90}" type="sibTrans" cxnId="{1FB42CE0-B884-486A-81CE-965F747C0F3A}">
      <dgm:prSet/>
      <dgm:spPr/>
      <dgm:t>
        <a:bodyPr/>
        <a:lstStyle/>
        <a:p>
          <a:endParaRPr lang="es-ES_tradnl"/>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F7E32D17-3740-41C5-A5B8-E73B258087ED}" type="presOf" srcId="{CDB0A24B-76EC-4C43-86C0-F6FCA38CAC99}" destId="{BDAA947B-83D1-4802-AE95-32137525D2E9}" srcOrd="0" destOrd="2"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5EB05280-5A00-4B66-97A4-8FAAAAC27B1D}" type="presOf" srcId="{BF91BD38-8100-4FE8-BF92-7D7B30B88C7A}" destId="{C3C4E1E8-9A50-40FB-B74D-1375FE9DE9EA}" srcOrd="0" destOrd="2" presId="urn:microsoft.com/office/officeart/2005/8/layout/vList4"/>
    <dgm:cxn modelId="{FCC64485-83BE-4397-84B2-7105C2F56414}" type="presOf" srcId="{03942CB3-9D9C-4136-8880-46DADD6644AC}" destId="{B0B5F2F0-467F-45EA-827F-B947316FAE2A}" srcOrd="0" destOrd="0" presId="urn:microsoft.com/office/officeart/2005/8/layout/vList4"/>
    <dgm:cxn modelId="{1B262389-9A27-4898-86D7-2B2CDA180B6D}" type="presOf" srcId="{CDB0A24B-76EC-4C43-86C0-F6FCA38CAC99}" destId="{C0D450B1-33D8-4B63-AC48-24C92858B4C9}" srcOrd="1" destOrd="2"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F4218DB1-B56E-43E1-A035-8B83578CE61E}" type="presOf" srcId="{BF91BD38-8100-4FE8-BF92-7D7B30B88C7A}" destId="{C1283636-2920-432E-A0E9-3097451169D5}" srcOrd="1" destOrd="2" presId="urn:microsoft.com/office/officeart/2005/8/layout/vList4"/>
    <dgm:cxn modelId="{5B613BB2-E472-421A-9FD1-8A230124F81D}" srcId="{3FB8E94F-B91A-4F40-9FBD-1868CAA1D215}" destId="{BF91BD38-8100-4FE8-BF92-7D7B30B88C7A}" srcOrd="1" destOrd="0" parTransId="{DB07D4DC-C8FA-446E-8999-E12264831068}" sibTransId="{735F4839-4AAF-4F74-B2A9-70F70DE7611C}"/>
    <dgm:cxn modelId="{D23052DE-8F53-4A16-8278-AA2E89B9A3A9}" srcId="{03942CB3-9D9C-4136-8880-46DADD6644AC}" destId="{49EC6A2F-89BB-4D45-AD42-2C2217D52EE7}" srcOrd="0" destOrd="0" parTransId="{8457B35D-12C9-4919-80C4-CAC586FA105F}" sibTransId="{AE3800F5-C4EC-4127-A793-A2EC1E3A0126}"/>
    <dgm:cxn modelId="{1FB42CE0-B884-486A-81CE-965F747C0F3A}" srcId="{EA4EAAA4-3102-49A9-8391-4D88A61E3350}" destId="{CDB0A24B-76EC-4C43-86C0-F6FCA38CAC99}" srcOrd="1" destOrd="0" parTransId="{293D5B8E-5362-4193-843C-F562D9D1F618}" sibTransId="{60E6AD04-F4F4-4796-8B2E-816C1BF71B90}"/>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lv-LV" sz="2000" b="1" dirty="0">
              <a:effectLst>
                <a:outerShdw blurRad="38100" dist="38100" dir="2700000" algn="tl">
                  <a:srgbClr val="000000">
                    <a:alpha val="43137"/>
                  </a:srgbClr>
                </a:outerShdw>
              </a:effectLst>
            </a:rPr>
            <a:t>Gaļas skārņos pārdeva gan elkiem upurētu, gan neupurētu gaļu. Ticīgajam nevajadzēja jautāt par gaļas izcelsmi, lai neradītu iespaidu, ka viņš uzskata šāda veida gaļas ēšanu par aizliegtu (1. Kor. 10:25).</a:t>
          </a:r>
          <a:endParaRPr lang="es-ES_tradnl" sz="2000" b="1"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r>
            <a:rPr lang="lv-LV" sz="2000" b="1" dirty="0">
              <a:effectLst>
                <a:outerShdw blurRad="38100" dist="38100" dir="2700000" algn="tl">
                  <a:srgbClr val="000000">
                    <a:alpha val="43137"/>
                  </a:srgbClr>
                </a:outerShdw>
              </a:effectLst>
            </a:rPr>
            <a:t>Ja kāds neticīgais uzaicināja ticīgo uz maltīti. Ticīgais ēda, neko nejautājot (viņam viss ir atļauts). Kad saimnieks teica, ka gaļa ir upurēta elkam. Tād, lai neaizskartu saimnieka sirdsapziņu, ticīgajam nebija ieteicams ēst šo gaļu (1. Kor. 10:27–29).</a:t>
          </a:r>
          <a:endParaRPr lang="es-ES_tradnl" sz="2000" b="1"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10832" custLinFactNeighborX="50520" custLinFactNeighborY="-59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10494" custLinFactNeighborY="-591"/>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10832" custLinFactNeighborX="-5085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LinFactX="100000" custLinFactNeighborX="110495" custLinFactNeighborY="-972"/>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1" kern="1200" noProof="0" dirty="0"/>
            <a:t>1. Korintiešiem 8</a:t>
          </a:r>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lv-LV" sz="2000" b="1" kern="1200" noProof="0" dirty="0">
              <a:solidFill>
                <a:srgbClr val="105660"/>
              </a:solidFill>
            </a:rPr>
            <a:t>Pārtika, kas upurēta elkiem</a:t>
          </a:r>
        </a:p>
        <a:p>
          <a:pPr marL="228600" lvl="1" indent="-228600" algn="l" defTabSz="889000">
            <a:lnSpc>
              <a:spcPct val="90000"/>
            </a:lnSpc>
            <a:spcBef>
              <a:spcPct val="0"/>
            </a:spcBef>
            <a:spcAft>
              <a:spcPct val="20000"/>
            </a:spcAft>
            <a:buNone/>
          </a:pPr>
          <a:r>
            <a:rPr lang="lv-LV" sz="2000" b="1" kern="1200" noProof="0" dirty="0"/>
            <a:t>(Zināšanas pret mīlestību)</a:t>
          </a: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1" kern="1200" noProof="0" dirty="0"/>
            <a:t>1. Korintiešiem 9</a:t>
          </a:r>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lv-LV" sz="2000" b="1" kern="1200" noProof="0" dirty="0">
              <a:solidFill>
                <a:schemeClr val="accent1">
                  <a:lumMod val="50000"/>
                </a:schemeClr>
              </a:solidFill>
            </a:rPr>
            <a:t>Pāvils atsakās no savām tiesībām</a:t>
          </a:r>
        </a:p>
        <a:p>
          <a:pPr marL="228600" lvl="1" indent="-228600" algn="l" defTabSz="889000">
            <a:lnSpc>
              <a:spcPct val="90000"/>
            </a:lnSpc>
            <a:spcBef>
              <a:spcPct val="0"/>
            </a:spcBef>
            <a:spcAft>
              <a:spcPct val="20000"/>
            </a:spcAft>
            <a:buNone/>
          </a:pPr>
          <a:r>
            <a:rPr lang="lv-LV" sz="2000" b="1" kern="1200" noProof="0" dirty="0"/>
            <a:t>(Evaņģēlija tiesības)</a:t>
          </a: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1" kern="1200" noProof="0" dirty="0"/>
            <a:t>1. Korintiešiem 10:1-13</a:t>
          </a:r>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lv-LV" sz="2000" b="1" kern="1200" noProof="0" dirty="0">
              <a:solidFill>
                <a:schemeClr val="accent5">
                  <a:lumMod val="50000"/>
                </a:schemeClr>
              </a:solidFill>
            </a:rPr>
            <a:t>Brīdinājums pret elkdievību</a:t>
          </a:r>
        </a:p>
        <a:p>
          <a:pPr marL="228600" lvl="1" indent="-228600" algn="l" defTabSz="889000">
            <a:lnSpc>
              <a:spcPct val="90000"/>
            </a:lnSpc>
            <a:spcBef>
              <a:spcPct val="0"/>
            </a:spcBef>
            <a:spcAft>
              <a:spcPct val="20000"/>
            </a:spcAft>
            <a:buChar char="•"/>
          </a:pPr>
          <a:r>
            <a:rPr lang="lv-LV" sz="2000" b="1" kern="1200" noProof="0" dirty="0"/>
            <a:t>(Mācības no pagātnes)</a:t>
          </a:r>
          <a:endParaRPr lang="lv-LV" sz="2000" b="1" kern="1200" noProof="0" dirty="0">
            <a:solidFill>
              <a:schemeClr val="accent5">
                <a:lumMod val="50000"/>
              </a:schemeClr>
            </a:solidFill>
          </a:endParaRP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1" kern="1200" noProof="0" dirty="0"/>
            <a:t>1. Korintiešiem 10:14-22</a:t>
          </a:r>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lv-LV" sz="2000" b="1" kern="1200" noProof="0" dirty="0">
              <a:solidFill>
                <a:schemeClr val="accent6">
                  <a:lumMod val="50000"/>
                </a:schemeClr>
              </a:solidFill>
            </a:rPr>
            <a:t>Kunga kauss un dēmonu kauss</a:t>
          </a:r>
        </a:p>
        <a:p>
          <a:pPr marL="228600" lvl="1" indent="-228600" algn="l" defTabSz="889000">
            <a:lnSpc>
              <a:spcPct val="90000"/>
            </a:lnSpc>
            <a:spcBef>
              <a:spcPct val="0"/>
            </a:spcBef>
            <a:spcAft>
              <a:spcPct val="20000"/>
            </a:spcAft>
            <a:buChar char="•"/>
          </a:pPr>
          <a:r>
            <a:rPr lang="lv-LV" sz="2000" b="1" kern="1200" noProof="0" dirty="0"/>
            <a:t>(Atbrīvoties no elku pielūgsmes)</a:t>
          </a:r>
          <a:endParaRPr lang="lv-LV" sz="2000" b="1" kern="1200" noProof="0" dirty="0">
            <a:solidFill>
              <a:schemeClr val="accent6">
                <a:lumMod val="50000"/>
              </a:schemeClr>
            </a:solidFill>
          </a:endParaRP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1" kern="1200" noProof="0" dirty="0"/>
            <a:t>1. Korintiešiem 10:23-33</a:t>
          </a:r>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lv-LV" sz="2000" b="1" kern="1200" noProof="0" dirty="0">
              <a:solidFill>
                <a:schemeClr val="accent3">
                  <a:lumMod val="50000"/>
                </a:schemeClr>
              </a:solidFill>
            </a:rPr>
            <a:t>Darīt visu Dieva godam</a:t>
          </a:r>
        </a:p>
        <a:p>
          <a:pPr marL="228600" lvl="1" indent="-228600" algn="l" defTabSz="889000">
            <a:lnSpc>
              <a:spcPct val="90000"/>
            </a:lnSpc>
            <a:spcBef>
              <a:spcPct val="0"/>
            </a:spcBef>
            <a:spcAft>
              <a:spcPct val="20000"/>
            </a:spcAft>
            <a:buChar char="•"/>
          </a:pPr>
          <a:r>
            <a:rPr lang="lv-LV" sz="2000" b="1" kern="1200" noProof="0" dirty="0"/>
            <a:t>(Kas ir likumīgi un kas ir lietderīgi)</a:t>
          </a:r>
          <a:endParaRPr lang="lv-LV" sz="2000" b="1" kern="1200" noProof="0" dirty="0">
            <a:solidFill>
              <a:schemeClr val="accent3">
                <a:lumMod val="50000"/>
              </a:schemeClr>
            </a:solidFill>
          </a:endParaRP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_tradnl" sz="2400" b="1" kern="1200" dirty="0">
              <a:effectLst>
                <a:outerShdw blurRad="38100" dist="38100" dir="2700000" algn="tl">
                  <a:srgbClr val="000000"/>
                </a:outerShdw>
              </a:effectLst>
            </a:rPr>
            <a:t>1.Kor</a:t>
          </a:r>
          <a:r>
            <a:rPr lang="lv-LV" sz="2400" b="1" kern="1200" dirty="0">
              <a:effectLst>
                <a:outerShdw blurRad="38100" dist="38100" dir="2700000" algn="tl">
                  <a:srgbClr val="000000"/>
                </a:outerShdw>
              </a:effectLst>
            </a:rPr>
            <a:t>. </a:t>
          </a:r>
          <a:r>
            <a:rPr lang="es-ES" sz="2400" b="1" kern="1200" dirty="0">
              <a:effectLst>
                <a:outerShdw blurRad="38100" dist="38100" dir="2700000" algn="tl">
                  <a:srgbClr val="000000"/>
                </a:outerShdw>
              </a:effectLst>
            </a:rPr>
            <a:t>8:4-a</a:t>
          </a: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t>Ticīgie saprot, ka elki nav nekas, bet pastāv tikai viens vienīgs patiesais Dievs.</a:t>
          </a:r>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t>Vājie to vēl nav sapratuši.</a:t>
          </a:r>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outerShdw>
              </a:effectLst>
            </a:rPr>
            <a:t>1</a:t>
          </a:r>
          <a:r>
            <a:rPr lang="lv-LV" sz="2400" b="1" kern="1200" dirty="0">
              <a:effectLst>
                <a:outerShdw blurRad="38100" dist="38100" dir="2700000" algn="tl">
                  <a:srgbClr val="000000"/>
                </a:outerShdw>
              </a:effectLst>
            </a:rPr>
            <a:t>.Kor.</a:t>
          </a:r>
          <a:r>
            <a:rPr lang="es-ES" sz="2400" b="1" kern="1200" dirty="0">
              <a:effectLst>
                <a:outerShdw blurRad="38100" dist="38100" dir="2700000" algn="tl">
                  <a:srgbClr val="000000"/>
                </a:outerShdw>
              </a:effectLst>
            </a:rPr>
            <a:t> 8:7b</a:t>
          </a: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dirty="0"/>
            <a:t>Stiprie ēd gaļu, kas upurēta elkiem, jo zina, ka elki nevar piesārņot pārtiku.</a:t>
          </a:r>
          <a:endParaRPr lang="es-ES_tradnl" sz="2000" b="1" kern="1200" dirty="0"/>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dirty="0"/>
            <a:t>Vājie uzskata, ka ēdot, grēko.</a:t>
          </a:r>
          <a:endParaRPr lang="es-ES_tradnl" sz="2000" b="1" kern="1200" dirty="0"/>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accent2">
                  <a:lumMod val="50000"/>
                </a:schemeClr>
              </a:solidFill>
            </a:rPr>
            <a:t>⁕</a:t>
          </a:r>
          <a:r>
            <a:rPr lang="es-ES" sz="2000" b="1" kern="1200" dirty="0">
              <a:solidFill>
                <a:schemeClr val="tx1"/>
              </a:solidFill>
            </a:rPr>
            <a:t> </a:t>
          </a:r>
          <a:r>
            <a:rPr lang="lv-LV" sz="2000" b="1" kern="1200" dirty="0">
              <a:solidFill>
                <a:schemeClr val="tx1"/>
              </a:solidFill>
            </a:rPr>
            <a:t>Tiesības saņemt uzturu no draudzes (1. Kor. 9:4)</a:t>
          </a:r>
          <a:endParaRPr lang="es-ES_tradnl" sz="2000" b="1"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lv-LV" sz="2000" b="1" kern="1200" dirty="0">
              <a:solidFill>
                <a:schemeClr val="tx1"/>
              </a:solidFill>
            </a:rPr>
            <a:t>Pāvils atsakās no savām apustuļa tiesībām saņemt atbalstu no draudzēm, kurās viņš kalpoja, kā to darīja citi apustuļi</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tx2">
                  <a:lumMod val="20000"/>
                  <a:lumOff val="80000"/>
                </a:schemeClr>
              </a:solidFill>
              <a:effectLst>
                <a:outerShdw blurRad="38100" dist="38100" dir="2700000" algn="tl">
                  <a:srgbClr val="000000"/>
                </a:outerShdw>
              </a:effectLst>
            </a:rPr>
            <a:t>⁕</a:t>
          </a:r>
          <a:r>
            <a:rPr lang="es-ES" sz="2000" b="1" kern="1200" dirty="0">
              <a:effectLst>
                <a:outerShdw blurRad="38100" dist="38100" dir="2700000" algn="tl">
                  <a:srgbClr val="000000"/>
                </a:outerShdw>
              </a:effectLst>
            </a:rPr>
            <a:t> </a:t>
          </a:r>
          <a:r>
            <a:rPr lang="es-ES_tradnl" sz="2000" b="1" kern="1200" dirty="0" err="1">
              <a:effectLst>
                <a:outerShdw blurRad="38100" dist="38100" dir="2700000" algn="tl">
                  <a:srgbClr val="000000"/>
                </a:outerShdw>
              </a:effectLst>
            </a:rPr>
            <a:t>Tiesības</a:t>
          </a:r>
          <a:r>
            <a:rPr lang="es-ES_tradnl" sz="2000" b="1" kern="1200" dirty="0">
              <a:effectLst>
                <a:outerShdw blurRad="38100" dist="38100" dir="2700000" algn="tl">
                  <a:srgbClr val="000000"/>
                </a:outerShdw>
              </a:effectLst>
            </a:rPr>
            <a:t> </a:t>
          </a:r>
          <a:r>
            <a:rPr lang="es-ES_tradnl" sz="2000" b="1" kern="1200" dirty="0" err="1">
              <a:effectLst>
                <a:outerShdw blurRad="38100" dist="38100" dir="2700000" algn="tl">
                  <a:srgbClr val="000000"/>
                </a:outerShdw>
              </a:effectLst>
            </a:rPr>
            <a:t>uz</a:t>
          </a:r>
          <a:r>
            <a:rPr lang="es-ES_tradnl" sz="2000" b="1" kern="1200" dirty="0">
              <a:effectLst>
                <a:outerShdw blurRad="38100" dist="38100" dir="2700000" algn="tl">
                  <a:srgbClr val="000000"/>
                </a:outerShdw>
              </a:effectLst>
            </a:rPr>
            <a:t> </a:t>
          </a:r>
          <a:r>
            <a:rPr lang="es-ES_tradnl" sz="2000" b="1" kern="1200" dirty="0" err="1">
              <a:effectLst>
                <a:outerShdw blurRad="38100" dist="38100" dir="2700000" algn="tl">
                  <a:srgbClr val="000000"/>
                </a:outerShdw>
              </a:effectLst>
            </a:rPr>
            <a:t>sievas</a:t>
          </a:r>
          <a:r>
            <a:rPr lang="es-ES_tradnl" sz="2000" b="1" kern="1200" dirty="0">
              <a:effectLst>
                <a:outerShdw blurRad="38100" dist="38100" dir="2700000" algn="tl">
                  <a:srgbClr val="000000"/>
                </a:outerShdw>
              </a:effectLst>
            </a:rPr>
            <a:t> </a:t>
          </a:r>
          <a:r>
            <a:rPr lang="es-ES_tradnl" sz="2000" b="1" kern="1200" dirty="0" err="1">
              <a:effectLst>
                <a:outerShdw blurRad="38100" dist="38100" dir="2700000" algn="tl">
                  <a:srgbClr val="000000"/>
                </a:outerShdw>
              </a:effectLst>
            </a:rPr>
            <a:t>pavadību</a:t>
          </a:r>
          <a:r>
            <a:rPr lang="es-ES_tradnl" sz="2000" b="1" kern="1200" dirty="0">
              <a:effectLst>
                <a:outerShdw blurRad="38100" dist="38100" dir="2700000" algn="tl">
                  <a:srgbClr val="000000"/>
                </a:outerShdw>
              </a:effectLst>
            </a:rPr>
            <a:t> (1. </a:t>
          </a:r>
          <a:r>
            <a:rPr lang="es-ES_tradnl" sz="2000" b="1" kern="1200" dirty="0" err="1">
              <a:effectLst>
                <a:outerShdw blurRad="38100" dist="38100" dir="2700000" algn="tl">
                  <a:srgbClr val="000000"/>
                </a:outerShdw>
              </a:effectLst>
            </a:rPr>
            <a:t>Kor</a:t>
          </a:r>
          <a:r>
            <a:rPr lang="es-ES_tradnl" sz="2000" b="1" kern="1200" dirty="0">
              <a:effectLst>
                <a:outerShdw blurRad="38100" dist="38100" dir="2700000" algn="tl">
                  <a:srgbClr val="000000"/>
                </a:outerShdw>
              </a:effectLst>
            </a:rPr>
            <a:t>. 9:5)</a:t>
          </a:r>
        </a:p>
        <a:p>
          <a:pPr marL="228600" lvl="1" indent="-228600" algn="l" defTabSz="889000">
            <a:lnSpc>
              <a:spcPct val="90000"/>
            </a:lnSpc>
            <a:spcBef>
              <a:spcPct val="0"/>
            </a:spcBef>
            <a:spcAft>
              <a:spcPct val="15000"/>
            </a:spcAft>
            <a:buFont typeface="Wingdings" panose="05000000000000000000" pitchFamily="2" charset="2"/>
            <a:buChar char="Ø"/>
          </a:pPr>
          <a:r>
            <a:rPr lang="lv-LV" sz="2000" b="1" kern="1200" dirty="0">
              <a:effectLst>
                <a:outerShdw blurRad="38100" dist="38100" dir="2700000" algn="tl">
                  <a:srgbClr val="000000"/>
                </a:outerShdw>
              </a:effectLst>
            </a:rPr>
            <a:t>Apustuļu vispārējā prakse bija ceļot kopā ar savām sievām, lai tās par viņiem rūpētos un palīdzētu viņu kalpošanā. Šai sievai kā viņas vīram, būtu tiesības saņemt atbalstu no draudzes</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Char char="•"/>
          </a:pPr>
          <a:endParaRPr lang="es-ES_tradnl" sz="2000" b="1"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accent5">
                  <a:lumMod val="20000"/>
                  <a:lumOff val="80000"/>
                </a:schemeClr>
              </a:solidFill>
              <a:effectLst>
                <a:outerShdw blurRad="50800" dist="50800" dir="5400000" algn="ctr" rotWithShape="0">
                  <a:schemeClr val="tx1"/>
                </a:outerShdw>
              </a:effectLst>
            </a:rPr>
            <a:t>⁕</a:t>
          </a:r>
          <a:r>
            <a:rPr lang="es-ES" sz="2000" b="1" kern="1200" dirty="0">
              <a:effectLst>
                <a:outerShdw blurRad="50800" dist="50800" dir="5400000" algn="ctr" rotWithShape="0">
                  <a:schemeClr val="tx1"/>
                </a:outerShdw>
              </a:effectLst>
            </a:rPr>
            <a:t> </a:t>
          </a:r>
          <a:r>
            <a:rPr lang="es-ES_tradnl" sz="2000" b="1" kern="1200" dirty="0" err="1">
              <a:effectLst>
                <a:outerShdw blurRad="50800" dist="50800" dir="5400000" algn="ctr" rotWithShape="0">
                  <a:schemeClr val="tx1"/>
                </a:outerShdw>
              </a:effectLst>
            </a:rPr>
            <a:t>Tiesības</a:t>
          </a:r>
          <a:r>
            <a:rPr lang="es-ES_tradnl" sz="2000" b="1" kern="1200" dirty="0">
              <a:effectLst>
                <a:outerShdw blurRad="50800" dist="50800" dir="5400000" algn="ctr" rotWithShape="0">
                  <a:schemeClr val="tx1"/>
                </a:outerShdw>
              </a:effectLst>
            </a:rPr>
            <a:t> </a:t>
          </a:r>
          <a:r>
            <a:rPr lang="es-ES_tradnl" sz="2000" b="1" kern="1200" dirty="0" err="1">
              <a:effectLst>
                <a:outerShdw blurRad="50800" dist="50800" dir="5400000" algn="ctr" rotWithShape="0">
                  <a:schemeClr val="tx1"/>
                </a:outerShdw>
              </a:effectLst>
            </a:rPr>
            <a:t>neveikt</a:t>
          </a:r>
          <a:r>
            <a:rPr lang="es-ES_tradnl" sz="2000" b="1" kern="1200" dirty="0">
              <a:effectLst>
                <a:outerShdw blurRad="50800" dist="50800" dir="5400000" algn="ctr" rotWithShape="0">
                  <a:schemeClr val="tx1"/>
                </a:outerShdw>
              </a:effectLst>
            </a:rPr>
            <a:t> </a:t>
          </a:r>
          <a:r>
            <a:rPr lang="es-ES_tradnl" sz="2000" b="1" kern="1200" dirty="0" err="1">
              <a:effectLst>
                <a:outerShdw blurRad="50800" dist="50800" dir="5400000" algn="ctr" rotWithShape="0">
                  <a:schemeClr val="tx1"/>
                </a:outerShdw>
              </a:effectLst>
            </a:rPr>
            <a:t>kopīgos</a:t>
          </a:r>
          <a:r>
            <a:rPr lang="es-ES_tradnl" sz="2000" b="1" kern="1200" dirty="0">
              <a:effectLst>
                <a:outerShdw blurRad="50800" dist="50800" dir="5400000" algn="ctr" rotWithShape="0">
                  <a:schemeClr val="tx1"/>
                </a:outerShdw>
              </a:effectLst>
            </a:rPr>
            <a:t> </a:t>
          </a:r>
          <a:r>
            <a:rPr lang="es-ES_tradnl" sz="2000" b="1" kern="1200" dirty="0" err="1">
              <a:effectLst>
                <a:outerShdw blurRad="50800" dist="50800" dir="5400000" algn="ctr" rotWithShape="0">
                  <a:schemeClr val="tx1"/>
                </a:outerShdw>
              </a:effectLst>
            </a:rPr>
            <a:t>darbus</a:t>
          </a:r>
          <a:r>
            <a:rPr lang="es-ES_tradnl" sz="2000" b="1" kern="1200" dirty="0">
              <a:effectLst>
                <a:outerShdw blurRad="50800" dist="50800" dir="5400000" algn="ctr" rotWithShape="0">
                  <a:schemeClr val="tx1"/>
                </a:outerShdw>
              </a:effectLst>
            </a:rPr>
            <a:t>, </a:t>
          </a:r>
          <a:r>
            <a:rPr lang="es-ES_tradnl" sz="2000" b="1" kern="1200" dirty="0" err="1">
              <a:effectLst>
                <a:outerShdw blurRad="50800" dist="50800" dir="5400000" algn="ctr" rotWithShape="0">
                  <a:schemeClr val="tx1"/>
                </a:outerShdw>
              </a:effectLst>
            </a:rPr>
            <a:t>kas</a:t>
          </a:r>
          <a:r>
            <a:rPr lang="es-ES_tradnl" sz="2000" b="1" kern="1200" dirty="0">
              <a:effectLst>
                <a:outerShdw blurRad="50800" dist="50800" dir="5400000" algn="ctr" rotWithShape="0">
                  <a:schemeClr val="tx1"/>
                </a:outerShdw>
              </a:effectLst>
            </a:rPr>
            <a:t> </a:t>
          </a:r>
          <a:r>
            <a:rPr lang="es-ES_tradnl" sz="2000" b="1" kern="1200" dirty="0" err="1">
              <a:effectLst>
                <a:outerShdw blurRad="50800" dist="50800" dir="5400000" algn="ctr" rotWithShape="0">
                  <a:schemeClr val="tx1"/>
                </a:outerShdw>
              </a:effectLst>
            </a:rPr>
            <a:t>saistīti</a:t>
          </a:r>
          <a:r>
            <a:rPr lang="es-ES_tradnl" sz="2000" b="1" kern="1200" dirty="0">
              <a:effectLst>
                <a:outerShdw blurRad="50800" dist="50800" dir="5400000" algn="ctr" rotWithShape="0">
                  <a:schemeClr val="tx1"/>
                </a:outerShdw>
              </a:effectLst>
            </a:rPr>
            <a:t> </a:t>
          </a:r>
          <a:r>
            <a:rPr lang="es-ES_tradnl" sz="2000" b="1" kern="1200" dirty="0" err="1">
              <a:effectLst>
                <a:outerShdw blurRad="50800" dist="50800" dir="5400000" algn="ctr" rotWithShape="0">
                  <a:schemeClr val="tx1"/>
                </a:outerShdw>
              </a:effectLst>
            </a:rPr>
            <a:t>ar</a:t>
          </a:r>
          <a:r>
            <a:rPr lang="es-ES_tradnl" sz="2000" b="1" kern="1200" dirty="0">
              <a:effectLst>
                <a:outerShdw blurRad="50800" dist="50800" dir="5400000" algn="ctr" rotWithShape="0">
                  <a:schemeClr val="tx1"/>
                </a:outerShdw>
              </a:effectLst>
            </a:rPr>
            <a:t> </a:t>
          </a:r>
          <a:r>
            <a:rPr lang="es-ES_tradnl" sz="2000" b="1" kern="1200" dirty="0" err="1">
              <a:effectLst>
                <a:outerShdw blurRad="50800" dist="50800" dir="5400000" algn="ctr" rotWithShape="0">
                  <a:schemeClr val="tx1"/>
                </a:outerShdw>
              </a:effectLst>
            </a:rPr>
            <a:t>tās</a:t>
          </a:r>
          <a:r>
            <a:rPr lang="es-ES_tradnl" sz="2000" b="1" kern="1200" dirty="0">
              <a:effectLst>
                <a:outerShdw blurRad="50800" dist="50800" dir="5400000" algn="ctr" rotWithShape="0">
                  <a:schemeClr val="tx1"/>
                </a:outerShdw>
              </a:effectLst>
            </a:rPr>
            <a:t> </a:t>
          </a:r>
          <a:r>
            <a:rPr lang="es-ES_tradnl" sz="2000" b="1" kern="1200" dirty="0" err="1">
              <a:effectLst>
                <a:outerShdw blurRad="50800" dist="50800" dir="5400000" algn="ctr" rotWithShape="0">
                  <a:schemeClr val="tx1"/>
                </a:outerShdw>
              </a:effectLst>
            </a:rPr>
            <a:t>uzturēšanu</a:t>
          </a:r>
          <a:r>
            <a:rPr lang="es-ES_tradnl" sz="2000" b="1" kern="1200" dirty="0">
              <a:effectLst>
                <a:outerShdw blurRad="50800" dist="50800" dir="5400000" algn="ctr" rotWithShape="0">
                  <a:schemeClr val="tx1"/>
                </a:outerShdw>
              </a:effectLst>
            </a:rPr>
            <a:t> (1. </a:t>
          </a:r>
          <a:r>
            <a:rPr lang="es-ES_tradnl" sz="2000" b="1" kern="1200" dirty="0" err="1">
              <a:effectLst>
                <a:outerShdw blurRad="50800" dist="50800" dir="5400000" algn="ctr" rotWithShape="0">
                  <a:schemeClr val="tx1"/>
                </a:outerShdw>
              </a:effectLst>
            </a:rPr>
            <a:t>Kor</a:t>
          </a:r>
          <a:r>
            <a:rPr lang="es-ES_tradnl" sz="2000" b="1" kern="1200" dirty="0">
              <a:effectLst>
                <a:outerShdw blurRad="50800" dist="50800" dir="5400000" algn="ctr" rotWithShape="0">
                  <a:schemeClr val="tx1"/>
                </a:outerShdw>
              </a:effectLst>
            </a:rPr>
            <a:t>. 9:6)</a:t>
          </a:r>
        </a:p>
        <a:p>
          <a:pPr marL="228600" lvl="1" indent="-228600" algn="l" defTabSz="889000">
            <a:lnSpc>
              <a:spcPct val="90000"/>
            </a:lnSpc>
            <a:spcBef>
              <a:spcPct val="0"/>
            </a:spcBef>
            <a:spcAft>
              <a:spcPct val="15000"/>
            </a:spcAft>
            <a:buFont typeface="Wingdings" panose="05000000000000000000" pitchFamily="2" charset="2"/>
            <a:buChar char="Ø"/>
          </a:pPr>
          <a:r>
            <a:rPr lang="lv-LV" sz="2000" b="1" kern="1200" dirty="0">
              <a:effectLst>
                <a:outerShdw blurRad="50800" dist="50800" dir="5400000" algn="ctr" rotWithShape="0">
                  <a:schemeClr val="tx1"/>
                </a:outerShdw>
              </a:effectLst>
            </a:rPr>
            <a:t>Pāvils vēlas nopelnīt iztiku, lai neviens nedomātu, ka viņš vēlas izmantot savu auditoriju, bet parādīt viņiem savu pašaizliedzību</a:t>
          </a:r>
          <a:endParaRPr lang="es-ES" sz="2000" kern="1200" dirty="0">
            <a:effectLst>
              <a:outerShdw blurRad="50800" dist="50800" dir="5400000" algn="ctr" rotWithShape="0">
                <a:schemeClr val="tx1"/>
              </a:outerShdw>
            </a:effectLst>
          </a:endParaRPr>
        </a:p>
        <a:p>
          <a:pPr marL="228600" lvl="1" indent="-228600" algn="l" defTabSz="889000">
            <a:lnSpc>
              <a:spcPct val="90000"/>
            </a:lnSpc>
            <a:spcBef>
              <a:spcPct val="0"/>
            </a:spcBef>
            <a:spcAft>
              <a:spcPct val="15000"/>
            </a:spcAft>
            <a:buChar char="•"/>
          </a:pPr>
          <a:endParaRPr lang="es-ES_tradnl" sz="2000" b="1" kern="1200" dirty="0">
            <a:effectLst>
              <a:outerShdw blurRad="50800" dist="508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906981" y="0"/>
          <a:ext cx="8913555" cy="1296989"/>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Gaļas skārņos pārdeva gan elkiem upurētu, gan neupurētu gaļu. Ticīgajam nevajadzēja jautāt par gaļas izcelsmi, lai neradītu iespaidu, ka viņš uzskata šāda veida gaļas ēšanu par aizliegtu (1. Kor. 10:25).</a:t>
          </a:r>
          <a:endParaRPr lang="es-ES_tradnl" sz="2000" b="1" kern="1200" dirty="0">
            <a:effectLst>
              <a:outerShdw blurRad="38100" dist="38100" dir="2700000" algn="tl">
                <a:srgbClr val="000000">
                  <a:alpha val="43137"/>
                </a:srgbClr>
              </a:outerShdw>
            </a:effectLst>
          </a:endParaRPr>
        </a:p>
      </dsp:txBody>
      <dsp:txXfrm>
        <a:off x="2906981" y="0"/>
        <a:ext cx="8913555" cy="1296989"/>
      </dsp:txXfrm>
    </dsp:sp>
    <dsp:sp modelId="{0E39B0EA-1CF8-4763-B1A5-529D112E96FB}">
      <dsp:nvSpPr>
        <dsp:cNvPr id="0" name=""/>
        <dsp:cNvSpPr/>
      </dsp:nvSpPr>
      <dsp:spPr>
        <a:xfrm>
          <a:off x="0" y="0"/>
          <a:ext cx="2663994" cy="1296989"/>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0" y="1552566"/>
          <a:ext cx="8913555" cy="1296989"/>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Ja kāds neticīgais uzaicināja ticīgo uz maltīti. Ticīgais ēda, neko nejautājot (viņam viss ir atļauts). Kad saimnieks teica, ka gaļa ir upurēta elkam. Tād, lai neaizskartu saimnieka sirdsapziņu, ticīgajam nebija ieteicams ēst šo gaļu (1. Kor. 10:27–29).</a:t>
          </a:r>
          <a:endParaRPr lang="es-ES_tradnl" sz="2000" b="1" kern="1200" dirty="0">
            <a:effectLst>
              <a:outerShdw blurRad="38100" dist="38100" dir="2700000" algn="tl">
                <a:srgbClr val="000000">
                  <a:alpha val="43137"/>
                </a:srgbClr>
              </a:outerShdw>
            </a:effectLst>
          </a:endParaRPr>
        </a:p>
      </dsp:txBody>
      <dsp:txXfrm>
        <a:off x="0" y="1552566"/>
        <a:ext cx="8913555" cy="1296989"/>
      </dsp:txXfrm>
    </dsp:sp>
    <dsp:sp modelId="{599A541C-F2D6-406B-8AAD-AE6417A2067B}">
      <dsp:nvSpPr>
        <dsp:cNvPr id="0" name=""/>
        <dsp:cNvSpPr/>
      </dsp:nvSpPr>
      <dsp:spPr>
        <a:xfrm>
          <a:off x="9166055" y="1552566"/>
          <a:ext cx="2663994" cy="1296989"/>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a:p>
        </p:txBody>
      </p:sp>
      <p:sp>
        <p:nvSpPr>
          <p:cNvPr id="3" name="Datuma vietturi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727504-2D20-42DA-A3AB-6EC4425EC2F7}" type="datetimeFigureOut">
              <a:rPr lang="es-ES_tradnl" smtClean="0"/>
              <a:t>06/07/2026</a:t>
            </a:fld>
            <a:endParaRPr lang="es-ES_tradnl"/>
          </a:p>
        </p:txBody>
      </p:sp>
      <p:sp>
        <p:nvSpPr>
          <p:cNvPr id="4" name="Slaida attēla vietturi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Piezīmju vietturi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s-ES_tradnl"/>
          </a:p>
        </p:txBody>
      </p:sp>
      <p:sp>
        <p:nvSpPr>
          <p:cNvPr id="6" name="Kājenes vietturi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a:p>
        </p:txBody>
      </p:sp>
      <p:sp>
        <p:nvSpPr>
          <p:cNvPr id="7" name="Slaida numura vietturi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FBE16B-9A81-4228-97E8-1AB5B917899F}" type="slidenum">
              <a:rPr lang="es-ES_tradnl" smtClean="0"/>
              <a:t>‹Nº›</a:t>
            </a:fld>
            <a:endParaRPr lang="es-ES_tradnl"/>
          </a:p>
        </p:txBody>
      </p:sp>
    </p:spTree>
    <p:extLst>
      <p:ext uri="{BB962C8B-B14F-4D97-AF65-F5344CB8AC3E}">
        <p14:creationId xmlns:p14="http://schemas.microsoft.com/office/powerpoint/2010/main" val="225919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s-ES_tradnl" dirty="0"/>
          </a:p>
        </p:txBody>
      </p:sp>
      <p:sp>
        <p:nvSpPr>
          <p:cNvPr id="4" name="Slaida numura vietturis 3"/>
          <p:cNvSpPr>
            <a:spLocks noGrp="1"/>
          </p:cNvSpPr>
          <p:nvPr>
            <p:ph type="sldNum" sz="quarter" idx="10"/>
          </p:nvPr>
        </p:nvSpPr>
        <p:spPr/>
        <p:txBody>
          <a:bodyPr/>
          <a:lstStyle/>
          <a:p>
            <a:fld id="{DEFBE16B-9A81-4228-97E8-1AB5B917899F}" type="slidenum">
              <a:rPr lang="es-ES_tradnl" smtClean="0"/>
              <a:t>4</a:t>
            </a:fld>
            <a:endParaRPr lang="es-ES_tradnl"/>
          </a:p>
        </p:txBody>
      </p:sp>
    </p:spTree>
    <p:extLst>
      <p:ext uri="{BB962C8B-B14F-4D97-AF65-F5344CB8AC3E}">
        <p14:creationId xmlns:p14="http://schemas.microsoft.com/office/powerpoint/2010/main" val="3054808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06/07/2026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06/07/2026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06/07/2026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06/07/2026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06/07/2026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06/07/2026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06/07/2026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06/07/2026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06/07/2026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06/07/2026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06/07/2026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06/07/2026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jpeg"/><Relationship Id="rId7" Type="http://schemas.openxmlformats.org/officeDocument/2006/relationships/diagramColors" Target="../diagrams/colors2.xml"/><Relationship Id="rId12"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8.jpeg"/><Relationship Id="rId5" Type="http://schemas.openxmlformats.org/officeDocument/2006/relationships/diagramLayout" Target="../diagrams/layout2.xml"/><Relationship Id="rId10" Type="http://schemas.openxmlformats.org/officeDocument/2006/relationships/image" Target="../media/image7.jpeg"/><Relationship Id="rId4" Type="http://schemas.openxmlformats.org/officeDocument/2006/relationships/diagramData" Target="../diagrams/data2.xm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g"/><Relationship Id="rId4" Type="http://schemas.openxmlformats.org/officeDocument/2006/relationships/image" Target="../media/image17.jpeg"/><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2930156" y="244549"/>
            <a:ext cx="5238750" cy="1754326"/>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lv-LV" sz="5400" b="1" spc="300" dirty="0">
                <a:ln w="10160">
                  <a:noFill/>
                  <a:prstDash val="solid"/>
                </a:ln>
                <a:solidFill>
                  <a:schemeClr val="bg2">
                    <a:lumMod val="40000"/>
                    <a:lumOff val="60000"/>
                  </a:schemeClr>
                </a:solidFill>
                <a:effectLst>
                  <a:outerShdw blurRad="38100" dist="22860" dir="5400000" algn="tl" rotWithShape="0">
                    <a:srgbClr val="00B0F0"/>
                  </a:outerShdw>
                </a:effectLst>
              </a:rPr>
              <a:t>VISS DIEVA GODAM</a:t>
            </a:r>
            <a:endParaRPr lang="es-ES" sz="5400" b="1" spc="300" dirty="0">
              <a:ln w="10160">
                <a:noFill/>
                <a:prstDash val="solid"/>
              </a:ln>
              <a:solidFill>
                <a:schemeClr val="bg2">
                  <a:lumMod val="40000"/>
                  <a:lumOff val="60000"/>
                </a:schemeClr>
              </a:solidFill>
              <a:effectLst>
                <a:outerShdw blurRad="38100" dist="22860" dir="5400000" algn="tl" rotWithShape="0">
                  <a:srgbClr val="00B0F0"/>
                </a:outerShdw>
              </a:effectLst>
            </a:endParaRPr>
          </a:p>
        </p:txBody>
      </p:sp>
      <p:sp>
        <p:nvSpPr>
          <p:cNvPr id="5" name="CuadroTexto 4">
            <a:extLst>
              <a:ext uri="{FF2B5EF4-FFF2-40B4-BE49-F238E27FC236}">
                <a16:creationId xmlns:a16="http://schemas.microsoft.com/office/drawing/2014/main" id="{CE025969-990F-9A01-7014-E1DA1A0EF546}"/>
              </a:ext>
            </a:extLst>
          </p:cNvPr>
          <p:cNvSpPr txBox="1"/>
          <p:nvPr/>
        </p:nvSpPr>
        <p:spPr>
          <a:xfrm>
            <a:off x="9848666" y="6515100"/>
            <a:ext cx="2343334" cy="338554"/>
          </a:xfrm>
          <a:prstGeom prst="rect">
            <a:avLst/>
          </a:prstGeom>
          <a:noFill/>
        </p:spPr>
        <p:txBody>
          <a:bodyPr wrap="none" rtlCol="0">
            <a:spAutoFit/>
          </a:bodyPr>
          <a:lstStyle/>
          <a:p>
            <a:pPr algn="r"/>
            <a:r>
              <a:rPr lang="es-ES" sz="1600" b="1" dirty="0">
                <a:solidFill>
                  <a:srgbClr val="C7E6A4"/>
                </a:solidFill>
                <a:effectLst>
                  <a:outerShdw blurRad="38100" dist="38100" dir="2700000" algn="tl">
                    <a:srgbClr val="000000">
                      <a:alpha val="43137"/>
                    </a:srgbClr>
                  </a:outerShdw>
                </a:effectLst>
              </a:rPr>
              <a:t>5</a:t>
            </a:r>
            <a:r>
              <a:rPr lang="lv-LV" sz="1600" b="1" dirty="0">
                <a:solidFill>
                  <a:srgbClr val="C7E6A4"/>
                </a:solidFill>
                <a:effectLst>
                  <a:outerShdw blurRad="38100" dist="38100" dir="2700000" algn="tl">
                    <a:srgbClr val="000000">
                      <a:alpha val="43137"/>
                    </a:srgbClr>
                  </a:outerShdw>
                </a:effectLst>
              </a:rPr>
              <a:t>.tēma</a:t>
            </a:r>
            <a:r>
              <a:rPr lang="es-ES" sz="1600" b="1" dirty="0">
                <a:solidFill>
                  <a:srgbClr val="C7E6A4"/>
                </a:solidFill>
                <a:effectLst>
                  <a:outerShdw blurRad="38100" dist="38100" dir="2700000" algn="tl">
                    <a:srgbClr val="000000">
                      <a:alpha val="43137"/>
                    </a:srgbClr>
                  </a:outerShdw>
                </a:effectLst>
              </a:rPr>
              <a:t>  1</a:t>
            </a:r>
            <a:r>
              <a:rPr lang="lv-LV" sz="1600" b="1" dirty="0">
                <a:solidFill>
                  <a:srgbClr val="C7E6A4"/>
                </a:solidFill>
                <a:effectLst>
                  <a:outerShdw blurRad="38100" dist="38100" dir="2700000" algn="tl">
                    <a:srgbClr val="000000">
                      <a:alpha val="43137"/>
                    </a:srgbClr>
                  </a:outerShdw>
                </a:effectLst>
              </a:rPr>
              <a:t>.</a:t>
            </a:r>
            <a:r>
              <a:rPr lang="es-ES" sz="1600" b="1" dirty="0">
                <a:solidFill>
                  <a:srgbClr val="C7E6A4"/>
                </a:solidFill>
                <a:effectLst>
                  <a:outerShdw blurRad="38100" dist="38100" dir="2700000" algn="tl">
                    <a:srgbClr val="000000">
                      <a:alpha val="43137"/>
                    </a:srgbClr>
                  </a:outerShdw>
                </a:effectLst>
              </a:rPr>
              <a:t> a</a:t>
            </a:r>
            <a:r>
              <a:rPr lang="lv-LV" sz="1600" b="1" dirty="0">
                <a:solidFill>
                  <a:srgbClr val="C7E6A4"/>
                </a:solidFill>
                <a:effectLst>
                  <a:outerShdw blurRad="38100" dist="38100" dir="2700000" algn="tl">
                    <a:srgbClr val="000000">
                      <a:alpha val="43137"/>
                    </a:srgbClr>
                  </a:outerShdw>
                </a:effectLst>
              </a:rPr>
              <a:t>u</a:t>
            </a:r>
            <a:r>
              <a:rPr lang="es-ES" sz="1600" b="1" dirty="0">
                <a:solidFill>
                  <a:srgbClr val="C7E6A4"/>
                </a:solidFill>
                <a:effectLst>
                  <a:outerShdw blurRad="38100" dist="38100" dir="2700000" algn="tl">
                    <a:srgbClr val="000000">
                      <a:alpha val="43137"/>
                    </a:srgbClr>
                  </a:outerShdw>
                </a:effectLst>
              </a:rPr>
              <a:t>g</a:t>
            </a:r>
            <a:r>
              <a:rPr lang="lv-LV" sz="1600" b="1" dirty="0">
                <a:solidFill>
                  <a:srgbClr val="C7E6A4"/>
                </a:solidFill>
                <a:effectLst>
                  <a:outerShdw blurRad="38100" dist="38100" dir="2700000" algn="tl">
                    <a:srgbClr val="000000">
                      <a:alpha val="43137"/>
                    </a:srgbClr>
                  </a:outerShdw>
                </a:effectLst>
              </a:rPr>
              <a:t>ustā,</a:t>
            </a:r>
            <a:r>
              <a:rPr lang="es-ES" sz="1600" b="1" dirty="0">
                <a:solidFill>
                  <a:srgbClr val="C7E6A4"/>
                </a:solidFill>
                <a:effectLst>
                  <a:outerShdw blurRad="38100" dist="38100" dir="2700000" algn="tl">
                    <a:srgbClr val="000000">
                      <a:alpha val="43137"/>
                    </a:srgbClr>
                  </a:outerShdw>
                </a:effectLst>
              </a:rPr>
              <a:t> 2026</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191386" y="3635333"/>
            <a:ext cx="2791326" cy="1569660"/>
          </a:xfrm>
          <a:prstGeom prst="rect">
            <a:avLst/>
          </a:prstGeom>
          <a:noFill/>
        </p:spPr>
        <p:txBody>
          <a:bodyPr wrap="square">
            <a:spAutoFit/>
          </a:bodyPr>
          <a:lstStyle/>
          <a:p>
            <a:r>
              <a:rPr lang="lv-LV" sz="2400" b="1" dirty="0">
                <a:solidFill>
                  <a:srgbClr val="FFF3D0"/>
                </a:solidFill>
                <a:effectLst>
                  <a:glow rad="76200">
                    <a:schemeClr val="tx1"/>
                  </a:glow>
                  <a:outerShdw blurRad="50800" dist="50800" dir="5400000" algn="ctr" rotWithShape="0">
                    <a:schemeClr val="tx1"/>
                  </a:outerShdw>
                </a:effectLst>
                <a:latin typeface="Comic Sans MS" panose="030F0702030302020204" pitchFamily="66" charset="0"/>
              </a:rPr>
              <a:t>"Tāpēc, vai ēdat vai dzerat, visu to dariet Dievam par godu"</a:t>
            </a:r>
          </a:p>
        </p:txBody>
      </p:sp>
      <p:sp>
        <p:nvSpPr>
          <p:cNvPr id="5" name="CuadroTexto 4">
            <a:extLst>
              <a:ext uri="{FF2B5EF4-FFF2-40B4-BE49-F238E27FC236}">
                <a16:creationId xmlns:a16="http://schemas.microsoft.com/office/drawing/2014/main" id="{1B340089-2457-DCB6-3849-96E7B45DCD44}"/>
              </a:ext>
            </a:extLst>
          </p:cNvPr>
          <p:cNvSpPr txBox="1"/>
          <p:nvPr/>
        </p:nvSpPr>
        <p:spPr>
          <a:xfrm>
            <a:off x="229887" y="3249550"/>
            <a:ext cx="2714324"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r>
              <a:rPr lang="lv-LV" sz="1800" dirty="0"/>
              <a:t>(1. Kor. 10:31)</a:t>
            </a:r>
          </a:p>
        </p:txBody>
      </p:sp>
    </p:spTree>
    <p:extLst>
      <p:ext uri="{BB962C8B-B14F-4D97-AF65-F5344CB8AC3E}">
        <p14:creationId xmlns:p14="http://schemas.microsoft.com/office/powerpoint/2010/main" val="142500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5" y="128106"/>
            <a:ext cx="5886450" cy="1015663"/>
          </a:xfrm>
          <a:prstGeom prst="rect">
            <a:avLst/>
          </a:prstGeom>
          <a:noFill/>
        </p:spPr>
        <p:txBody>
          <a:bodyPr wrap="square" rtlCol="0">
            <a:spAutoFit/>
          </a:bodyPr>
          <a:lstStyle/>
          <a:p>
            <a:pPr>
              <a:spcBef>
                <a:spcPts val="600"/>
              </a:spcBef>
            </a:pPr>
            <a:r>
              <a:rPr lang="lv-LV" sz="2000" b="1" dirty="0"/>
              <a:t>Sākot ar 1. Korintiešiem 7, Pāvils pievēršas atbildēm uz virkni jautājumu, ko korintieši viņam bija nosūtījuši vēstulē (1. Kor. 7:1a).</a:t>
            </a:r>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93762849"/>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6" y="3429000"/>
            <a:ext cx="5886450" cy="1015663"/>
          </a:xfrm>
          <a:prstGeom prst="rect">
            <a:avLst/>
          </a:prstGeom>
          <a:noFill/>
        </p:spPr>
        <p:txBody>
          <a:bodyPr wrap="square">
            <a:spAutoFit/>
          </a:bodyPr>
          <a:lstStyle/>
          <a:p>
            <a:pPr lvl="0">
              <a:spcBef>
                <a:spcPts val="600"/>
              </a:spcBef>
              <a:defRPr/>
            </a:pPr>
            <a:r>
              <a:rPr lang="lv-LV" sz="2000" b="1" dirty="0">
                <a:solidFill>
                  <a:prstClr val="black"/>
                </a:solidFill>
              </a:rPr>
              <a:t>Papildus šai idejai Pāvils uzsver, ka viss, kas tiek darīts draudzē vai privātajā dzīvē, ir jādara Dieva godam.</a:t>
            </a: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1" y="2431294"/>
            <a:ext cx="5886450" cy="1015663"/>
          </a:xfrm>
          <a:prstGeom prst="rect">
            <a:avLst/>
          </a:prstGeom>
          <a:noFill/>
        </p:spPr>
        <p:txBody>
          <a:bodyPr wrap="square">
            <a:spAutoFit/>
          </a:bodyPr>
          <a:lstStyle/>
          <a:p>
            <a:pPr lvl="0">
              <a:spcBef>
                <a:spcPts val="600"/>
              </a:spcBef>
              <a:defRPr/>
            </a:pPr>
            <a:r>
              <a:rPr lang="lv-LV" sz="2000" b="1" dirty="0">
                <a:solidFill>
                  <a:prstClr val="black"/>
                </a:solidFill>
              </a:rPr>
              <a:t>Tomēr viņš cenšas katrā tēmā iekļaut kopīgu vadmotīvu: mīlestību un savstarpējo cieņu, kam jāved draudzi uz vienotību.</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25812"/>
            <a:ext cx="5886450" cy="1015663"/>
          </a:xfrm>
          <a:prstGeom prst="rect">
            <a:avLst/>
          </a:prstGeom>
          <a:noFill/>
        </p:spPr>
        <p:txBody>
          <a:bodyPr wrap="square">
            <a:spAutoFit/>
          </a:bodyPr>
          <a:lstStyle/>
          <a:p>
            <a:pPr lvl="0">
              <a:spcBef>
                <a:spcPts val="600"/>
              </a:spcBef>
              <a:defRPr/>
            </a:pPr>
            <a:r>
              <a:rPr lang="lv-LV" sz="2000" b="1" dirty="0">
                <a:solidFill>
                  <a:prstClr val="black"/>
                </a:solidFill>
              </a:rPr>
              <a:t>Lai gan 8.–10. nodaļā galvenokārt tiek aplūkota elku pielūgšana, Pāvils tajās ievij dažas tēmas, kurām, šķiet, nav nekādas saistības ar šo konkrēto grēku.</a:t>
            </a: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1"/>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000" b="1" dirty="0">
                <a:ln/>
                <a:solidFill>
                  <a:schemeClr val="accent3"/>
                </a:solidFill>
              </a:rPr>
              <a:t>ZINĀŠANAS </a:t>
            </a:r>
            <a:r>
              <a:rPr lang="lv-LV" sz="4000" b="1" dirty="0">
                <a:ln/>
                <a:solidFill>
                  <a:schemeClr val="accent3"/>
                </a:solidFill>
              </a:rPr>
              <a:t>PRET</a:t>
            </a:r>
            <a:r>
              <a:rPr lang="es-ES" sz="4000" b="1" dirty="0">
                <a:ln/>
                <a:solidFill>
                  <a:schemeClr val="accent3"/>
                </a:solidFill>
              </a:rPr>
              <a:t> MĪLESTĪB</a:t>
            </a:r>
            <a:r>
              <a:rPr lang="lv-LV" sz="4000" b="1" dirty="0">
                <a:ln/>
                <a:solidFill>
                  <a:schemeClr val="accent3"/>
                </a:solidFill>
              </a:rPr>
              <a:t>U</a:t>
            </a:r>
            <a:endParaRPr lang="es-ES" sz="4000" b="1" dirty="0">
              <a:ln/>
              <a:solidFill>
                <a:schemeClr val="accent3"/>
              </a:solidFill>
            </a:endParaRPr>
          </a:p>
          <a:p>
            <a:pPr algn="ctr"/>
            <a:r>
              <a:rPr lang="lv-LV" sz="2000" b="1" dirty="0">
                <a:ln/>
                <a:solidFill>
                  <a:schemeClr val="accent4">
                    <a:lumMod val="50000"/>
                  </a:schemeClr>
                </a:solidFill>
              </a:rPr>
              <a:t>1. Korintiešiem 8 (Pārtika kas upurēta elkiem</a:t>
            </a:r>
            <a:r>
              <a:rPr lang="es-ES" sz="2000" b="1" dirty="0">
                <a:ln/>
                <a:solidFill>
                  <a:schemeClr val="accent4">
                    <a:lumMod val="50000"/>
                  </a:schemeClr>
                </a:solidFill>
              </a:rPr>
              <a:t>)</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709861" y="1053630"/>
            <a:ext cx="6772275" cy="615553"/>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lv-LV" b="1" dirty="0">
                <a:solidFill>
                  <a:schemeClr val="accent1">
                    <a:lumMod val="75000"/>
                  </a:schemeClr>
                </a:solidFill>
                <a:latin typeface="Comic Sans MS" panose="030F0702030302020204" pitchFamily="66" charset="0"/>
              </a:rPr>
              <a:t>„Atziņa dara uzpūtīgus, bet mīlestība ceļ”</a:t>
            </a:r>
          </a:p>
          <a:p>
            <a:pPr algn="ctr"/>
            <a:r>
              <a:rPr lang="lv-LV" sz="1600" b="1" dirty="0">
                <a:solidFill>
                  <a:schemeClr val="accent1">
                    <a:lumMod val="75000"/>
                  </a:schemeClr>
                </a:solidFill>
                <a:latin typeface="Comic Sans MS" panose="030F0702030302020204" pitchFamily="66" charset="0"/>
              </a:rPr>
              <a:t>(1. Korintiešiem 8:1b)</a:t>
            </a: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lv-LV" sz="2000" b="1" dirty="0"/>
              <a:t>Pāvils „sadala” draudzi divās grupās: „stiprajos” un „vājajos”.</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673159"/>
            <a:ext cx="6762751" cy="1015663"/>
          </a:xfrm>
          <a:prstGeom prst="rect">
            <a:avLst/>
          </a:prstGeom>
          <a:noFill/>
        </p:spPr>
        <p:txBody>
          <a:bodyPr wrap="square">
            <a:spAutoFit/>
          </a:bodyPr>
          <a:lstStyle/>
          <a:p>
            <a:pPr>
              <a:spcBef>
                <a:spcPts val="600"/>
              </a:spcBef>
            </a:pPr>
            <a:r>
              <a:rPr lang="lv-LV" sz="2000" b="1" dirty="0"/>
              <a:t>Taču stiprie, ar savām zināšanām un piemēru, var novest vājos grēkā (1. Kor. 8:10). Mīlestībā  pret savu brāli stiprajam ir jāatturas (1. Kor.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1014012436"/>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688822"/>
            <a:ext cx="6762750" cy="1015663"/>
          </a:xfrm>
          <a:prstGeom prst="rect">
            <a:avLst/>
          </a:prstGeom>
          <a:noFill/>
        </p:spPr>
        <p:txBody>
          <a:bodyPr wrap="square">
            <a:spAutoFit/>
          </a:bodyPr>
          <a:lstStyle/>
          <a:p>
            <a:pPr lvl="0">
              <a:spcBef>
                <a:spcPts val="600"/>
              </a:spcBef>
              <a:defRPr/>
            </a:pPr>
            <a:r>
              <a:rPr lang="lv-LV" sz="2000" b="1" dirty="0">
                <a:solidFill>
                  <a:prstClr val="black"/>
                </a:solidFill>
              </a:rPr>
              <a:t>Kristiešiem mīlestība ir jāinoliek priekšplānā, salīdzinājumā ar zināšanām, tās var kļūt par šķērsli „vājam” brālim (kas atrodas izaugsmes procesā).</a:t>
            </a: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517656" cy="1015663"/>
          </a:xfrm>
          <a:prstGeom prst="rect">
            <a:avLst/>
          </a:prstGeom>
          <a:noFill/>
        </p:spPr>
        <p:txBody>
          <a:bodyPr wrap="square">
            <a:spAutoFit/>
          </a:bodyPr>
          <a:lstStyle/>
          <a:p>
            <a:pPr algn="ctr"/>
            <a:r>
              <a:rPr lang="es-ES" sz="4000" b="1" spc="50" dirty="0">
                <a:ln w="0"/>
                <a:solidFill>
                  <a:schemeClr val="bg2"/>
                </a:solidFill>
                <a:effectLst>
                  <a:innerShdw blurRad="63500" dist="50800" dir="13500000">
                    <a:srgbClr val="000000">
                      <a:alpha val="50000"/>
                    </a:srgbClr>
                  </a:innerShdw>
                </a:effectLst>
              </a:rPr>
              <a:t>EVAŅĢĒLIJA TIESĪBAS</a:t>
            </a:r>
          </a:p>
          <a:p>
            <a:pPr lvl="0" algn="ctr">
              <a:defRPr/>
            </a:pPr>
            <a:r>
              <a:rPr lang="es-ES" sz="2000" b="1" spc="50" dirty="0">
                <a:ln w="0"/>
                <a:solidFill>
                  <a:schemeClr val="tx2">
                    <a:lumMod val="20000"/>
                    <a:lumOff val="80000"/>
                  </a:schemeClr>
                </a:solidFill>
                <a:effectLst>
                  <a:innerShdw blurRad="63500" dist="50800" dir="13500000">
                    <a:srgbClr val="000000">
                      <a:alpha val="50000"/>
                    </a:srgbClr>
                  </a:innerShdw>
                </a:effectLst>
              </a:rPr>
              <a:t>1. </a:t>
            </a:r>
            <a:r>
              <a:rPr lang="es-ES" sz="2000" b="1" spc="50" dirty="0" err="1">
                <a:ln w="0"/>
                <a:solidFill>
                  <a:schemeClr val="tx2">
                    <a:lumMod val="20000"/>
                    <a:lumOff val="80000"/>
                  </a:schemeClr>
                </a:solidFill>
                <a:effectLst>
                  <a:innerShdw blurRad="63500" dist="50800" dir="13500000">
                    <a:srgbClr val="000000">
                      <a:alpha val="50000"/>
                    </a:srgbClr>
                  </a:innerShdw>
                </a:effectLst>
              </a:rPr>
              <a:t>Korintiešiem</a:t>
            </a:r>
            <a:r>
              <a:rPr lang="es-ES" sz="2000" b="1" spc="50" dirty="0">
                <a:ln w="0"/>
                <a:solidFill>
                  <a:schemeClr val="tx2">
                    <a:lumMod val="20000"/>
                    <a:lumOff val="80000"/>
                  </a:schemeClr>
                </a:solidFill>
                <a:effectLst>
                  <a:innerShdw blurRad="63500" dist="50800" dir="13500000">
                    <a:srgbClr val="000000">
                      <a:alpha val="50000"/>
                    </a:srgbClr>
                  </a:innerShdw>
                </a:effectLst>
              </a:rPr>
              <a:t> 9 (</a:t>
            </a:r>
            <a:r>
              <a:rPr lang="es-ES" sz="2000" b="1" spc="50" dirty="0" err="1">
                <a:ln w="0"/>
                <a:solidFill>
                  <a:schemeClr val="tx2">
                    <a:lumMod val="20000"/>
                    <a:lumOff val="80000"/>
                  </a:schemeClr>
                </a:solidFill>
                <a:effectLst>
                  <a:innerShdw blurRad="63500" dist="50800" dir="13500000">
                    <a:srgbClr val="000000">
                      <a:alpha val="50000"/>
                    </a:srgbClr>
                  </a:innerShdw>
                </a:effectLst>
              </a:rPr>
              <a:t>Pāvils</a:t>
            </a:r>
            <a:r>
              <a:rPr lang="es-ES" sz="2000" b="1" spc="50" dirty="0">
                <a:ln w="0"/>
                <a:solidFill>
                  <a:schemeClr val="tx2">
                    <a:lumMod val="20000"/>
                    <a:lumOff val="80000"/>
                  </a:schemeClr>
                </a:solidFill>
                <a:effectLst>
                  <a:innerShdw blurRad="63500" dist="50800" dir="13500000">
                    <a:srgbClr val="000000">
                      <a:alpha val="50000"/>
                    </a:srgbClr>
                  </a:innerShdw>
                </a:effectLst>
              </a:rPr>
              <a:t> </a:t>
            </a:r>
            <a:r>
              <a:rPr lang="es-ES" sz="2000" b="1" spc="50" dirty="0" err="1">
                <a:ln w="0"/>
                <a:solidFill>
                  <a:schemeClr val="tx2">
                    <a:lumMod val="20000"/>
                    <a:lumOff val="80000"/>
                  </a:schemeClr>
                </a:solidFill>
                <a:effectLst>
                  <a:innerShdw blurRad="63500" dist="50800" dir="13500000">
                    <a:srgbClr val="000000">
                      <a:alpha val="50000"/>
                    </a:srgbClr>
                  </a:innerShdw>
                </a:effectLst>
              </a:rPr>
              <a:t>atsakās</a:t>
            </a:r>
            <a:r>
              <a:rPr lang="es-ES" sz="2000" b="1" spc="50" dirty="0">
                <a:ln w="0"/>
                <a:solidFill>
                  <a:schemeClr val="tx2">
                    <a:lumMod val="20000"/>
                    <a:lumOff val="80000"/>
                  </a:schemeClr>
                </a:solidFill>
                <a:effectLst>
                  <a:innerShdw blurRad="63500" dist="50800" dir="13500000">
                    <a:srgbClr val="000000">
                      <a:alpha val="50000"/>
                    </a:srgbClr>
                  </a:innerShdw>
                </a:effectLst>
              </a:rPr>
              <a:t> no </a:t>
            </a:r>
            <a:r>
              <a:rPr lang="es-ES" sz="2000" b="1" spc="50" dirty="0" err="1">
                <a:ln w="0"/>
                <a:solidFill>
                  <a:schemeClr val="tx2">
                    <a:lumMod val="20000"/>
                    <a:lumOff val="80000"/>
                  </a:schemeClr>
                </a:solidFill>
                <a:effectLst>
                  <a:innerShdw blurRad="63500" dist="50800" dir="13500000">
                    <a:srgbClr val="000000">
                      <a:alpha val="50000"/>
                    </a:srgbClr>
                  </a:innerShdw>
                </a:effectLst>
              </a:rPr>
              <a:t>savām</a:t>
            </a:r>
            <a:r>
              <a:rPr lang="es-ES" sz="2000" b="1" spc="50" dirty="0">
                <a:ln w="0"/>
                <a:solidFill>
                  <a:schemeClr val="tx2">
                    <a:lumMod val="20000"/>
                    <a:lumOff val="80000"/>
                  </a:schemeClr>
                </a:solidFill>
                <a:effectLst>
                  <a:innerShdw blurRad="63500" dist="50800" dir="13500000">
                    <a:srgbClr val="000000">
                      <a:alpha val="50000"/>
                    </a:srgbClr>
                  </a:innerShdw>
                </a:effectLst>
              </a:rPr>
              <a:t> </a:t>
            </a:r>
            <a:r>
              <a:rPr lang="es-ES" sz="2000" b="1" spc="50" dirty="0" err="1">
                <a:ln w="0"/>
                <a:solidFill>
                  <a:schemeClr val="tx2">
                    <a:lumMod val="20000"/>
                    <a:lumOff val="80000"/>
                  </a:schemeClr>
                </a:solidFill>
                <a:effectLst>
                  <a:innerShdw blurRad="63500" dist="50800" dir="13500000">
                    <a:srgbClr val="000000">
                      <a:alpha val="50000"/>
                    </a:srgbClr>
                  </a:innerShdw>
                </a:effectLst>
              </a:rPr>
              <a:t>tiesībām</a:t>
            </a:r>
            <a:r>
              <a:rPr lang="es-ES" sz="2000" b="1" spc="50" dirty="0">
                <a:ln w="0"/>
                <a:solidFill>
                  <a:schemeClr val="tx2">
                    <a:lumMod val="20000"/>
                    <a:lumOff val="80000"/>
                  </a:schemeClr>
                </a:solidFill>
                <a:effectLst>
                  <a:innerShdw blurRad="63500" dist="50800" dir="13500000">
                    <a:srgbClr val="000000">
                      <a:alpha val="50000"/>
                    </a:srgbClr>
                  </a:innerShdw>
                </a:effectLst>
              </a:rPr>
              <a:t>)</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604985" y="74462"/>
            <a:ext cx="3397717" cy="1200329"/>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lv-LV" b="1" dirty="0">
                <a:solidFill>
                  <a:srgbClr val="002060"/>
                </a:solidFill>
                <a:latin typeface="Comic Sans MS" panose="030F0702030302020204" pitchFamily="66" charset="0"/>
              </a:rPr>
              <a:t>„Tāpat arī Tas Kungs ir noteicis evaņģēlija sludinātājiem pārtikt no evaņģēlija” (1. Kor. 9:14)</a:t>
            </a: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a:spcBef>
                <a:spcPts val="600"/>
              </a:spcBef>
            </a:pPr>
            <a:r>
              <a:rPr lang="lv-LV" sz="2000" b="1" dirty="0">
                <a:solidFill>
                  <a:schemeClr val="bg1"/>
                </a:solidFill>
                <a:effectLst>
                  <a:outerShdw blurRad="50800" dist="50800" dir="5400000" algn="ctr" rotWithShape="0">
                    <a:schemeClr val="tx1"/>
                  </a:outerShdw>
                </a:effectLst>
              </a:rPr>
              <a:t>Pāvils mīlestībā pret vājajiem atteicās vismaz no trim tiesībām:</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927954569"/>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090447"/>
            <a:ext cx="12192000" cy="707886"/>
          </a:xfrm>
          <a:prstGeom prst="rect">
            <a:avLst/>
          </a:prstGeom>
          <a:noFill/>
        </p:spPr>
        <p:txBody>
          <a:bodyPr wrap="square" rtlCol="0">
            <a:spAutoFit/>
          </a:bodyPr>
          <a:lstStyle/>
          <a:p>
            <a:pPr>
              <a:spcBef>
                <a:spcPts val="600"/>
              </a:spcBef>
            </a:pPr>
            <a:r>
              <a:rPr lang="lv-LV" sz="2000" b="1" dirty="0"/>
              <a:t>Lai gan Jēzus skaidri norādīja, ka tiem, kas sludina evaņģēliju, jāpārtiek no evaņģēlija, gan Pāvils, gan Bernabē brīvprātīgi atteicās no šiem līdzekļiem, lai neradītu šķēršļus ticīgajiem (1. Kor. 9:12–14; Lk. 10:7).</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lv-LV" sz="4400" b="1" dirty="0">
                <a:ln w="0"/>
                <a:gradFill>
                  <a:gsLst>
                    <a:gs pos="0">
                      <a:schemeClr val="accent5">
                        <a:lumMod val="50000"/>
                      </a:schemeClr>
                    </a:gs>
                    <a:gs pos="50000">
                      <a:schemeClr val="accent5"/>
                    </a:gs>
                    <a:gs pos="100000">
                      <a:schemeClr val="accent5">
                        <a:lumMod val="60000"/>
                        <a:lumOff val="40000"/>
                      </a:schemeClr>
                    </a:gs>
                  </a:gsLst>
                  <a:lin ang="5400000"/>
                </a:gradFill>
              </a:rPr>
              <a:t>MĀCĪBAS NO PAGĀTNES</a:t>
            </a:r>
          </a:p>
          <a:p>
            <a:pPr lvl="0" algn="ctr">
              <a:defRPr/>
            </a:pPr>
            <a:r>
              <a:rPr lang="lv-LV" sz="2400" b="1" dirty="0">
                <a:ln w="0"/>
                <a:solidFill>
                  <a:schemeClr val="accent6">
                    <a:lumMod val="75000"/>
                  </a:schemeClr>
                </a:solidFill>
              </a:rPr>
              <a:t>1. Korintiešiem 10:1–13 (Brīdinājums pret elkdievību)</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3533776" y="1168109"/>
            <a:ext cx="8522283" cy="646331"/>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lv-LV" b="1" dirty="0">
                <a:solidFill>
                  <a:schemeClr val="accent5">
                    <a:lumMod val="50000"/>
                  </a:schemeClr>
                </a:solidFill>
                <a:latin typeface="Comic Sans MS" panose="030F0702030302020204" pitchFamily="66" charset="0"/>
              </a:rPr>
              <a:t>„Netopiet arī par elku kalpiem kā daži no tiem, kā ir rakstīts: tauta apsēdās ēst un dzert un tad piecēlās un sāka diet” </a:t>
            </a:r>
            <a:r>
              <a:rPr lang="lv-LV" sz="1600" b="1" dirty="0">
                <a:solidFill>
                  <a:schemeClr val="accent5">
                    <a:lumMod val="50000"/>
                  </a:schemeClr>
                </a:solidFill>
                <a:latin typeface="Comic Sans MS" panose="030F0702030302020204" pitchFamily="66" charset="0"/>
              </a:rPr>
              <a:t>(1.Kor.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707886"/>
          </a:xfrm>
          <a:prstGeom prst="rect">
            <a:avLst/>
          </a:prstGeom>
          <a:noFill/>
        </p:spPr>
        <p:txBody>
          <a:bodyPr wrap="square" rtlCol="0">
            <a:spAutoFit/>
          </a:bodyPr>
          <a:lstStyle/>
          <a:p>
            <a:pPr>
              <a:spcBef>
                <a:spcPts val="600"/>
              </a:spcBef>
            </a:pPr>
            <a:r>
              <a:rPr lang="lv-LV" sz="2000" b="1" dirty="0"/>
              <a:t>Izceļošanas piedzīvojums, garīgi,  līdzībā, jūras šķērsošana bija kā derības slēgšana ūdens kristībā (1. Kor. 10:1–2).</a:t>
            </a: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594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835757"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372342"/>
            <a:ext cx="5762625" cy="1323439"/>
          </a:xfrm>
          <a:prstGeom prst="rect">
            <a:avLst/>
          </a:prstGeom>
          <a:noFill/>
        </p:spPr>
        <p:txBody>
          <a:bodyPr wrap="square">
            <a:spAutoFit/>
          </a:bodyPr>
          <a:lstStyle/>
          <a:p>
            <a:pPr>
              <a:spcBef>
                <a:spcPts val="600"/>
              </a:spcBef>
            </a:pPr>
            <a:r>
              <a:rPr lang="lv-LV" sz="2000" b="1" dirty="0"/>
              <a:t>Uzmanieties! Neskatoties uz piedzīvojumiem, israēls iekrita smagos grēkos, tostarp elku pielūgšanā un amoralitātē. Lai tas nenotiek arī ar mums (1. Kor. 10:5–10) ! </a:t>
            </a: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282648"/>
            <a:ext cx="6578082" cy="1015663"/>
          </a:xfrm>
          <a:prstGeom prst="rect">
            <a:avLst/>
          </a:prstGeom>
          <a:noFill/>
        </p:spPr>
        <p:txBody>
          <a:bodyPr wrap="square">
            <a:spAutoFit/>
          </a:bodyPr>
          <a:lstStyle/>
          <a:p>
            <a:pPr lvl="0">
              <a:spcBef>
                <a:spcPts val="600"/>
              </a:spcBef>
              <a:defRPr/>
            </a:pPr>
            <a:r>
              <a:rPr lang="lv-LV" sz="2000" b="1" dirty="0">
                <a:solidFill>
                  <a:prstClr val="black"/>
                </a:solidFill>
              </a:rPr>
              <a:t>Pārtika un ūdens, ko viņi baudīja tuksnesī, ir līdzīgs mūsu dalībai Svētajā Vakarēdienā, kurā garīgā simbolā baudām Jēzus miesu un asinis (1. Kor. 10:3–4).</a:t>
            </a: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29375" y="5689574"/>
            <a:ext cx="5762625" cy="1015663"/>
          </a:xfrm>
          <a:prstGeom prst="rect">
            <a:avLst/>
          </a:prstGeom>
          <a:noFill/>
        </p:spPr>
        <p:txBody>
          <a:bodyPr wrap="square">
            <a:spAutoFit/>
          </a:bodyPr>
          <a:lstStyle/>
          <a:p>
            <a:pPr lvl="0">
              <a:spcBef>
                <a:spcPts val="600"/>
              </a:spcBef>
              <a:defRPr/>
            </a:pPr>
            <a:r>
              <a:rPr lang="lv-LV" sz="2000" b="1" dirty="0">
                <a:solidFill>
                  <a:prstClr val="black"/>
                </a:solidFill>
              </a:rPr>
              <a:t>Apustulis šo nodaļu noslēdz ar spēcīgu padomu: „Tādēļ, kas šķietas stāvam, lai pielūko, ka nekrīt.” (1. Kor. 10:12).</a:t>
            </a: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lv-LV"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ATBRĪVOTIES NO NO ELKU PIELŪGSMES</a:t>
            </a:r>
          </a:p>
          <a:p>
            <a:pPr lvl="0" algn="ctr">
              <a:defRPr/>
            </a:pPr>
            <a:r>
              <a:rPr lang="lv-LV" sz="2400" b="1" dirty="0">
                <a:ln w="12700" cmpd="sng">
                  <a:noFill/>
                  <a:prstDash val="solid"/>
                </a:ln>
                <a:solidFill>
                  <a:schemeClr val="bg2">
                    <a:lumMod val="60000"/>
                    <a:lumOff val="40000"/>
                  </a:schemeClr>
                </a:solidFill>
                <a:effectLst>
                  <a:outerShdw blurRad="50800" dist="50800" dir="5400000" algn="ctr" rotWithShape="0">
                    <a:schemeClr val="tx1"/>
                  </a:outerShdw>
                </a:effectLst>
              </a:rPr>
              <a:t>1. Korintiešiem 10:14–22 (Kunga kauss un dēmonu kauss)</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lv-LV" b="1" dirty="0">
                <a:solidFill>
                  <a:schemeClr val="accent4">
                    <a:lumMod val="50000"/>
                  </a:schemeClr>
                </a:solidFill>
                <a:latin typeface="Comic Sans MS" panose="030F0702030302020204" pitchFamily="66" charset="0"/>
              </a:rPr>
              <a:t>„Tāpēc, mani mīļie, izvairieties no elku pielūgšanas</a:t>
            </a:r>
            <a:r>
              <a:rPr lang="lv-LV" sz="1600" b="1" dirty="0">
                <a:solidFill>
                  <a:schemeClr val="accent4">
                    <a:lumMod val="50000"/>
                  </a:schemeClr>
                </a:solidFill>
                <a:latin typeface="Comic Sans MS" panose="030F0702030302020204" pitchFamily="66" charset="0"/>
              </a:rPr>
              <a:t>” (1. Korintiešiem 10:14)</a:t>
            </a:r>
            <a:endParaRPr lang="lv-LV"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1" y="1612880"/>
            <a:ext cx="7301279" cy="707886"/>
          </a:xfrm>
          <a:prstGeom prst="rect">
            <a:avLst/>
          </a:prstGeom>
          <a:noFill/>
        </p:spPr>
        <p:txBody>
          <a:bodyPr wrap="square" rtlCol="0">
            <a:spAutoFit/>
          </a:bodyPr>
          <a:lstStyle/>
          <a:p>
            <a:pPr>
              <a:spcBef>
                <a:spcPts val="600"/>
              </a:spcBef>
            </a:pPr>
            <a:r>
              <a:rPr lang="lv-LV" sz="2000" b="1" dirty="0">
                <a:solidFill>
                  <a:schemeClr val="bg1"/>
                </a:solidFill>
                <a:effectLst>
                  <a:outerShdw blurRad="50800" dist="50800" dir="5400000" algn="ctr" rotWithShape="0">
                    <a:schemeClr val="tx1"/>
                  </a:outerShdw>
                </a:effectLst>
              </a:rPr>
              <a:t>Ja ēdienu ko upurēja elkiem, var mierīgi ēst, kāpēc tad Pāvils 1. Korintiešiem 10:20  iesaka pretējo?</a:t>
            </a: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2" cy="1323439"/>
          </a:xfrm>
          <a:prstGeom prst="rect">
            <a:avLst/>
          </a:prstGeom>
          <a:noFill/>
        </p:spPr>
        <p:txBody>
          <a:bodyPr wrap="square">
            <a:spAutoFit/>
          </a:bodyPr>
          <a:lstStyle/>
          <a:p>
            <a:pPr>
              <a:spcBef>
                <a:spcPts val="600"/>
              </a:spcBef>
            </a:pPr>
            <a:r>
              <a:rPr lang="lv-LV" sz="2000" b="1" dirty="0">
                <a:solidFill>
                  <a:schemeClr val="bg1"/>
                </a:solidFill>
                <a:effectLst>
                  <a:outerShdw blurRad="50800" dist="50800" dir="5400000" algn="ctr" rotWithShape="0">
                    <a:schemeClr val="tx1"/>
                  </a:outerShdw>
                </a:effectLst>
              </a:rPr>
              <a:t>Piedaloties Svētajā Vakarēdienā, mēs kļūstam par daļu no Kristus miesas (draudzē), savukārt, piedaloties elku pielūgšanas ceremonijās, mēs pievienojamies dēmoniem (1. Kor. 10:16–20).</a:t>
            </a:r>
            <a:endParaRPr lang="es-ES" sz="2000" b="1" dirty="0">
              <a:solidFill>
                <a:schemeClr val="bg1"/>
              </a:solidFill>
              <a:effectLst>
                <a:outerShdw blurRad="50800" dist="50800" dir="5400000" algn="ctr" rotWithShape="0">
                  <a:schemeClr val="tx1"/>
                </a:outerShdw>
              </a:effectLst>
            </a:endParaRP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628543"/>
            <a:ext cx="7301278" cy="1323439"/>
          </a:xfrm>
          <a:prstGeom prst="rect">
            <a:avLst/>
          </a:prstGeom>
          <a:noFill/>
        </p:spPr>
        <p:txBody>
          <a:bodyPr wrap="square">
            <a:spAutoFit/>
          </a:bodyPr>
          <a:lstStyle/>
          <a:p>
            <a:pPr lvl="0">
              <a:spcBef>
                <a:spcPts val="600"/>
              </a:spcBef>
              <a:defRPr/>
            </a:pPr>
            <a:r>
              <a:rPr lang="lv-LV" sz="2000" b="1" dirty="0">
                <a:solidFill>
                  <a:prstClr val="white"/>
                </a:solidFill>
                <a:effectLst>
                  <a:outerShdw blurRad="50800" dist="50800" dir="5400000" algn="ctr" rotWithShape="0">
                    <a:prstClr val="black"/>
                  </a:outerShdw>
                </a:effectLst>
              </a:rPr>
              <a:t>Viena lieta ir ēst gaļu mājās, bez jebkādiem sirdsapziņas pārmetumiem, un pavisam cita, to darīt publiski, kur tiek pielūgti elki. Piedaloties šāda veida svinībās, ticīgais noliedz savu ticību un piekrīt elku pielūgšanai.</a:t>
            </a: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50942"/>
            <a:ext cx="7103452" cy="707886"/>
          </a:xfrm>
          <a:prstGeom prst="rect">
            <a:avLst/>
          </a:prstGeom>
          <a:noFill/>
        </p:spPr>
        <p:txBody>
          <a:bodyPr wrap="square">
            <a:spAutoFit/>
          </a:bodyPr>
          <a:lstStyle/>
          <a:p>
            <a:pPr lvl="0">
              <a:spcBef>
                <a:spcPts val="600"/>
              </a:spcBef>
              <a:defRPr/>
            </a:pPr>
            <a:r>
              <a:rPr lang="lv-LV" sz="2000" b="1" dirty="0">
                <a:solidFill>
                  <a:prstClr val="white"/>
                </a:solidFill>
                <a:effectLst>
                  <a:outerShdw blurRad="50800" dist="50800" dir="5400000" algn="ctr" rotWithShape="0">
                    <a:prstClr val="black"/>
                  </a:outerShdw>
                </a:effectLst>
              </a:rPr>
              <a:t>Mēs nevaram baudīt Svēto Vakarēdienu, slavējot Jēzu, un vienlaikus baudīt no kausa, kuri slavē dēmonus (1. Kor. 10:21).</a:t>
            </a: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1" y="-1"/>
            <a:ext cx="12192000" cy="1138773"/>
          </a:xfrm>
          <a:prstGeom prst="rect">
            <a:avLst/>
          </a:prstGeom>
          <a:noFill/>
        </p:spPr>
        <p:txBody>
          <a:bodyPr wrap="square">
            <a:spAutoFit/>
          </a:bodyPr>
          <a:lstStyle/>
          <a:p>
            <a:pPr algn="ctr"/>
            <a:r>
              <a:rPr lang="lv-LV" sz="4400" b="1" spc="300" dirty="0">
                <a:ln w="13462">
                  <a:solidFill>
                    <a:schemeClr val="bg1"/>
                  </a:solidFill>
                  <a:prstDash val="solid"/>
                </a:ln>
                <a:solidFill>
                  <a:srgbClr val="337519"/>
                </a:solidFill>
                <a:effectLst>
                  <a:outerShdw dist="38100" dir="2700000" algn="bl" rotWithShape="0">
                    <a:schemeClr val="accent3">
                      <a:lumMod val="75000"/>
                    </a:schemeClr>
                  </a:outerShdw>
                </a:effectLst>
              </a:rPr>
              <a:t>LIKUMĪGAIS UN LIETDERĪGAIS</a:t>
            </a:r>
          </a:p>
          <a:p>
            <a:pPr lvl="0" algn="ctr">
              <a:defRPr/>
            </a:pPr>
            <a:r>
              <a:rPr lang="lv-LV" sz="2400" b="1" dirty="0">
                <a:ln w="13462">
                  <a:noFill/>
                  <a:prstDash val="solid"/>
                </a:ln>
                <a:solidFill>
                  <a:srgbClr val="105660"/>
                </a:solidFill>
                <a:effectLst>
                  <a:outerShdw dist="25400" dir="2700000" algn="bl" rotWithShape="0">
                    <a:schemeClr val="accent4">
                      <a:alpha val="43000"/>
                    </a:schemeClr>
                  </a:outerShdw>
                </a:effectLst>
              </a:rPr>
              <a:t>1. Korintiešiem 10:23–33 (Darīt visu Dieva godam)</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157162" y="1236412"/>
            <a:ext cx="11877674" cy="400110"/>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lv-LV" sz="2000" b="1" dirty="0">
                <a:solidFill>
                  <a:schemeClr val="accent6">
                    <a:lumMod val="50000"/>
                  </a:schemeClr>
                </a:solidFill>
                <a:latin typeface="Comic Sans MS" panose="030F0702030302020204" pitchFamily="66" charset="0"/>
              </a:rPr>
              <a:t>“Tāpēc, vai ēdat vai dzerat, visu to dariet Dievam par godu.” </a:t>
            </a:r>
            <a:r>
              <a:rPr lang="lv-LV" sz="1600" b="1" dirty="0">
                <a:solidFill>
                  <a:schemeClr val="accent6">
                    <a:lumMod val="50000"/>
                  </a:schemeClr>
                </a:solidFill>
                <a:latin typeface="Comic Sans MS" panose="030F0702030302020204" pitchFamily="66" charset="0"/>
              </a:rPr>
              <a:t>(1. Kor. 10:31)</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1" y="1762358"/>
            <a:ext cx="12191999" cy="400110"/>
          </a:xfrm>
          <a:prstGeom prst="rect">
            <a:avLst/>
          </a:prstGeom>
          <a:noFill/>
        </p:spPr>
        <p:txBody>
          <a:bodyPr wrap="square" rtlCol="0">
            <a:spAutoFit/>
          </a:bodyPr>
          <a:lstStyle/>
          <a:p>
            <a:pPr algn="ctr">
              <a:spcBef>
                <a:spcPts val="600"/>
              </a:spcBef>
            </a:pPr>
            <a:r>
              <a:rPr lang="lv-LV" sz="2000" b="1" dirty="0"/>
              <a:t>„Viss ir atļauts, bet ne viss der” (1. Kor. 10:23). Divi konkrēti piemēri:</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3047877548"/>
              </p:ext>
            </p:extLst>
          </p:nvPr>
        </p:nvGraphicFramePr>
        <p:xfrm>
          <a:off x="157162" y="2298769"/>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67237" y="5258730"/>
            <a:ext cx="7600949" cy="707886"/>
          </a:xfrm>
          <a:prstGeom prst="rect">
            <a:avLst/>
          </a:prstGeom>
          <a:noFill/>
        </p:spPr>
        <p:txBody>
          <a:bodyPr wrap="square" rtlCol="0">
            <a:spAutoFit/>
          </a:bodyPr>
          <a:lstStyle/>
          <a:p>
            <a:pPr>
              <a:spcBef>
                <a:spcPts val="600"/>
              </a:spcBef>
            </a:pPr>
            <a:r>
              <a:rPr lang="lv-LV" sz="2000" b="1" dirty="0"/>
              <a:t>Šo norādījumu pamatā ir divi pamatprincipi: visā slavēt Dievu (1. Kor. 10:31) un rūpēties par citu labumu (1. Kor. 10:24, 32).</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51" y="6057424"/>
            <a:ext cx="7600949" cy="707886"/>
          </a:xfrm>
          <a:prstGeom prst="rect">
            <a:avLst/>
          </a:prstGeom>
          <a:noFill/>
        </p:spPr>
        <p:txBody>
          <a:bodyPr wrap="square">
            <a:spAutoFit/>
          </a:bodyPr>
          <a:lstStyle/>
          <a:p>
            <a:pPr lvl="0">
              <a:spcBef>
                <a:spcPts val="600"/>
              </a:spcBef>
              <a:defRPr/>
            </a:pPr>
            <a:r>
              <a:rPr lang="lv-LV" sz="2000" b="1" dirty="0">
                <a:solidFill>
                  <a:prstClr val="black"/>
                </a:solidFill>
              </a:rPr>
              <a:t>Citiem vārdiem, mīlēsim Dievu vairāk par visu un savu tuvāko kā sevi pašu (tieši tā, kā Jēzus to lūdza bagātajam jauneklim).</a:t>
            </a: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0162" y="1429167"/>
            <a:ext cx="9839326" cy="386259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spcBef>
                <a:spcPts val="600"/>
              </a:spcBef>
            </a:pPr>
            <a:r>
              <a:rPr lang="lv-LV" sz="2400" b="1" dirty="0">
                <a:latin typeface="Constantia" panose="02030602050306030303" pitchFamily="18" charset="0"/>
              </a:rPr>
              <a:t>"Apustulis korintiešus nopietni brīdināja: "Kas šķiet stāvam, lai pielūko, ka nekrīt." Ja tie kļūs lielīgi un pašpaļāvīgi, aizmirstot palikt nomodā un lūgt, tad varētu iekrist smagos grēkos un izsaukt pār sevi Dieva dusmas. […]</a:t>
            </a:r>
          </a:p>
          <a:p>
            <a:pPr>
              <a:spcBef>
                <a:spcPts val="600"/>
              </a:spcBef>
            </a:pPr>
            <a:r>
              <a:rPr lang="lv-LV" sz="2400" b="1" dirty="0">
                <a:latin typeface="Constantia" panose="02030602050306030303" pitchFamily="18" charset="0"/>
              </a:rPr>
              <a:t>Pāvils savus brāļus aicināja pārbaudīt, kādu iespaidu viņu vārdi un rīcība var atstāt uz citiem, un izvairīties no visa, kas, kaut arī pats par sevi </a:t>
            </a:r>
            <a:r>
              <a:rPr lang="lv-LV" b="1" dirty="0">
                <a:latin typeface="Constantia" panose="02030602050306030303" pitchFamily="18" charset="0"/>
              </a:rPr>
              <a:t>[317] </a:t>
            </a:r>
            <a:r>
              <a:rPr lang="lv-LV" sz="2400" b="1" dirty="0">
                <a:latin typeface="Constantia" panose="02030602050306030303" pitchFamily="18" charset="0"/>
              </a:rPr>
              <a:t>būtu nevainojams, tomēr varētu atgādināt elku pielūgšanu vai izraisīt šaubas ticībā vājajos draudzes locekļos. "Tāpēc, vai ēdat vai dzerat, visu to dariet Dievam par godu. Esiet nevainojami kā jūdu, tā grieķu starpā un Dieva draudzē."</a:t>
            </a:r>
          </a:p>
        </p:txBody>
      </p:sp>
      <p:sp>
        <p:nvSpPr>
          <p:cNvPr id="4" name="CuadroTexto 3">
            <a:extLst>
              <a:ext uri="{FF2B5EF4-FFF2-40B4-BE49-F238E27FC236}">
                <a16:creationId xmlns:a16="http://schemas.microsoft.com/office/drawing/2014/main" id="{5BD16E60-1C48-E153-6092-24242D77882C}"/>
              </a:ext>
            </a:extLst>
          </p:cNvPr>
          <p:cNvSpPr txBox="1"/>
          <p:nvPr/>
        </p:nvSpPr>
        <p:spPr>
          <a:xfrm>
            <a:off x="7101220" y="5661095"/>
            <a:ext cx="3846822" cy="338554"/>
          </a:xfrm>
          <a:prstGeom prst="rect">
            <a:avLst/>
          </a:prstGeom>
          <a:noFill/>
        </p:spPr>
        <p:txBody>
          <a:bodyPr wrap="none" rtlCol="0">
            <a:spAutoFit/>
          </a:bodyPr>
          <a:lstStyle/>
          <a:p>
            <a:pPr algn="r"/>
            <a:r>
              <a:rPr lang="lv-LV" sz="1600" b="1" dirty="0"/>
              <a:t>E. G. V. („Apustuļu darbi”, 254.–255. lpp.)</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650</TotalTime>
  <Words>1209</Words>
  <Application>Microsoft Office PowerPoint</Application>
  <PresentationFormat>Panorámica</PresentationFormat>
  <Paragraphs>73</Paragraphs>
  <Slides>9</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9</vt:i4>
      </vt:variant>
    </vt:vector>
  </HeadingPairs>
  <TitlesOfParts>
    <vt:vector size="17" baseType="lpstr">
      <vt:lpstr>Constantia</vt:lpstr>
      <vt:lpstr>Aptos</vt:lpstr>
      <vt:lpstr>Comic Sans MS</vt:lpstr>
      <vt:lpstr>Wingdings</vt:lpstr>
      <vt:lpstr>Calibri</vt:lpstr>
      <vt:lpstr>Arial</vt:lpstr>
      <vt:lpstr>Aptos Display</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Sergio</dc:creator>
  <cp:lastModifiedBy>Sergio</cp:lastModifiedBy>
  <cp:revision>84</cp:revision>
  <dcterms:created xsi:type="dcterms:W3CDTF">2026-07-04T15:24:19Z</dcterms:created>
  <dcterms:modified xsi:type="dcterms:W3CDTF">2026-07-06T16:52:24Z</dcterms:modified>
</cp:coreProperties>
</file>