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notesMasterIdLst>
    <p:notesMasterId r:id="rId17"/>
  </p:notesMasterIdLst>
  <p:sldIdLst>
    <p:sldId id="301" r:id="rId4"/>
    <p:sldId id="302"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Comic Sans MS" panose="030F0702030302020204" pitchFamily="66" charset="0"/>
      <p:regular r:id="rId18"/>
      <p:bold r:id="rId19"/>
      <p:italic r:id="rId20"/>
      <p:boldItalic r:id="rId21"/>
    </p:embeddedFont>
    <p:embeddedFont>
      <p:font typeface="Constantia" panose="02030602050306030303" pitchFamily="18" charset="0"/>
      <p:regular r:id="rId22"/>
      <p:bold r:id="rId23"/>
      <p:italic r:id="rId24"/>
      <p:boldItalic r:id="rId2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660"/>
  </p:normalViewPr>
  <p:slideViewPr>
    <p:cSldViewPr snapToGrid="0">
      <p:cViewPr varScale="1">
        <p:scale>
          <a:sx n="97" d="100"/>
          <a:sy n="97" d="100"/>
        </p:scale>
        <p:origin x="13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1" qsCatId="3D" csTypeId="urn:microsoft.com/office/officeart/2005/8/colors/colorful1#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Bībeles skaidrojums, balstoties uz Bībeli</a:t>
          </a:r>
        </a:p>
      </dgm:t>
    </dgm:pt>
    <dgm:pt modelId="{126D3CF2-1590-44BD-985F-DFBFAF743461}" type="parTrans" cxnId="{873A798B-432F-48D4-BCDB-217A96685B73}">
      <dgm:prSet/>
      <dgm:spPr/>
      <dgm:t>
        <a:bodyPr/>
        <a:lstStyle/>
        <a:p>
          <a:endParaRPr lang="lv-LV" noProof="0" dirty="0">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lv-LV" noProof="0" dirty="0">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Vēsturiskais konteksts</a:t>
          </a:r>
        </a:p>
      </dgm:t>
    </dgm:pt>
    <dgm:pt modelId="{4D4150DC-A0E3-473C-B3F9-F5A26476D277}" type="parTrans" cxnId="{3D4DED62-B7AC-456B-B207-9390DA026FE1}">
      <dgm:prSet/>
      <dgm:spPr/>
      <dgm:t>
        <a:bodyPr/>
        <a:lstStyle/>
        <a:p>
          <a:endParaRPr lang="lv-LV" noProof="0" dirty="0">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lv-LV" noProof="0" dirty="0">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lv-LV" sz="2000" b="1" noProof="0" dirty="0">
              <a:effectLst>
                <a:outerShdw blurRad="38100" dist="38100" dir="2700000" algn="tl">
                  <a:srgbClr val="000000">
                    <a:alpha val="48000"/>
                  </a:srgbClr>
                </a:outerShdw>
              </a:effectLst>
            </a:rPr>
            <a:t>Kultūras konteksts</a:t>
          </a:r>
        </a:p>
      </dgm:t>
    </dgm:pt>
    <dgm:pt modelId="{C98E0EAB-7F78-4C8C-A695-716DA1386ECF}" type="parTrans" cxnId="{123362EB-8C1F-4DD0-8F10-34754502A75D}">
      <dgm:prSet/>
      <dgm:spPr/>
      <dgm:t>
        <a:bodyPr/>
        <a:lstStyle/>
        <a:p>
          <a:endParaRPr lang="lv-LV" noProof="0" dirty="0">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lv-LV" noProof="0" dirty="0">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lv-LV" sz="2000" b="1" noProof="0" dirty="0">
              <a:effectLst>
                <a:outerShdw blurRad="38100" dist="38100" dir="2700000" algn="tl">
                  <a:srgbClr val="000000">
                    <a:alpha val="48000"/>
                  </a:srgbClr>
                </a:outerShdw>
              </a:effectLst>
            </a:rPr>
            <a:t>Literārais konteksts</a:t>
          </a:r>
        </a:p>
      </dgm:t>
    </dgm:pt>
    <dgm:pt modelId="{A18613F1-9E57-4126-B2BE-3C59066937D6}" type="parTrans" cxnId="{0357C9E5-0474-4F62-9637-F79E65030046}">
      <dgm:prSet/>
      <dgm:spPr/>
      <dgm:t>
        <a:bodyPr/>
        <a:lstStyle/>
        <a:p>
          <a:endParaRPr lang="lv-LV" noProof="0" dirty="0">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lv-LV" noProof="0" dirty="0">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Noskaidrot teksta nozīmi</a:t>
          </a:r>
        </a:p>
      </dgm:t>
    </dgm:pt>
    <dgm:pt modelId="{4311CD47-8AE6-4CA0-88E1-8F33B6AF8DAA}" type="parTrans" cxnId="{3CA25D8E-F468-43BB-A9C6-55040665F426}">
      <dgm:prSet/>
      <dgm:spPr/>
      <dgm:t>
        <a:bodyPr/>
        <a:lstStyle/>
        <a:p>
          <a:endParaRPr lang="lv-LV" noProof="0" dirty="0">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lv-LV" noProof="0" dirty="0">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Bībeles tematiskais pētījums</a:t>
          </a:r>
        </a:p>
      </dgm:t>
    </dgm:pt>
    <dgm:pt modelId="{CE379BFC-413E-4051-BEB6-00781CAC2B33}" type="parTrans" cxnId="{E28F4669-CEF3-470E-8393-40F784988E0E}">
      <dgm:prSet/>
      <dgm:spPr/>
      <dgm:t>
        <a:bodyPr/>
        <a:lstStyle/>
        <a:p>
          <a:endParaRPr lang="lv-LV" noProof="0" dirty="0">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lv-LV" noProof="0" dirty="0">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1" qsCatId="3D" csTypeId="urn:microsoft.com/office/officeart/2005/8/colors/colorful3#1"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r>
            <a:rPr lang="lv-LV" sz="2400" b="1" u="none" dirty="0">
              <a:solidFill>
                <a:srgbClr val="7E0054"/>
              </a:solidFill>
              <a:effectLst/>
            </a:rPr>
            <a:t>Izskaidrots pēc paša teksta</a:t>
          </a:r>
        </a:p>
      </dgm:t>
    </dgm:pt>
    <dgm:pt modelId="{4EA46B2D-5BFD-4B50-A1A1-CC78CDF92370}" type="par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r>
            <a:rPr lang="lv-LV" sz="2000" b="1" dirty="0">
              <a:solidFill>
                <a:schemeClr val="tx1"/>
              </a:solidFill>
              <a:effectLst/>
            </a:rPr>
            <a:t>Piemēram, Daniels izskaidro savas vīzijas nozīmi, sakot, ka zvēri, kurus viņš redzēja, ir valstis (Dan. 7:3, 17)</a:t>
          </a:r>
          <a:endParaRPr lang="es-ES" sz="2000" dirty="0">
            <a:solidFill>
              <a:schemeClr val="tx1"/>
            </a:solidFill>
            <a:effectLst/>
          </a:endParaRPr>
        </a:p>
      </dgm:t>
    </dgm:pt>
    <dgm:pt modelId="{0E0096C5-2624-4812-987A-6D43FDF4C95F}" type="par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pPr algn="l"/>
          <a:r>
            <a:rPr lang="lv-LV" sz="2400" b="1" u="none" dirty="0">
              <a:solidFill>
                <a:srgbClr val="003A74"/>
              </a:solidFill>
              <a:effectLst/>
            </a:rPr>
            <a:t>Kā to interpretējis cits pravietis</a:t>
          </a:r>
        </a:p>
        <a:p>
          <a:pPr algn="l"/>
          <a:r>
            <a:rPr lang="lv-LV" sz="1600" b="1" dirty="0">
              <a:solidFill>
                <a:schemeClr val="tx1"/>
              </a:solidFill>
              <a:effectLst/>
              <a:latin typeface="Times New Roman" panose="02020603050405020304" pitchFamily="18" charset="0"/>
              <a:cs typeface="Times New Roman" panose="02020603050405020304" pitchFamily="18" charset="0"/>
            </a:rPr>
            <a:t>● </a:t>
          </a:r>
          <a:r>
            <a:rPr lang="lv-LV" sz="2000" b="1" dirty="0">
              <a:solidFill>
                <a:schemeClr val="tx1"/>
              </a:solidFill>
              <a:effectLst/>
            </a:rPr>
            <a:t>Ezra izskaidroja Jeremijas pravietojumā minēto 70 gadu nozīmi </a:t>
          </a:r>
          <a:r>
            <a:rPr lang="es-ES" sz="2000" b="1" dirty="0">
              <a:solidFill>
                <a:schemeClr val="tx1"/>
              </a:solidFill>
              <a:effectLst/>
            </a:rPr>
            <a:t>(Jer. 25:11-12; 2</a:t>
          </a:r>
          <a:r>
            <a:rPr lang="lv-LV" sz="2000" b="1" dirty="0">
              <a:solidFill>
                <a:schemeClr val="tx1"/>
              </a:solidFill>
              <a:effectLst/>
            </a:rPr>
            <a:t>.Laiku</a:t>
          </a:r>
          <a:r>
            <a:rPr lang="es-ES" sz="2000" b="1" dirty="0">
              <a:solidFill>
                <a:schemeClr val="tx1"/>
              </a:solidFill>
              <a:effectLst/>
            </a:rPr>
            <a:t> 36:22-23)</a:t>
          </a:r>
          <a:endParaRPr lang="es-ES" sz="2400" u="none" dirty="0">
            <a:solidFill>
              <a:srgbClr val="003A74"/>
            </a:solidFill>
            <a:effectLst/>
          </a:endParaRPr>
        </a:p>
      </dgm:t>
    </dgm:pt>
    <dgm:pt modelId="{F3EF0DD2-EB4D-4F6F-BC45-4FBD7DFCCFF4}" type="par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r>
            <a:rPr lang="lv-LV" sz="2400" b="1" u="none" dirty="0">
              <a:solidFill>
                <a:srgbClr val="00582E"/>
              </a:solidFill>
              <a:effectLst/>
            </a:rPr>
            <a:t>Jauno Derību interpretē Vecā Derība</a:t>
          </a:r>
        </a:p>
        <a:p>
          <a:r>
            <a:rPr lang="lv-LV" sz="1800" b="1" dirty="0">
              <a:solidFill>
                <a:schemeClr val="tx1"/>
              </a:solidFill>
              <a:effectLst/>
              <a:latin typeface="Times New Roman" panose="02020603050405020304" pitchFamily="18" charset="0"/>
              <a:cs typeface="Times New Roman" panose="02020603050405020304" pitchFamily="18" charset="0"/>
            </a:rPr>
            <a:t>●</a:t>
          </a:r>
          <a:r>
            <a:rPr lang="lv-LV" sz="2000" b="1" dirty="0">
              <a:solidFill>
                <a:schemeClr val="tx1"/>
              </a:solidFill>
              <a:effectLst/>
              <a:latin typeface="Times New Roman" panose="02020603050405020304" pitchFamily="18" charset="0"/>
              <a:cs typeface="Times New Roman" panose="02020603050405020304" pitchFamily="18" charset="0"/>
            </a:rPr>
            <a:t> </a:t>
          </a:r>
          <a:r>
            <a:rPr lang="lv-LV" sz="2000" b="1" dirty="0">
              <a:solidFill>
                <a:schemeClr val="tx1"/>
              </a:solidFill>
              <a:effectLst/>
            </a:rPr>
            <a:t>Matejs Jēzus dzimšanu interpretēja kā Jesajas pravietojuma piepildījumu (Jes. 7:14; Mt. 1:22–23)</a:t>
          </a:r>
          <a:endParaRPr lang="es-ES" sz="2400" u="none" dirty="0">
            <a:solidFill>
              <a:srgbClr val="00582E"/>
            </a:solidFill>
            <a:effectLst/>
          </a:endParaRPr>
        </a:p>
      </dgm:t>
    </dgm:pt>
    <dgm:pt modelId="{DDDF8BBE-BB8C-4740-8A7C-609883BCAE52}" type="par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78540642-E201-4C75-8483-368427FF2039}">
      <dgm:prSet custT="1"/>
      <dgm:spPr>
        <a:solidFill>
          <a:srgbClr val="FF89D8"/>
        </a:solidFill>
        <a:effectLst>
          <a:outerShdw blurRad="50800" dist="38100" dir="2700000" algn="tl" rotWithShape="0">
            <a:prstClr val="black">
              <a:alpha val="40000"/>
            </a:prstClr>
          </a:outerShdw>
        </a:effectLst>
      </dgm:spPr>
      <dgm:t>
        <a:bodyPr/>
        <a:lstStyle/>
        <a:p>
          <a:endParaRPr lang="lv-LV" sz="2000" b="1" dirty="0">
            <a:solidFill>
              <a:schemeClr val="tx1"/>
            </a:solidFill>
            <a:effectLst/>
          </a:endParaRPr>
        </a:p>
      </dgm:t>
    </dgm:pt>
    <dgm:pt modelId="{68EFCBFB-83F8-469E-A613-F84B3E0B7E12}" type="parTrans" cxnId="{06DE033C-E8AF-4F2C-9062-448194D7DE44}">
      <dgm:prSet/>
      <dgm:spPr/>
      <dgm:t>
        <a:bodyPr/>
        <a:lstStyle/>
        <a:p>
          <a:endParaRPr lang="lv-LV"/>
        </a:p>
      </dgm:t>
    </dgm:pt>
    <dgm:pt modelId="{91D06A0B-58B1-4DC7-A495-16CFFBBBAB26}" type="sibTrans" cxnId="{06DE033C-E8AF-4F2C-9062-448194D7DE44}">
      <dgm:prSet/>
      <dgm:spPr/>
      <dgm:t>
        <a:bodyPr/>
        <a:lstStyle/>
        <a:p>
          <a:endParaRPr lang="lv-LV"/>
        </a:p>
      </dgm:t>
    </dgm:pt>
    <dgm:pt modelId="{00556FEB-4770-41DA-BC03-ABF0B7E234C0}">
      <dgm:prSet custT="1"/>
      <dgm:spPr>
        <a:solidFill>
          <a:srgbClr val="FF89D8"/>
        </a:solidFill>
        <a:effectLst>
          <a:outerShdw blurRad="50800" dist="38100" dir="2700000" algn="tl" rotWithShape="0">
            <a:prstClr val="black">
              <a:alpha val="40000"/>
            </a:prstClr>
          </a:outerShdw>
        </a:effectLst>
      </dgm:spPr>
      <dgm:t>
        <a:bodyPr/>
        <a:lstStyle/>
        <a:p>
          <a:endParaRPr lang="es-ES" sz="2000" dirty="0">
            <a:solidFill>
              <a:schemeClr val="tx1"/>
            </a:solidFill>
            <a:effectLst/>
          </a:endParaRPr>
        </a:p>
      </dgm:t>
    </dgm:pt>
    <dgm:pt modelId="{BB09F66C-16B3-4378-BBCC-B0A7075BE1E9}" type="parTrans" cxnId="{65067231-27AA-4317-9DDD-3B6758535D5D}">
      <dgm:prSet/>
      <dgm:spPr/>
      <dgm:t>
        <a:bodyPr/>
        <a:lstStyle/>
        <a:p>
          <a:endParaRPr lang="lv-LV"/>
        </a:p>
      </dgm:t>
    </dgm:pt>
    <dgm:pt modelId="{93B357F0-5D75-4FB4-A0C7-F2B468BDAB80}" type="sibTrans" cxnId="{65067231-27AA-4317-9DDD-3B6758535D5D}">
      <dgm:prSet/>
      <dgm:spPr/>
      <dgm:t>
        <a:bodyPr/>
        <a:lstStyle/>
        <a:p>
          <a:endParaRPr lang="lv-LV"/>
        </a:p>
      </dgm:t>
    </dgm:pt>
    <dgm:pt modelId="{F57B49CD-E19A-43DA-ABDC-F15C2EF67A79}">
      <dgm:prSet custT="1"/>
      <dgm:spPr>
        <a:solidFill>
          <a:srgbClr val="75FFBD"/>
        </a:solidFill>
        <a:effectLst>
          <a:outerShdw blurRad="50800" dist="38100" dir="2700000" algn="tl" rotWithShape="0">
            <a:prstClr val="black">
              <a:alpha val="40000"/>
            </a:prstClr>
          </a:outerShdw>
        </a:effectLst>
      </dgm:spPr>
      <dgm:t>
        <a:bodyPr/>
        <a:lstStyle/>
        <a:p>
          <a:endParaRPr lang="lv-LV" sz="2000" b="1" dirty="0">
            <a:solidFill>
              <a:schemeClr val="tx1"/>
            </a:solidFill>
            <a:effectLst/>
          </a:endParaRPr>
        </a:p>
      </dgm:t>
    </dgm:pt>
    <dgm:pt modelId="{221AAD01-F461-4E8C-BAFA-278C07A4CE0A}" type="parTrans" cxnId="{4A480BF9-348D-4367-8295-6A76CCB921D5}">
      <dgm:prSet/>
      <dgm:spPr/>
      <dgm:t>
        <a:bodyPr/>
        <a:lstStyle/>
        <a:p>
          <a:endParaRPr lang="lv-LV"/>
        </a:p>
      </dgm:t>
    </dgm:pt>
    <dgm:pt modelId="{3523D70F-E9DF-4F9B-82F2-2F44494C7F83}" type="sibTrans" cxnId="{4A480BF9-348D-4367-8295-6A76CCB921D5}">
      <dgm:prSet/>
      <dgm:spPr/>
      <dgm:t>
        <a:bodyPr/>
        <a:lstStyle/>
        <a:p>
          <a:endParaRPr lang="lv-LV"/>
        </a:p>
      </dgm:t>
    </dgm:pt>
    <dgm:pt modelId="{59A3B6D3-BF08-4F66-93B5-E5B66E5B6BC8}">
      <dgm:prSet custT="1"/>
      <dgm:spPr>
        <a:solidFill>
          <a:srgbClr val="75FFBD"/>
        </a:solidFill>
        <a:effectLst>
          <a:outerShdw blurRad="50800" dist="38100" dir="2700000" algn="tl" rotWithShape="0">
            <a:prstClr val="black">
              <a:alpha val="40000"/>
            </a:prstClr>
          </a:outerShdw>
        </a:effectLst>
      </dgm:spPr>
      <dgm:t>
        <a:bodyPr/>
        <a:lstStyle/>
        <a:p>
          <a:endParaRPr lang="es-ES" sz="2000" dirty="0">
            <a:solidFill>
              <a:schemeClr val="tx1"/>
            </a:solidFill>
            <a:effectLst/>
          </a:endParaRPr>
        </a:p>
      </dgm:t>
    </dgm:pt>
    <dgm:pt modelId="{F9033BD3-25E5-457B-B94E-C9DBC0588685}" type="parTrans" cxnId="{4F0A1506-FEDB-407C-BBC2-516F51CE1A06}">
      <dgm:prSet/>
      <dgm:spPr/>
      <dgm:t>
        <a:bodyPr/>
        <a:lstStyle/>
        <a:p>
          <a:endParaRPr lang="lv-LV"/>
        </a:p>
      </dgm:t>
    </dgm:pt>
    <dgm:pt modelId="{A897F7B5-45F5-465A-9555-C43869B52F96}" type="sibTrans" cxnId="{4F0A1506-FEDB-407C-BBC2-516F51CE1A06}">
      <dgm:prSet/>
      <dgm:spPr/>
      <dgm:t>
        <a:bodyPr/>
        <a:lstStyle/>
        <a:p>
          <a:endParaRPr lang="lv-LV"/>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custLinFactNeighborY="432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4F0A1506-FEDB-407C-BBC2-516F51CE1A06}" srcId="{D2F50CAA-9B8E-459C-97E2-A11A441C1966}" destId="{59A3B6D3-BF08-4F66-93B5-E5B66E5B6BC8}" srcOrd="1" destOrd="0" parTransId="{F9033BD3-25E5-457B-B94E-C9DBC0588685}" sibTransId="{A897F7B5-45F5-465A-9555-C43869B52F96}"/>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65067231-27AA-4317-9DDD-3B6758535D5D}" srcId="{CD26CC0A-7983-4291-84AC-25FFA091EDA2}" destId="{00556FEB-4770-41DA-BC03-ABF0B7E234C0}" srcOrd="2" destOrd="0" parTransId="{BB09F66C-16B3-4378-BBCC-B0A7075BE1E9}" sibTransId="{93B357F0-5D75-4FB4-A0C7-F2B468BDAB80}"/>
    <dgm:cxn modelId="{82207636-D978-4538-BF03-0B08B66F2B64}" type="presOf" srcId="{00556FEB-4770-41DA-BC03-ABF0B7E234C0}" destId="{877E3514-54CD-4D0A-A34D-A40088F4F4AB}" srcOrd="0" destOrd="3" presId="urn:microsoft.com/office/officeart/2005/8/layout/vList4"/>
    <dgm:cxn modelId="{06DE033C-E8AF-4F2C-9062-448194D7DE44}" srcId="{CD26CC0A-7983-4291-84AC-25FFA091EDA2}" destId="{78540642-E201-4C75-8483-368427FF2039}" srcOrd="1" destOrd="0" parTransId="{68EFCBFB-83F8-469E-A613-F84B3E0B7E12}" sibTransId="{91D06A0B-58B1-4DC7-A495-16CFFBBBAB26}"/>
    <dgm:cxn modelId="{165D8B40-956E-4A71-9FF5-C2966E1C51D2}" type="presOf" srcId="{59A3B6D3-BF08-4F66-93B5-E5B66E5B6BC8}" destId="{EB067F0F-56DD-40EB-8A9B-104C792958F3}" srcOrd="1" destOrd="2"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9301316D-1D7B-4243-94CE-8D9E01369BF8}" type="presOf" srcId="{7AE3A04F-D4F3-49C3-9AE8-32DAA8333F4A}" destId="{877E3514-54CD-4D0A-A34D-A40088F4F4AB}" srcOrd="0" destOrd="1" presId="urn:microsoft.com/office/officeart/2005/8/layout/vList4"/>
    <dgm:cxn modelId="{16E53A4E-4E1A-490B-B3F2-EDF9DABB1732}" type="presOf" srcId="{F57B49CD-E19A-43DA-ABDC-F15C2EF67A79}" destId="{EB067F0F-56DD-40EB-8A9B-104C792958F3}" srcOrd="1"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27DED476-3709-489F-AEFA-FF7AB69391F8}" type="presOf" srcId="{00556FEB-4770-41DA-BC03-ABF0B7E234C0}" destId="{C1807162-0EDC-40EF-897E-0C0831F96C48}" srcOrd="1" destOrd="3"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52BE45AB-0F7E-4A9A-B05E-87A00D33D43B}" type="presOf" srcId="{78540642-E201-4C75-8483-368427FF2039}" destId="{877E3514-54CD-4D0A-A34D-A40088F4F4AB}" srcOrd="0" destOrd="2"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5D395AB8-61D6-44C0-B64C-57E0699CBB8D}" type="presOf" srcId="{78540642-E201-4C75-8483-368427FF2039}" destId="{C1807162-0EDC-40EF-897E-0C0831F96C48}" srcOrd="1" destOrd="2" presId="urn:microsoft.com/office/officeart/2005/8/layout/vList4"/>
    <dgm:cxn modelId="{97BD95C8-D7E8-4F6F-8BB5-2A68FBA3DB8D}" type="presOf" srcId="{59A3B6D3-BF08-4F66-93B5-E5B66E5B6BC8}" destId="{49354D60-8EDF-4D36-909A-19A356E0919F}" srcOrd="0" destOrd="2" presId="urn:microsoft.com/office/officeart/2005/8/layout/vList4"/>
    <dgm:cxn modelId="{C639FCCA-19A7-4FA0-BD3D-C7CE7F7EBC99}" type="presOf" srcId="{F57B49CD-E19A-43DA-ABDC-F15C2EF67A79}" destId="{49354D60-8EDF-4D36-909A-19A356E0919F}" srcOrd="0"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4A480BF9-348D-4367-8295-6A76CCB921D5}" srcId="{D2F50CAA-9B8E-459C-97E2-A11A441C1966}" destId="{F57B49CD-E19A-43DA-ABDC-F15C2EF67A79}" srcOrd="0" destOrd="0" parTransId="{221AAD01-F461-4E8C-BAFA-278C07A4CE0A}" sibTransId="{3523D70F-E9DF-4F9B-82F2-2F44494C7F83}"/>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2" qsCatId="3D" csTypeId="urn:microsoft.com/office/officeart/2005/8/colors/colorful1#2"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lv-LV" sz="2000" b="1" dirty="0">
              <a:solidFill>
                <a:schemeClr val="accent1">
                  <a:lumMod val="50000"/>
                </a:schemeClr>
              </a:solidFill>
            </a:rPr>
            <a:t>VECĀ DERĪBA</a:t>
          </a:r>
        </a:p>
        <a:p>
          <a:pPr algn="ctr"/>
          <a:endParaRPr lang="es-ES" sz="2000" b="1" dirty="0">
            <a:solidFill>
              <a:schemeClr val="accent1">
                <a:lumMod val="50000"/>
              </a:schemeClr>
            </a:solidFill>
          </a:endParaRPr>
        </a:p>
      </dgm:t>
    </dgm:pt>
    <dgm:pt modelId="{6FBA6B84-29B3-456C-B86E-F00DA20E6104}" type="parTrans" cxnId="{60232C89-0972-4C01-9488-25C0A2B154EA}">
      <dgm:prSet/>
      <dgm:spPr/>
      <dgm:t>
        <a:bodyPr/>
        <a:lstStyle/>
        <a:p>
          <a:endParaRPr lang="es-ES" sz="2000" b="1"/>
        </a:p>
      </dgm:t>
    </dgm:pt>
    <dgm:pt modelId="{E0CE847E-ACA5-4636-9F1A-DFB852EE21B2}" type="sibTrans" cxnId="{60232C89-0972-4C01-9488-25C0A2B154EA}">
      <dgm:prSet/>
      <dgm:spPr/>
      <dgm:t>
        <a:bodyPr/>
        <a:lstStyle/>
        <a:p>
          <a:endParaRPr lang="es-ES" sz="2000" b="1"/>
        </a:p>
      </dgm:t>
    </dgm:pt>
    <dgm:pt modelId="{CAF56EAD-EEB4-49D5-82D3-CC3CDCA7129C}">
      <dgm:prSet phldrT="[Texto]" phldr="0" custT="1"/>
      <dgm:spPr>
        <a:solidFill>
          <a:schemeClr val="accent3">
            <a:lumMod val="50000"/>
          </a:schemeClr>
        </a:solidFill>
      </dgm:spPr>
      <dgm:t>
        <a:bodyPr/>
        <a:lstStyle/>
        <a:p>
          <a:r>
            <a:rPr lang="lv-LV" sz="2000" b="1" dirty="0">
              <a:effectLst>
                <a:outerShdw blurRad="38100" dist="38100" dir="2700000" algn="tl">
                  <a:srgbClr val="000000">
                    <a:alpha val="43137"/>
                  </a:srgbClr>
                </a:outerShdw>
              </a:effectLst>
            </a:rPr>
            <a:t>2. Mozus 20:13</a:t>
          </a:r>
          <a:endParaRPr lang="es-ES" sz="2000" b="1" dirty="0">
            <a:effectLst>
              <a:outerShdw blurRad="38100" dist="38100" dir="2700000" algn="tl">
                <a:srgbClr val="000000">
                  <a:alpha val="43137"/>
                </a:srgbClr>
              </a:outerShdw>
            </a:effectLst>
          </a:endParaRPr>
        </a:p>
      </dgm:t>
    </dgm:pt>
    <dgm:pt modelId="{44E8E11E-C197-453C-BFA1-67E3ABCA2504}" type="parTrans" cxnId="{A036A43E-BACB-420B-B153-4A4E6B35E802}">
      <dgm:prSet/>
      <dgm:spPr/>
      <dgm:t>
        <a:bodyPr/>
        <a:lstStyle/>
        <a:p>
          <a:endParaRPr lang="es-ES" sz="2000" b="1"/>
        </a:p>
      </dgm:t>
    </dgm:pt>
    <dgm:pt modelId="{DE23B5D5-E32F-47A1-9F50-49BD62F8F4A9}" type="sibTrans" cxnId="{A036A43E-BACB-420B-B153-4A4E6B35E802}">
      <dgm:prSet/>
      <dgm:spPr/>
      <dgm:t>
        <a:bodyPr/>
        <a:lstStyle/>
        <a:p>
          <a:endParaRPr lang="es-ES" sz="2000" b="1"/>
        </a:p>
      </dgm:t>
    </dgm:pt>
    <dgm:pt modelId="{266AB0C8-E45A-4A89-BB4D-330604129A6E}">
      <dgm:prSet phldrT="[Texto]" custT="1"/>
      <dgm:spPr>
        <a:solidFill>
          <a:schemeClr val="accent4">
            <a:lumMod val="50000"/>
          </a:schemeClr>
        </a:solidFill>
      </dgm:spPr>
      <dgm:t>
        <a:bodyPr/>
        <a:lstStyle/>
        <a:p>
          <a:r>
            <a:rPr lang="lv-LV" sz="2000" b="1" dirty="0">
              <a:effectLst>
                <a:outerShdw blurRad="38100" dist="38100" dir="2700000" algn="tl">
                  <a:srgbClr val="000000">
                    <a:alpha val="43137"/>
                  </a:srgbClr>
                </a:outerShdw>
              </a:effectLst>
            </a:rPr>
            <a:t>2.Mous</a:t>
          </a:r>
          <a:r>
            <a:rPr lang="es-ES" sz="2000" b="1" dirty="0">
              <a:effectLst>
                <a:outerShdw blurRad="38100" dist="38100" dir="2700000" algn="tl">
                  <a:srgbClr val="000000">
                    <a:alpha val="43137"/>
                  </a:srgbClr>
                </a:outerShdw>
              </a:effectLst>
            </a:rPr>
            <a:t> 20:14</a:t>
          </a:r>
        </a:p>
      </dgm:t>
    </dgm:pt>
    <dgm:pt modelId="{D9EC5122-CBC0-4E20-94D0-FBF774D92A00}" type="parTrans" cxnId="{C8B70A56-0E78-4E4A-A926-01671A974A73}">
      <dgm:prSet/>
      <dgm:spPr/>
      <dgm:t>
        <a:bodyPr/>
        <a:lstStyle/>
        <a:p>
          <a:endParaRPr lang="es-ES" sz="2000" b="1"/>
        </a:p>
      </dgm:t>
    </dgm:pt>
    <dgm:pt modelId="{26463781-1E22-421D-82F0-68F760A91A48}" type="sibTrans" cxnId="{C8B70A56-0E78-4E4A-A926-01671A974A73}">
      <dgm:prSet/>
      <dgm:spPr/>
      <dgm:t>
        <a:bodyPr/>
        <a:lstStyle/>
        <a:p>
          <a:endParaRPr lang="es-ES" sz="20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lv-LV" sz="2000" b="1" dirty="0">
              <a:solidFill>
                <a:schemeClr val="accent6">
                  <a:lumMod val="50000"/>
                </a:schemeClr>
              </a:solidFill>
            </a:rPr>
            <a:t>JŪS DZIRDĒJĀT</a:t>
          </a:r>
          <a:r>
            <a:rPr lang="es-ES" sz="2000" b="1" dirty="0">
              <a:solidFill>
                <a:schemeClr val="accent6">
                  <a:lumMod val="50000"/>
                </a:schemeClr>
              </a:solidFill>
            </a:rPr>
            <a:t>…</a:t>
          </a:r>
        </a:p>
      </dgm:t>
    </dgm:pt>
    <dgm:pt modelId="{258329BB-A988-48C8-BF71-13DEAC4A310E}" type="parTrans" cxnId="{CB4E1552-F0B5-4BAC-A7FF-CEB075E20D0F}">
      <dgm:prSet/>
      <dgm:spPr/>
      <dgm:t>
        <a:bodyPr/>
        <a:lstStyle/>
        <a:p>
          <a:endParaRPr lang="es-ES" sz="2000" b="1"/>
        </a:p>
      </dgm:t>
    </dgm:pt>
    <dgm:pt modelId="{5BE25FF4-69AD-467F-98F9-0C20D0CE7DC2}" type="sibTrans" cxnId="{CB4E1552-F0B5-4BAC-A7FF-CEB075E20D0F}">
      <dgm:prSet/>
      <dgm:spPr/>
      <dgm:t>
        <a:bodyPr/>
        <a:lstStyle/>
        <a:p>
          <a:endParaRPr lang="es-ES" sz="2000" b="1"/>
        </a:p>
      </dgm:t>
    </dgm:pt>
    <dgm:pt modelId="{EF5F4276-BA4A-4E82-AA5D-98D1674B2EDC}">
      <dgm:prSet phldrT="[Texto]" custT="1"/>
      <dgm:spPr>
        <a:solidFill>
          <a:schemeClr val="accent3">
            <a:lumMod val="50000"/>
          </a:schemeClr>
        </a:solidFill>
      </dgm:spPr>
      <dgm:t>
        <a:bodyPr/>
        <a:lstStyle/>
        <a:p>
          <a:r>
            <a:rPr lang="lv-LV" sz="2000" b="1" dirty="0">
              <a:effectLst>
                <a:outerShdw blurRad="38100" dist="38100" dir="2700000" algn="tl">
                  <a:srgbClr val="000000">
                    <a:alpha val="43137"/>
                  </a:srgbClr>
                </a:outerShdw>
              </a:effectLst>
            </a:rPr>
            <a:t>Tev nebūs nokaut</a:t>
          </a:r>
        </a:p>
      </dgm:t>
    </dgm:pt>
    <dgm:pt modelId="{1F5E7886-33CB-4F2C-951F-9BF7E487A542}" type="parTrans" cxnId="{9C171185-A2FF-4BCD-8B8C-3ECBE5727E70}">
      <dgm:prSet/>
      <dgm:spPr/>
      <dgm:t>
        <a:bodyPr/>
        <a:lstStyle/>
        <a:p>
          <a:endParaRPr lang="es-ES" sz="2000" b="1"/>
        </a:p>
      </dgm:t>
    </dgm:pt>
    <dgm:pt modelId="{470D69EE-4F76-4C8F-9B82-49CF0FBB67D0}" type="sibTrans" cxnId="{9C171185-A2FF-4BCD-8B8C-3ECBE5727E70}">
      <dgm:prSet/>
      <dgm:spPr/>
      <dgm:t>
        <a:bodyPr/>
        <a:lstStyle/>
        <a:p>
          <a:endParaRPr lang="es-ES" sz="2000" b="1"/>
        </a:p>
      </dgm:t>
    </dgm:pt>
    <dgm:pt modelId="{EFF89F00-350A-42E5-8DF6-2AA5BCA22337}">
      <dgm:prSet phldrT="[Texto]" custT="1"/>
      <dgm:spPr>
        <a:solidFill>
          <a:schemeClr val="accent4">
            <a:lumMod val="50000"/>
          </a:schemeClr>
        </a:solidFill>
      </dgm:spPr>
      <dgm:t>
        <a:bodyPr/>
        <a:lstStyle/>
        <a:p>
          <a:r>
            <a:rPr lang="lv-LV" sz="2000" b="1" dirty="0">
              <a:effectLst>
                <a:outerShdw blurRad="38100" dist="38100" dir="2700000" algn="tl">
                  <a:srgbClr val="000000">
                    <a:alpha val="43137"/>
                  </a:srgbClr>
                </a:outerShdw>
              </a:effectLst>
            </a:rPr>
            <a:t>Tev nebūs lulību pārkāpt</a:t>
          </a:r>
          <a:endParaRPr lang="es-ES" sz="2000" b="1" dirty="0">
            <a:effectLst>
              <a:outerShdw blurRad="38100" dist="38100" dir="2700000" algn="tl">
                <a:srgbClr val="000000">
                  <a:alpha val="43137"/>
                </a:srgbClr>
              </a:outerShdw>
            </a:effectLst>
          </a:endParaRPr>
        </a:p>
      </dgm:t>
    </dgm:pt>
    <dgm:pt modelId="{B643CFC1-352E-48F8-965C-35098FE56108}" type="parTrans" cxnId="{A15C643B-2543-4F7A-B1B1-BB75FACC16F1}">
      <dgm:prSet/>
      <dgm:spPr/>
      <dgm:t>
        <a:bodyPr/>
        <a:lstStyle/>
        <a:p>
          <a:endParaRPr lang="es-ES" sz="2000" b="1"/>
        </a:p>
      </dgm:t>
    </dgm:pt>
    <dgm:pt modelId="{DDA316E9-E62A-4BE2-A656-496F7FA7B695}" type="sibTrans" cxnId="{A15C643B-2543-4F7A-B1B1-BB75FACC16F1}">
      <dgm:prSet/>
      <dgm:spPr/>
      <dgm:t>
        <a:bodyPr/>
        <a:lstStyle/>
        <a:p>
          <a:endParaRPr lang="es-ES" sz="20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lv-LV" sz="2000" b="1" dirty="0">
              <a:effectLst>
                <a:outerShdw blurRad="38100" dist="38100" dir="2700000" algn="tl">
                  <a:srgbClr val="000000">
                    <a:alpha val="43137"/>
                  </a:srgbClr>
                </a:outerShdw>
              </a:effectLst>
            </a:rPr>
            <a:t>Izdot sievai šķiršanās dokumentu</a:t>
          </a:r>
          <a:endParaRPr lang="es-ES" sz="2000" b="1" dirty="0">
            <a:effectLst>
              <a:outerShdw blurRad="38100" dist="38100" dir="2700000" algn="tl">
                <a:srgbClr val="000000">
                  <a:alpha val="43137"/>
                </a:srgbClr>
              </a:outerShdw>
            </a:effectLst>
          </a:endParaRPr>
        </a:p>
      </dgm:t>
    </dgm:pt>
    <dgm:pt modelId="{853B8386-8FB2-49F0-AA5E-75AF81E9814F}" type="parTrans" cxnId="{CA777298-7F13-445A-993D-DA891B7112FF}">
      <dgm:prSet/>
      <dgm:spPr/>
      <dgm:t>
        <a:bodyPr/>
        <a:lstStyle/>
        <a:p>
          <a:endParaRPr lang="es-ES" sz="2000" b="1"/>
        </a:p>
      </dgm:t>
    </dgm:pt>
    <dgm:pt modelId="{9CEF19C7-63CA-4874-A34E-192C4D5AAF4B}" type="sibTrans" cxnId="{CA777298-7F13-445A-993D-DA891B7112FF}">
      <dgm:prSet/>
      <dgm:spPr/>
      <dgm:t>
        <a:bodyPr/>
        <a:lstStyle/>
        <a:p>
          <a:endParaRPr lang="es-ES" sz="20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lv-LV" sz="2000" b="1" dirty="0">
              <a:solidFill>
                <a:srgbClr val="663300"/>
              </a:solidFill>
            </a:rPr>
            <a:t>JAUNĀ DERĪBA</a:t>
          </a:r>
        </a:p>
        <a:p>
          <a:pPr algn="ctr"/>
          <a:endParaRPr lang="es-ES" sz="2000" b="1" dirty="0">
            <a:solidFill>
              <a:srgbClr val="663300"/>
            </a:solidFill>
          </a:endParaRPr>
        </a:p>
      </dgm:t>
    </dgm:pt>
    <dgm:pt modelId="{AAD29090-1E7E-449D-BD1D-123371820055}" type="parTrans" cxnId="{B9B659D6-E4A6-4546-BEBA-BE6160DB165B}">
      <dgm:prSet/>
      <dgm:spPr/>
      <dgm:t>
        <a:bodyPr/>
        <a:lstStyle/>
        <a:p>
          <a:endParaRPr lang="es-ES" sz="2000" b="1"/>
        </a:p>
      </dgm:t>
    </dgm:pt>
    <dgm:pt modelId="{A874D7C9-53C7-4A1B-8FD5-72EACA19B217}" type="sibTrans" cxnId="{B9B659D6-E4A6-4546-BEBA-BE6160DB165B}">
      <dgm:prSet/>
      <dgm:spPr/>
      <dgm:t>
        <a:bodyPr/>
        <a:lstStyle/>
        <a:p>
          <a:endParaRPr lang="es-ES" sz="2000" b="1"/>
        </a:p>
      </dgm:t>
    </dgm:pt>
    <dgm:pt modelId="{6746190C-BFAA-4E91-9844-733E0D5881E6}">
      <dgm:prSet phldrT="[Texto]" phldr="0"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5:21-22</a:t>
          </a:r>
        </a:p>
      </dgm:t>
    </dgm:pt>
    <dgm:pt modelId="{C169B573-0586-49D8-B0F7-39ABF5F3F793}" type="parTrans" cxnId="{0F858037-2C95-4728-814E-9214F8997A0C}">
      <dgm:prSet/>
      <dgm:spPr/>
      <dgm:t>
        <a:bodyPr/>
        <a:lstStyle/>
        <a:p>
          <a:endParaRPr lang="es-ES" sz="2000" b="1"/>
        </a:p>
      </dgm:t>
    </dgm:pt>
    <dgm:pt modelId="{CBCCB018-3F00-4696-9263-50E38971780B}" type="sibTrans" cxnId="{0F858037-2C95-4728-814E-9214F8997A0C}">
      <dgm:prSet/>
      <dgm:spPr/>
      <dgm:t>
        <a:bodyPr/>
        <a:lstStyle/>
        <a:p>
          <a:endParaRPr lang="es-ES" sz="20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lv-LV" sz="2000" b="1" dirty="0">
              <a:solidFill>
                <a:schemeClr val="accent4">
                  <a:lumMod val="50000"/>
                </a:schemeClr>
              </a:solidFill>
            </a:rPr>
            <a:t>ES JUMS SAKU</a:t>
          </a:r>
          <a:r>
            <a:rPr lang="es-ES" sz="2000" b="1" dirty="0">
              <a:solidFill>
                <a:schemeClr val="accent4">
                  <a:lumMod val="50000"/>
                </a:schemeClr>
              </a:solidFill>
            </a:rPr>
            <a:t>…</a:t>
          </a:r>
        </a:p>
      </dgm:t>
    </dgm:pt>
    <dgm:pt modelId="{12D7A26D-9036-4A6F-A6AC-A96459646772}" type="parTrans" cxnId="{9BC93C44-5B3F-4B09-BFBE-760FD5E1ED5C}">
      <dgm:prSet/>
      <dgm:spPr/>
      <dgm:t>
        <a:bodyPr/>
        <a:lstStyle/>
        <a:p>
          <a:endParaRPr lang="es-ES" sz="2000" b="1"/>
        </a:p>
      </dgm:t>
    </dgm:pt>
    <dgm:pt modelId="{A3A98775-2378-441C-A04C-DA9D8A208D94}" type="sibTrans" cxnId="{9BC93C44-5B3F-4B09-BFBE-760FD5E1ED5C}">
      <dgm:prSet/>
      <dgm:spPr/>
      <dgm:t>
        <a:bodyPr/>
        <a:lstStyle/>
        <a:p>
          <a:endParaRPr lang="es-ES" sz="20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lv-LV" sz="2000" b="1" dirty="0">
              <a:effectLst>
                <a:outerShdw blurRad="38100" dist="38100" dir="2700000" algn="tl">
                  <a:srgbClr val="000000">
                    <a:alpha val="43137"/>
                  </a:srgbClr>
                </a:outerShdw>
              </a:effectLst>
            </a:rPr>
            <a:t>Nekaitinieties un nevienu neaizvainojiet</a:t>
          </a:r>
          <a:endParaRPr lang="es-ES" sz="2000" b="1" dirty="0">
            <a:effectLst>
              <a:outerShdw blurRad="38100" dist="38100" dir="2700000" algn="tl">
                <a:srgbClr val="000000">
                  <a:alpha val="43137"/>
                </a:srgbClr>
              </a:outerShdw>
            </a:effectLst>
          </a:endParaRPr>
        </a:p>
      </dgm:t>
    </dgm:pt>
    <dgm:pt modelId="{BE43C58B-0303-47AA-A56C-70CD9B38A0FA}" type="parTrans" cxnId="{F4F1B859-4F7E-4683-A8FE-28D8CB43B31A}">
      <dgm:prSet/>
      <dgm:spPr/>
      <dgm:t>
        <a:bodyPr/>
        <a:lstStyle/>
        <a:p>
          <a:endParaRPr lang="es-ES" sz="2000" b="1"/>
        </a:p>
      </dgm:t>
    </dgm:pt>
    <dgm:pt modelId="{82E65A77-216C-47BA-ACF8-76C8E77305C0}" type="sibTrans" cxnId="{F4F1B859-4F7E-4683-A8FE-28D8CB43B31A}">
      <dgm:prSet/>
      <dgm:spPr/>
      <dgm:t>
        <a:bodyPr/>
        <a:lstStyle/>
        <a:p>
          <a:endParaRPr lang="es-ES" sz="2000" b="1"/>
        </a:p>
      </dgm:t>
    </dgm:pt>
    <dgm:pt modelId="{1719F6EF-ED4C-49AC-B365-B87447DB990F}">
      <dgm:prSet phldrT="[Texto]" custT="1"/>
      <dgm:spPr>
        <a:solidFill>
          <a:schemeClr val="accent2">
            <a:lumMod val="50000"/>
          </a:schemeClr>
        </a:solidFill>
      </dgm:spPr>
      <dgm:t>
        <a:bodyPr/>
        <a:lstStyle/>
        <a:p>
          <a:r>
            <a:rPr lang="lv-LV" sz="2000" b="1" dirty="0">
              <a:effectLst>
                <a:outerShdw blurRad="38100" dist="38100" dir="2700000" algn="tl">
                  <a:srgbClr val="000000">
                    <a:alpha val="43137"/>
                  </a:srgbClr>
                </a:outerShdw>
              </a:effectLst>
            </a:rPr>
            <a:t>5.Mozus </a:t>
          </a:r>
          <a:r>
            <a:rPr lang="es-ES" sz="2000" b="1" dirty="0">
              <a:effectLst>
                <a:outerShdw blurRad="38100" dist="38100" dir="2700000" algn="tl">
                  <a:srgbClr val="000000">
                    <a:alpha val="43137"/>
                  </a:srgbClr>
                </a:outerShdw>
              </a:effectLst>
            </a:rPr>
            <a:t>24:1</a:t>
          </a:r>
        </a:p>
      </dgm:t>
    </dgm:pt>
    <dgm:pt modelId="{140A1BCB-5D25-4875-9DEF-83E3C2C9EA34}" type="parTrans" cxnId="{A7B5483E-BBC4-46A1-B8D6-84B7AA578907}">
      <dgm:prSet/>
      <dgm:spPr/>
      <dgm:t>
        <a:bodyPr/>
        <a:lstStyle/>
        <a:p>
          <a:endParaRPr lang="es-ES" sz="2000" b="1"/>
        </a:p>
      </dgm:t>
    </dgm:pt>
    <dgm:pt modelId="{58BCB83A-F44F-4634-B77D-14B175B19930}" type="sibTrans" cxnId="{A7B5483E-BBC4-46A1-B8D6-84B7AA578907}">
      <dgm:prSet/>
      <dgm:spPr/>
      <dgm:t>
        <a:bodyPr/>
        <a:lstStyle/>
        <a:p>
          <a:endParaRPr lang="es-ES" sz="2000" b="1"/>
        </a:p>
      </dgm:t>
    </dgm:pt>
    <dgm:pt modelId="{CA5C7F49-DC0A-4BA2-9236-072834E021CE}">
      <dgm:prSet phldrT="[Texto]" custT="1"/>
      <dgm:spPr>
        <a:solidFill>
          <a:schemeClr val="accent1">
            <a:lumMod val="50000"/>
          </a:schemeClr>
        </a:solidFill>
      </dgm:spPr>
      <dgm:t>
        <a:bodyPr/>
        <a:lstStyle/>
        <a:p>
          <a:r>
            <a:rPr lang="lv-LV" sz="2000" b="1" dirty="0">
              <a:effectLst>
                <a:outerShdw blurRad="38100" dist="38100" dir="2700000" algn="tl">
                  <a:srgbClr val="000000">
                    <a:alpha val="43137"/>
                  </a:srgbClr>
                </a:outerShdw>
              </a:effectLst>
            </a:rPr>
            <a:t>3.Mozus </a:t>
          </a:r>
          <a:r>
            <a:rPr lang="es-ES" sz="2000" b="1" dirty="0">
              <a:effectLst>
                <a:outerShdw blurRad="38100" dist="38100" dir="2700000" algn="tl">
                  <a:srgbClr val="000000">
                    <a:alpha val="43137"/>
                  </a:srgbClr>
                </a:outerShdw>
              </a:effectLst>
            </a:rPr>
            <a:t>19:12</a:t>
          </a:r>
        </a:p>
      </dgm:t>
    </dgm:pt>
    <dgm:pt modelId="{3349CE67-7652-40FD-AF65-530923BD5FA7}" type="parTrans" cxnId="{5F1F4991-467F-411F-8E30-6D7EADFBE579}">
      <dgm:prSet/>
      <dgm:spPr/>
      <dgm:t>
        <a:bodyPr/>
        <a:lstStyle/>
        <a:p>
          <a:endParaRPr lang="es-ES" sz="2000" b="1"/>
        </a:p>
      </dgm:t>
    </dgm:pt>
    <dgm:pt modelId="{12404B79-59BF-437F-B250-907B6FF7E3CB}" type="sibTrans" cxnId="{5F1F4991-467F-411F-8E30-6D7EADFBE579}">
      <dgm:prSet/>
      <dgm:spPr/>
      <dgm:t>
        <a:bodyPr/>
        <a:lstStyle/>
        <a:p>
          <a:endParaRPr lang="es-ES" sz="2000" b="1"/>
        </a:p>
      </dgm:t>
    </dgm:pt>
    <dgm:pt modelId="{89B3C89A-F742-416E-BA97-250DE20CFDD0}">
      <dgm:prSet phldrT="[Texto]" custT="1"/>
      <dgm:spPr>
        <a:solidFill>
          <a:srgbClr val="A40000"/>
        </a:solidFill>
      </dgm:spPr>
      <dgm:t>
        <a:bodyPr/>
        <a:lstStyle/>
        <a:p>
          <a:r>
            <a:rPr lang="lv-LV" sz="2000" b="1" dirty="0">
              <a:effectLst>
                <a:outerShdw blurRad="38100" dist="38100" dir="2700000" algn="tl">
                  <a:srgbClr val="000000">
                    <a:alpha val="43137"/>
                  </a:srgbClr>
                </a:outerShdw>
              </a:effectLst>
            </a:rPr>
            <a:t>3.Mozus</a:t>
          </a:r>
          <a:r>
            <a:rPr lang="es-ES" sz="2000" b="1" dirty="0">
              <a:effectLst>
                <a:outerShdw blurRad="38100" dist="38100" dir="2700000" algn="tl">
                  <a:srgbClr val="000000">
                    <a:alpha val="43137"/>
                  </a:srgbClr>
                </a:outerShdw>
              </a:effectLst>
            </a:rPr>
            <a:t> 24:20</a:t>
          </a:r>
        </a:p>
      </dgm:t>
    </dgm:pt>
    <dgm:pt modelId="{5E1EF3BB-D5CA-4A09-8861-04540746CBD6}" type="parTrans" cxnId="{F57411EC-13B4-4B46-8434-AEBF9C3B086A}">
      <dgm:prSet/>
      <dgm:spPr/>
      <dgm:t>
        <a:bodyPr/>
        <a:lstStyle/>
        <a:p>
          <a:endParaRPr lang="es-ES" sz="2000" b="1"/>
        </a:p>
      </dgm:t>
    </dgm:pt>
    <dgm:pt modelId="{53CC338A-86F4-46DA-A7FF-05338A8760A3}" type="sibTrans" cxnId="{F57411EC-13B4-4B46-8434-AEBF9C3B086A}">
      <dgm:prSet/>
      <dgm:spPr/>
      <dgm:t>
        <a:bodyPr/>
        <a:lstStyle/>
        <a:p>
          <a:endParaRPr lang="es-ES" sz="2000" b="1"/>
        </a:p>
      </dgm:t>
    </dgm:pt>
    <dgm:pt modelId="{AC672752-0705-4928-8569-36983D5B7DBF}">
      <dgm:prSet phldrT="[Texto]" custT="1"/>
      <dgm:spPr>
        <a:solidFill>
          <a:srgbClr val="7030A0"/>
        </a:solidFill>
      </dgm:spPr>
      <dgm:t>
        <a:bodyPr/>
        <a:lstStyle/>
        <a:p>
          <a:r>
            <a:rPr lang="lv-LV" sz="2000" b="1" dirty="0">
              <a:effectLst>
                <a:outerShdw blurRad="38100" dist="38100" dir="2700000" algn="tl">
                  <a:srgbClr val="000000">
                    <a:alpha val="43137"/>
                  </a:srgbClr>
                </a:outerShdw>
              </a:effectLst>
            </a:rPr>
            <a:t>3.Mozus </a:t>
          </a:r>
          <a:r>
            <a:rPr lang="es-ES" sz="2000" b="1" dirty="0">
              <a:effectLst>
                <a:outerShdw blurRad="38100" dist="38100" dir="2700000" algn="tl">
                  <a:srgbClr val="000000">
                    <a:alpha val="43137"/>
                  </a:srgbClr>
                </a:outerShdw>
              </a:effectLst>
            </a:rPr>
            <a:t>19:18</a:t>
          </a:r>
        </a:p>
      </dgm:t>
    </dgm:pt>
    <dgm:pt modelId="{CA403285-A8AE-474C-B1FE-73E0E05F33D1}" type="parTrans" cxnId="{A070EBA7-1808-4C53-A3FC-2FF1638C3C2F}">
      <dgm:prSet/>
      <dgm:spPr/>
      <dgm:t>
        <a:bodyPr/>
        <a:lstStyle/>
        <a:p>
          <a:endParaRPr lang="es-ES" sz="2000" b="1"/>
        </a:p>
      </dgm:t>
    </dgm:pt>
    <dgm:pt modelId="{E09D8AE0-8F1B-480E-9D17-B80B0A66DA7B}" type="sibTrans" cxnId="{A070EBA7-1808-4C53-A3FC-2FF1638C3C2F}">
      <dgm:prSet/>
      <dgm:spPr/>
      <dgm:t>
        <a:bodyPr/>
        <a:lstStyle/>
        <a:p>
          <a:endParaRPr lang="es-ES" sz="2000" b="1"/>
        </a:p>
      </dgm:t>
    </dgm:pt>
    <dgm:pt modelId="{C7890009-C80B-4B85-9538-B6030A845018}">
      <dgm:prSet phldrT="[Texto]" phldr="0" custT="1"/>
      <dgm:spPr>
        <a:solidFill>
          <a:schemeClr val="accent1">
            <a:lumMod val="50000"/>
          </a:schemeClr>
        </a:solidFill>
      </dgm:spPr>
      <dgm:t>
        <a:bodyPr/>
        <a:lstStyle/>
        <a:p>
          <a:pPr>
            <a:spcAft>
              <a:spcPts val="0"/>
            </a:spcAft>
          </a:pPr>
          <a:r>
            <a:rPr lang="lv-LV" sz="2000" b="1" dirty="0">
              <a:effectLst>
                <a:outerShdw blurRad="38100" dist="38100" dir="2700000" algn="tl">
                  <a:srgbClr val="000000">
                    <a:alpha val="43137"/>
                  </a:srgbClr>
                </a:outerShdw>
              </a:effectLst>
            </a:rPr>
            <a:t>Tev nebūs nepatiesu liecību dot</a:t>
          </a:r>
          <a:endParaRPr lang="es-ES" sz="2000" b="1" dirty="0">
            <a:effectLst>
              <a:outerShdw blurRad="38100" dist="38100" dir="2700000" algn="tl">
                <a:srgbClr val="000000">
                  <a:alpha val="43137"/>
                </a:srgbClr>
              </a:outerShdw>
            </a:effectLst>
          </a:endParaRPr>
        </a:p>
      </dgm:t>
    </dgm:pt>
    <dgm:pt modelId="{615997FF-D45A-4464-A552-694D5A33F99F}" type="parTrans" cxnId="{DC855B5A-5E86-4B59-9D8C-D6FE400986D6}">
      <dgm:prSet/>
      <dgm:spPr/>
      <dgm:t>
        <a:bodyPr/>
        <a:lstStyle/>
        <a:p>
          <a:endParaRPr lang="es-ES" sz="2000" b="1"/>
        </a:p>
      </dgm:t>
    </dgm:pt>
    <dgm:pt modelId="{21982C5C-A37F-4253-8B3F-5AC149B7E7EC}" type="sibTrans" cxnId="{DC855B5A-5E86-4B59-9D8C-D6FE400986D6}">
      <dgm:prSet/>
      <dgm:spPr/>
      <dgm:t>
        <a:bodyPr/>
        <a:lstStyle/>
        <a:p>
          <a:endParaRPr lang="es-ES" sz="2000" b="1"/>
        </a:p>
      </dgm:t>
    </dgm:pt>
    <dgm:pt modelId="{5609B5CD-C85A-4EC6-95AB-B15D196B5038}">
      <dgm:prSet phldrT="[Texto]" phldr="0" custT="1"/>
      <dgm:spPr>
        <a:solidFill>
          <a:srgbClr val="A40000"/>
        </a:solidFill>
      </dgm:spPr>
      <dgm:t>
        <a:bodyPr/>
        <a:lstStyle/>
        <a:p>
          <a:r>
            <a:rPr lang="lv-LV" sz="2000" b="1" dirty="0">
              <a:effectLst>
                <a:outerShdw blurRad="38100" dist="38100" dir="2700000" algn="tl">
                  <a:srgbClr val="000000">
                    <a:alpha val="43137"/>
                  </a:srgbClr>
                </a:outerShdw>
              </a:effectLst>
            </a:rPr>
            <a:t>Aci pret aci</a:t>
          </a:r>
        </a:p>
      </dgm:t>
    </dgm:pt>
    <dgm:pt modelId="{FDDE4743-E4F8-479A-B9FA-7EA76A105B76}" type="parTrans" cxnId="{2D86E6EF-FA73-4E54-830C-B06EC85F87A8}">
      <dgm:prSet/>
      <dgm:spPr/>
      <dgm:t>
        <a:bodyPr/>
        <a:lstStyle/>
        <a:p>
          <a:endParaRPr lang="es-ES" sz="2000" b="1"/>
        </a:p>
      </dgm:t>
    </dgm:pt>
    <dgm:pt modelId="{A6477ED0-52B0-4DFD-B23B-049AF75411FF}" type="sibTrans" cxnId="{2D86E6EF-FA73-4E54-830C-B06EC85F87A8}">
      <dgm:prSet/>
      <dgm:spPr/>
      <dgm:t>
        <a:bodyPr/>
        <a:lstStyle/>
        <a:p>
          <a:endParaRPr lang="es-ES" sz="2000" b="1"/>
        </a:p>
      </dgm:t>
    </dgm:pt>
    <dgm:pt modelId="{DE539972-CAA3-49EE-A583-8F4B7A9A3988}">
      <dgm:prSet phldrT="[Texto]" phldr="0" custT="1"/>
      <dgm:spPr>
        <a:solidFill>
          <a:srgbClr val="7030A0"/>
        </a:solidFill>
      </dgm:spPr>
      <dgm:t>
        <a:bodyPr/>
        <a:lstStyle/>
        <a:p>
          <a:pPr>
            <a:spcAft>
              <a:spcPts val="0"/>
            </a:spcAft>
          </a:pPr>
          <a:r>
            <a:rPr lang="lv-LV" sz="2000" b="1" dirty="0">
              <a:effectLst>
                <a:outerShdw blurRad="38100" dist="38100" dir="2700000" algn="tl">
                  <a:srgbClr val="000000">
                    <a:alpha val="43137"/>
                  </a:srgbClr>
                </a:outerShdw>
              </a:effectLst>
            </a:rPr>
            <a:t>Tev būs mīlēt savu tuvāko</a:t>
          </a:r>
          <a:endParaRPr lang="es-ES" sz="2000" b="1" dirty="0">
            <a:effectLst>
              <a:outerShdw blurRad="38100" dist="38100" dir="2700000" algn="tl">
                <a:srgbClr val="000000">
                  <a:alpha val="43137"/>
                </a:srgbClr>
              </a:outerShdw>
            </a:effectLst>
          </a:endParaRPr>
        </a:p>
      </dgm:t>
    </dgm:pt>
    <dgm:pt modelId="{8F474C89-AF01-4B1D-80F4-2A7CD880D7A2}" type="parTrans" cxnId="{361BC39E-FC83-4AE7-BCCB-977B7B57626A}">
      <dgm:prSet/>
      <dgm:spPr/>
      <dgm:t>
        <a:bodyPr/>
        <a:lstStyle/>
        <a:p>
          <a:endParaRPr lang="es-ES" sz="2000" b="1"/>
        </a:p>
      </dgm:t>
    </dgm:pt>
    <dgm:pt modelId="{386A31DF-487D-4374-B3FD-5D42E4007659}" type="sibTrans" cxnId="{361BC39E-FC83-4AE7-BCCB-977B7B57626A}">
      <dgm:prSet/>
      <dgm:spPr/>
      <dgm:t>
        <a:bodyPr/>
        <a:lstStyle/>
        <a:p>
          <a:endParaRPr lang="es-ES" sz="2000" b="1"/>
        </a:p>
      </dgm:t>
    </dgm:pt>
    <dgm:pt modelId="{CF1EB8D6-83B4-42FA-9191-12528C020C38}">
      <dgm:prSet phldrT="[Texto]" phldr="0"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5:27-28</a:t>
          </a:r>
        </a:p>
      </dgm:t>
    </dgm:pt>
    <dgm:pt modelId="{A5A506D4-B5D3-4F48-9906-A58467B973BE}" type="parTrans" cxnId="{C7F16B06-7146-4066-82CB-2E0DE8754F2E}">
      <dgm:prSet/>
      <dgm:spPr/>
      <dgm:t>
        <a:bodyPr/>
        <a:lstStyle/>
        <a:p>
          <a:endParaRPr lang="es-ES" sz="2000" b="1"/>
        </a:p>
      </dgm:t>
    </dgm:pt>
    <dgm:pt modelId="{00F1E0FE-4DE7-4BB2-B9EE-A8F733F0B180}" type="sibTrans" cxnId="{C7F16B06-7146-4066-82CB-2E0DE8754F2E}">
      <dgm:prSet/>
      <dgm:spPr/>
      <dgm:t>
        <a:bodyPr/>
        <a:lstStyle/>
        <a:p>
          <a:endParaRPr lang="es-ES" sz="2000" b="1"/>
        </a:p>
      </dgm:t>
    </dgm:pt>
    <dgm:pt modelId="{C13E0B36-636E-4081-8DF7-54872D1C09C6}">
      <dgm:prSet phldrT="[Texto]" phldr="0" custT="1"/>
      <dgm:spPr>
        <a:solidFill>
          <a:schemeClr val="accent2">
            <a:lumMod val="50000"/>
          </a:schemeClr>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5:31-32</a:t>
          </a:r>
        </a:p>
      </dgm:t>
    </dgm:pt>
    <dgm:pt modelId="{ABA0EEA7-867C-4CD3-8683-5DCF9EB5D929}" type="parTrans" cxnId="{114C7605-8646-4C4D-8CDD-1468F8B0D8B8}">
      <dgm:prSet/>
      <dgm:spPr/>
      <dgm:t>
        <a:bodyPr/>
        <a:lstStyle/>
        <a:p>
          <a:endParaRPr lang="es-ES" sz="2000" b="1"/>
        </a:p>
      </dgm:t>
    </dgm:pt>
    <dgm:pt modelId="{D0AF343B-6139-4B70-8418-6C1BE60411E1}" type="sibTrans" cxnId="{114C7605-8646-4C4D-8CDD-1468F8B0D8B8}">
      <dgm:prSet/>
      <dgm:spPr/>
      <dgm:t>
        <a:bodyPr/>
        <a:lstStyle/>
        <a:p>
          <a:endParaRPr lang="es-ES" sz="2000" b="1"/>
        </a:p>
      </dgm:t>
    </dgm:pt>
    <dgm:pt modelId="{D86FC3A0-B5E5-47FD-850F-AF1CE917666B}">
      <dgm:prSet phldrT="[Texto]" phldr="0"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5:33-34</a:t>
          </a:r>
        </a:p>
      </dgm:t>
    </dgm:pt>
    <dgm:pt modelId="{54F23F29-6131-4DBD-9034-DCE139CEB4AB}" type="parTrans" cxnId="{47E5A7E5-8767-4C29-82CC-28F0E52CD0C2}">
      <dgm:prSet/>
      <dgm:spPr/>
      <dgm:t>
        <a:bodyPr/>
        <a:lstStyle/>
        <a:p>
          <a:endParaRPr lang="es-ES" sz="2000" b="1"/>
        </a:p>
      </dgm:t>
    </dgm:pt>
    <dgm:pt modelId="{274288AF-3B68-4620-9B63-04FD3CE93CE6}" type="sibTrans" cxnId="{47E5A7E5-8767-4C29-82CC-28F0E52CD0C2}">
      <dgm:prSet/>
      <dgm:spPr/>
      <dgm:t>
        <a:bodyPr/>
        <a:lstStyle/>
        <a:p>
          <a:endParaRPr lang="es-ES" sz="2000" b="1"/>
        </a:p>
      </dgm:t>
    </dgm:pt>
    <dgm:pt modelId="{9D0F2BBC-4A47-460E-AD5A-F117B4E832DD}">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5:38-39</a:t>
          </a:r>
        </a:p>
      </dgm:t>
    </dgm:pt>
    <dgm:pt modelId="{16B3992B-7FD8-4FD0-AE41-89890C1B1FB9}" type="parTrans" cxnId="{FE7035EC-60FD-4E83-AB57-0047110BFD1A}">
      <dgm:prSet/>
      <dgm:spPr/>
      <dgm:t>
        <a:bodyPr/>
        <a:lstStyle/>
        <a:p>
          <a:endParaRPr lang="es-ES" sz="2000" b="1"/>
        </a:p>
      </dgm:t>
    </dgm:pt>
    <dgm:pt modelId="{154861DA-2B6F-4E19-9BFC-827D5506B75A}" type="sibTrans" cxnId="{FE7035EC-60FD-4E83-AB57-0047110BFD1A}">
      <dgm:prSet/>
      <dgm:spPr/>
      <dgm:t>
        <a:bodyPr/>
        <a:lstStyle/>
        <a:p>
          <a:endParaRPr lang="es-ES" sz="2000" b="1"/>
        </a:p>
      </dgm:t>
    </dgm:pt>
    <dgm:pt modelId="{2E6D84F9-9F4D-4022-BD28-73C0215DC2A8}">
      <dgm:prSet phldrT="[Texto]" phldr="0" custT="1"/>
      <dgm:spPr>
        <a:solidFill>
          <a:srgbClr val="7030A0"/>
        </a:solidFill>
      </dgm:spPr>
      <dgm:t>
        <a:bodyPr/>
        <a:lstStyle/>
        <a:p>
          <a:r>
            <a:rPr lang="es-ES" sz="2000" b="1" dirty="0">
              <a:effectLst>
                <a:outerShdw blurRad="38100" dist="38100" dir="2700000" algn="tl">
                  <a:srgbClr val="000000">
                    <a:alpha val="43137"/>
                  </a:srgbClr>
                </a:outerShdw>
              </a:effectLst>
            </a:rPr>
            <a:t>Mate</a:t>
          </a:r>
          <a:r>
            <a:rPr lang="lv-LV" sz="2000" b="1" dirty="0">
              <a:effectLst>
                <a:outerShdw blurRad="38100" dist="38100" dir="2700000" algn="tl">
                  <a:srgbClr val="000000">
                    <a:alpha val="43137"/>
                  </a:srgbClr>
                </a:outerShdw>
              </a:effectLst>
            </a:rPr>
            <a:t>ja</a:t>
          </a:r>
          <a:r>
            <a:rPr lang="es-ES" sz="2000" b="1" dirty="0">
              <a:effectLst>
                <a:outerShdw blurRad="38100" dist="38100" dir="2700000" algn="tl">
                  <a:srgbClr val="000000">
                    <a:alpha val="43137"/>
                  </a:srgbClr>
                </a:outerShdw>
              </a:effectLst>
            </a:rPr>
            <a:t> 5:43-44</a:t>
          </a:r>
        </a:p>
      </dgm:t>
    </dgm:pt>
    <dgm:pt modelId="{8D77788C-51C3-4069-9637-9A3DD1807C68}" type="parTrans" cxnId="{612A048C-35B6-46D9-9B9A-D15DF1ACE28A}">
      <dgm:prSet/>
      <dgm:spPr/>
      <dgm:t>
        <a:bodyPr/>
        <a:lstStyle/>
        <a:p>
          <a:endParaRPr lang="es-ES" sz="2000" b="1"/>
        </a:p>
      </dgm:t>
    </dgm:pt>
    <dgm:pt modelId="{8BB03B9C-FBA0-4E0F-83F2-08C5A4D7016E}" type="sibTrans" cxnId="{612A048C-35B6-46D9-9B9A-D15DF1ACE28A}">
      <dgm:prSet/>
      <dgm:spPr/>
      <dgm:t>
        <a:bodyPr/>
        <a:lstStyle/>
        <a:p>
          <a:endParaRPr lang="es-ES" sz="20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fi-FI" sz="2000" b="1" dirty="0">
              <a:effectLst>
                <a:outerShdw blurRad="38100" dist="38100" dir="2700000" algn="tl">
                  <a:srgbClr val="000000">
                    <a:alpha val="43137"/>
                  </a:srgbClr>
                </a:outerShdw>
              </a:effectLst>
            </a:rPr>
            <a:t>Ne</a:t>
          </a:r>
          <a:r>
            <a:rPr lang="lv-LV" sz="2000" b="1" dirty="0">
              <a:effectLst>
                <a:outerShdw blurRad="38100" dist="38100" dir="2700000" algn="tl">
                  <a:srgbClr val="000000">
                    <a:alpha val="43137"/>
                  </a:srgbClr>
                </a:outerShdw>
              </a:effectLst>
            </a:rPr>
            <a:t>uzskati </a:t>
          </a:r>
          <a:r>
            <a:rPr lang="fi-FI" sz="2000" b="1" dirty="0">
              <a:effectLst>
                <a:outerShdw blurRad="38100" dist="38100" dir="2700000" algn="tl">
                  <a:srgbClr val="000000">
                    <a:alpha val="43137"/>
                  </a:srgbClr>
                </a:outerShdw>
              </a:effectLst>
            </a:rPr>
            <a:t>siev</a:t>
          </a:r>
          <a:r>
            <a:rPr lang="lv-LV" sz="2000" b="1" dirty="0">
              <a:effectLst>
                <a:outerShdw blurRad="38100" dist="38100" dir="2700000" algn="tl">
                  <a:srgbClr val="000000">
                    <a:alpha val="43137"/>
                  </a:srgbClr>
                </a:outerShdw>
              </a:effectLst>
            </a:rPr>
            <a:t>u</a:t>
          </a:r>
          <a:r>
            <a:rPr lang="fi-FI" sz="2000" b="1" dirty="0">
              <a:effectLst>
                <a:outerShdw blurRad="38100" dist="38100" dir="2700000" algn="tl">
                  <a:srgbClr val="000000">
                    <a:alpha val="43137"/>
                  </a:srgbClr>
                </a:outerShdw>
              </a:effectLst>
            </a:rPr>
            <a:t>, </a:t>
          </a:r>
          <a:r>
            <a:rPr lang="lv-LV" sz="2000" b="1" dirty="0">
              <a:effectLst>
                <a:outerShdw blurRad="38100" dist="38100" dir="2700000" algn="tl">
                  <a:srgbClr val="000000">
                    <a:alpha val="43137"/>
                  </a:srgbClr>
                </a:outerShdw>
              </a:effectLst>
            </a:rPr>
            <a:t>to ie</a:t>
          </a:r>
          <a:r>
            <a:rPr lang="fi-FI" sz="2000" b="1" dirty="0">
              <a:effectLst>
                <a:outerShdw blurRad="38100" dist="38100" dir="2700000" algn="tl">
                  <a:srgbClr val="000000">
                    <a:alpha val="43137"/>
                  </a:srgbClr>
                </a:outerShdw>
              </a:effectLst>
            </a:rPr>
            <a:t>kāro</a:t>
          </a:r>
          <a:r>
            <a:rPr lang="lv-LV" sz="2000" b="1" dirty="0">
              <a:effectLst>
                <a:outerShdw blurRad="38100" dist="38100" dir="2700000" algn="tl">
                  <a:srgbClr val="000000">
                    <a:alpha val="43137"/>
                  </a:srgbClr>
                </a:outerShdw>
              </a:effectLst>
            </a:rPr>
            <a:t>dams</a:t>
          </a:r>
          <a:endParaRPr lang="es-ES" sz="2000" b="1" dirty="0">
            <a:effectLst>
              <a:outerShdw blurRad="38100" dist="38100" dir="2700000" algn="tl">
                <a:srgbClr val="000000">
                  <a:alpha val="43137"/>
                </a:srgbClr>
              </a:outerShdw>
            </a:effectLst>
          </a:endParaRPr>
        </a:p>
      </dgm:t>
    </dgm:pt>
    <dgm:pt modelId="{06FB1236-F00C-46AD-BFB5-565F9322B6AF}" type="parTrans" cxnId="{94011A6E-FC44-4E94-8760-E2B598F949A9}">
      <dgm:prSet/>
      <dgm:spPr/>
      <dgm:t>
        <a:bodyPr/>
        <a:lstStyle/>
        <a:p>
          <a:endParaRPr lang="es-ES" sz="2000" b="1"/>
        </a:p>
      </dgm:t>
    </dgm:pt>
    <dgm:pt modelId="{A4887716-8776-47B8-8090-8C5C0D022ED8}" type="sibTrans" cxnId="{94011A6E-FC44-4E94-8760-E2B598F949A9}">
      <dgm:prSet/>
      <dgm:spPr/>
      <dgm:t>
        <a:bodyPr/>
        <a:lstStyle/>
        <a:p>
          <a:endParaRPr lang="es-ES" sz="20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lv-LV" sz="1800" b="1" dirty="0">
              <a:effectLst>
                <a:outerShdw blurRad="38100" dist="38100" dir="2700000" algn="tl">
                  <a:srgbClr val="000000">
                    <a:alpha val="43137"/>
                  </a:srgbClr>
                </a:outerShdw>
              </a:effectLst>
            </a:rPr>
            <a:t>Laulību šķirt tikai laulības pārkāpšanas gadījumā</a:t>
          </a:r>
          <a:endParaRPr lang="es-ES" sz="1800" b="1" dirty="0">
            <a:effectLst>
              <a:outerShdw blurRad="38100" dist="38100" dir="2700000" algn="tl">
                <a:srgbClr val="000000">
                  <a:alpha val="43137"/>
                </a:srgbClr>
              </a:outerShdw>
            </a:effectLst>
          </a:endParaRPr>
        </a:p>
      </dgm:t>
    </dgm:pt>
    <dgm:pt modelId="{497A88F4-6B5E-4701-A4A2-A6E73A517132}" type="parTrans" cxnId="{F3ED2929-E689-46A0-9C80-C0AB0D3D393C}">
      <dgm:prSet/>
      <dgm:spPr/>
      <dgm:t>
        <a:bodyPr/>
        <a:lstStyle/>
        <a:p>
          <a:endParaRPr lang="es-ES" sz="2000" b="1"/>
        </a:p>
      </dgm:t>
    </dgm:pt>
    <dgm:pt modelId="{E6248B91-D256-4217-973B-941F7E3703AC}" type="sibTrans" cxnId="{F3ED2929-E689-46A0-9C80-C0AB0D3D393C}">
      <dgm:prSet/>
      <dgm:spPr/>
      <dgm:t>
        <a:bodyPr/>
        <a:lstStyle/>
        <a:p>
          <a:endParaRPr lang="es-ES" sz="20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lv-LV" sz="2000" b="1" dirty="0">
              <a:effectLst>
                <a:outerShdw blurRad="38100" dist="38100" dir="2700000" algn="tl">
                  <a:srgbClr val="000000">
                    <a:alpha val="43137"/>
                  </a:srgbClr>
                </a:outerShdw>
              </a:effectLst>
            </a:rPr>
            <a:t>Tev nebūs zvērēt</a:t>
          </a:r>
          <a:endParaRPr lang="es-ES" sz="2000" b="1" dirty="0">
            <a:effectLst>
              <a:outerShdw blurRad="38100" dist="38100" dir="2700000" algn="tl">
                <a:srgbClr val="000000">
                  <a:alpha val="43137"/>
                </a:srgbClr>
              </a:outerShdw>
            </a:effectLst>
          </a:endParaRPr>
        </a:p>
      </dgm:t>
    </dgm:pt>
    <dgm:pt modelId="{3AFE390A-B2C1-4831-A12E-55EFE9F0FEF5}" type="parTrans" cxnId="{FD2F2AA9-7725-44E2-8E7E-D88160D97DC1}">
      <dgm:prSet/>
      <dgm:spPr/>
      <dgm:t>
        <a:bodyPr/>
        <a:lstStyle/>
        <a:p>
          <a:endParaRPr lang="es-ES" sz="2000" b="1"/>
        </a:p>
      </dgm:t>
    </dgm:pt>
    <dgm:pt modelId="{491D784E-08E5-4332-9333-79A2D7874B2F}" type="sibTrans" cxnId="{FD2F2AA9-7725-44E2-8E7E-D88160D97DC1}">
      <dgm:prSet/>
      <dgm:spPr/>
      <dgm:t>
        <a:bodyPr/>
        <a:lstStyle/>
        <a:p>
          <a:endParaRPr lang="es-ES" sz="2000" b="1"/>
        </a:p>
      </dgm:t>
    </dgm:pt>
    <dgm:pt modelId="{0B0B3EB4-6E9E-463B-AB41-8F8DD2FE7346}">
      <dgm:prSet phldrT="[Texto]" phldr="0" custT="1"/>
      <dgm:spPr>
        <a:solidFill>
          <a:srgbClr val="A40000"/>
        </a:solidFill>
      </dgm:spPr>
      <dgm:t>
        <a:bodyPr/>
        <a:lstStyle/>
        <a:p>
          <a:r>
            <a:rPr lang="lv-LV" sz="2000" b="1" dirty="0">
              <a:effectLst>
                <a:outerShdw blurRad="38100" dist="38100" dir="2700000" algn="tl">
                  <a:srgbClr val="000000">
                    <a:alpha val="43137"/>
                  </a:srgbClr>
                </a:outerShdw>
              </a:effectLst>
            </a:rPr>
            <a:t>Nebūs pretī stāvēt ļaunajam</a:t>
          </a:r>
          <a:endParaRPr lang="es-ES" sz="2000" b="1" dirty="0">
            <a:effectLst>
              <a:outerShdw blurRad="38100" dist="38100" dir="2700000" algn="tl">
                <a:srgbClr val="000000">
                  <a:alpha val="43137"/>
                </a:srgbClr>
              </a:outerShdw>
            </a:effectLst>
          </a:endParaRPr>
        </a:p>
      </dgm:t>
    </dgm:pt>
    <dgm:pt modelId="{152B78AD-B962-4732-AA55-A5016E878AC9}" type="parTrans" cxnId="{B97C76B6-EFF9-4F4F-B989-E46D04014DC5}">
      <dgm:prSet/>
      <dgm:spPr/>
      <dgm:t>
        <a:bodyPr/>
        <a:lstStyle/>
        <a:p>
          <a:endParaRPr lang="es-ES" sz="2000" b="1"/>
        </a:p>
      </dgm:t>
    </dgm:pt>
    <dgm:pt modelId="{D7C1E569-6661-4CD3-A469-50B5FD63C87F}" type="sibTrans" cxnId="{B97C76B6-EFF9-4F4F-B989-E46D04014DC5}">
      <dgm:prSet/>
      <dgm:spPr/>
      <dgm:t>
        <a:bodyPr/>
        <a:lstStyle/>
        <a:p>
          <a:endParaRPr lang="es-ES" sz="2000" b="1"/>
        </a:p>
      </dgm:t>
    </dgm:pt>
    <dgm:pt modelId="{EA1E9F74-9205-4A0D-8248-180D3A69ACA5}">
      <dgm:prSet phldrT="[Texto]" phldr="0" custT="1"/>
      <dgm:spPr>
        <a:solidFill>
          <a:srgbClr val="7030A0"/>
        </a:solidFill>
      </dgm:spPr>
      <dgm:t>
        <a:bodyPr tIns="72000"/>
        <a:lstStyle/>
        <a:p>
          <a:pPr>
            <a:lnSpc>
              <a:spcPts val="1700"/>
            </a:lnSpc>
            <a:spcAft>
              <a:spcPts val="0"/>
            </a:spcAft>
          </a:pPr>
          <a:r>
            <a:rPr lang="lv-LV" sz="2000" b="1" dirty="0">
              <a:effectLst>
                <a:outerShdw blurRad="38100" dist="38100" dir="2700000" algn="tl">
                  <a:srgbClr val="000000">
                    <a:alpha val="43137"/>
                  </a:srgbClr>
                </a:outerShdw>
              </a:effectLst>
            </a:rPr>
            <a:t>Mīliet savus ienaidniekus</a:t>
          </a:r>
          <a:endParaRPr lang="es-ES" sz="2000" b="1" dirty="0">
            <a:effectLst>
              <a:outerShdw blurRad="38100" dist="38100" dir="2700000" algn="tl">
                <a:srgbClr val="000000">
                  <a:alpha val="43137"/>
                </a:srgbClr>
              </a:outerShdw>
            </a:effectLst>
          </a:endParaRPr>
        </a:p>
      </dgm:t>
    </dgm:pt>
    <dgm:pt modelId="{29275FB7-DA94-46E5-A6D8-977D50D32CDB}" type="parTrans" cxnId="{DC63A76F-611C-4323-BBE3-C8CA95E16D31}">
      <dgm:prSet/>
      <dgm:spPr/>
      <dgm:t>
        <a:bodyPr/>
        <a:lstStyle/>
        <a:p>
          <a:endParaRPr lang="es-ES" sz="2000" b="1"/>
        </a:p>
      </dgm:t>
    </dgm:pt>
    <dgm:pt modelId="{7775B52A-6765-4B9F-BBD0-A9AD446A1AA4}" type="sibTrans" cxnId="{DC63A76F-611C-4323-BBE3-C8CA95E16D31}">
      <dgm:prSet/>
      <dgm:spPr/>
      <dgm:t>
        <a:bodyPr/>
        <a:lstStyle/>
        <a:p>
          <a:endParaRPr lang="es-ES" sz="20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2" qsCatId="3D" csTypeId="urn:microsoft.com/office/officeart/2005/8/colors/colorful3#2"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lv-LV" sz="2000" b="1" dirty="0"/>
            <a:t>Ir jāsaprot teksts (ja iespējams, izmantojot oriģinālvalodas vai dažādus tulkojumus)</a:t>
          </a:r>
          <a:endParaRPr lang="es-ES" sz="2000" dirty="0"/>
        </a:p>
      </dgm:t>
    </dgm:pt>
    <dgm:pt modelId="{2E6CF773-7B4D-44A9-B9C7-52687CED8526}" type="parTrans" cxnId="{035F5A0D-661A-4E60-870F-DEE8319FD327}">
      <dgm:prSet/>
      <dgm:spPr/>
      <dgm:t>
        <a:bodyPr/>
        <a:lstStyle/>
        <a:p>
          <a:endParaRPr lang="es-ES" sz="2000"/>
        </a:p>
      </dgm:t>
    </dgm:pt>
    <dgm:pt modelId="{E09CB2D4-C9B8-4B83-AB04-2206D55EDF76}" type="sibTrans" cxnId="{035F5A0D-661A-4E60-870F-DEE8319FD327}">
      <dgm:prSet/>
      <dgm:spPr/>
      <dgm:t>
        <a:bodyPr/>
        <a:lstStyle/>
        <a:p>
          <a:endParaRPr lang="es-ES" sz="2000"/>
        </a:p>
      </dgm:t>
    </dgm:pt>
    <dgm:pt modelId="{E2173E6A-51A2-4D13-9CE1-6226FDD5E6F3}">
      <dgm:prSet custT="1"/>
      <dgm:spPr>
        <a:solidFill>
          <a:schemeClr val="accent1">
            <a:lumMod val="20000"/>
            <a:lumOff val="80000"/>
            <a:alpha val="90000"/>
          </a:schemeClr>
        </a:solidFill>
      </dgm:spPr>
      <dgm:t>
        <a:bodyPr/>
        <a:lstStyle/>
        <a:p>
          <a:r>
            <a:rPr lang="lv-LV" sz="2000" b="1" dirty="0"/>
            <a:t>Ņemt vērā visus teksta kontekstus (vēsturiskos, kultūras un literāros)</a:t>
          </a:r>
          <a:endParaRPr lang="es-ES" sz="2000" dirty="0"/>
        </a:p>
      </dgm:t>
    </dgm:pt>
    <dgm:pt modelId="{0FE34ABC-0B1E-46A8-9476-34EC50B68A9F}" type="parTrans" cxnId="{18F10076-E3B0-4B46-B0C8-DA3269D3E547}">
      <dgm:prSet/>
      <dgm:spPr/>
      <dgm:t>
        <a:bodyPr/>
        <a:lstStyle/>
        <a:p>
          <a:endParaRPr lang="es-ES" sz="2000"/>
        </a:p>
      </dgm:t>
    </dgm:pt>
    <dgm:pt modelId="{A7B1F514-FACA-4BDB-A637-7DEA8F19154E}" type="sibTrans" cxnId="{18F10076-E3B0-4B46-B0C8-DA3269D3E547}">
      <dgm:prSet/>
      <dgm:spPr/>
      <dgm:t>
        <a:bodyPr/>
        <a:lstStyle/>
        <a:p>
          <a:endParaRPr lang="es-ES" sz="2000"/>
        </a:p>
      </dgm:t>
    </dgm:pt>
    <dgm:pt modelId="{72A70CED-DA55-4AF0-8645-15145FDF5D3E}">
      <dgm:prSet custT="1"/>
      <dgm:spPr>
        <a:solidFill>
          <a:schemeClr val="tx2">
            <a:lumMod val="20000"/>
            <a:lumOff val="80000"/>
            <a:alpha val="90000"/>
          </a:schemeClr>
        </a:solidFill>
      </dgm:spPr>
      <dgm:t>
        <a:bodyPr/>
        <a:lstStyle/>
        <a:p>
          <a:r>
            <a:rPr lang="lv-LV" sz="2000" b="1" dirty="0"/>
            <a:t>Salīdzināt ar līdzīgām vietām (piemēram, evaņģēlijos) vai ar tām, kas skar to pašu tēmu</a:t>
          </a:r>
          <a:endParaRPr lang="es-ES" sz="2000" dirty="0"/>
        </a:p>
      </dgm:t>
    </dgm:pt>
    <dgm:pt modelId="{59DF43A0-F809-4D42-8656-5D81218C5CD5}" type="parTrans" cxnId="{F7464F44-6FB4-4997-B965-EC9C887511B7}">
      <dgm:prSet/>
      <dgm:spPr/>
      <dgm:t>
        <a:bodyPr/>
        <a:lstStyle/>
        <a:p>
          <a:endParaRPr lang="es-ES" sz="2000"/>
        </a:p>
      </dgm:t>
    </dgm:pt>
    <dgm:pt modelId="{882688D3-60B3-444D-9C7E-4DF83B4F9BB6}" type="sibTrans" cxnId="{F7464F44-6FB4-4997-B965-EC9C887511B7}">
      <dgm:prSet/>
      <dgm:spPr/>
      <dgm:t>
        <a:bodyPr/>
        <a:lstStyle/>
        <a:p>
          <a:endParaRPr lang="es-ES" sz="2000"/>
        </a:p>
      </dgm:t>
    </dgm:pt>
    <dgm:pt modelId="{7F79B6CD-8176-4CE8-B185-22160D443DC0}">
      <dgm:prSet custT="1"/>
      <dgm:spPr>
        <a:solidFill>
          <a:schemeClr val="accent4">
            <a:lumMod val="20000"/>
            <a:lumOff val="80000"/>
            <a:alpha val="90000"/>
          </a:schemeClr>
        </a:solidFill>
      </dgm:spPr>
      <dgm:t>
        <a:bodyPr/>
        <a:lstStyle/>
        <a:p>
          <a:r>
            <a:rPr lang="lv-LV" sz="2000" b="1" dirty="0"/>
            <a:t>Galīgajai interpretācijai jābūt saskaņā ar pārējās Bībeles mācībām</a:t>
          </a:r>
          <a:endParaRPr lang="es-ES" sz="2000" dirty="0"/>
        </a:p>
      </dgm:t>
    </dgm:pt>
    <dgm:pt modelId="{67DAFA3E-2A30-4D27-A955-2CB8422651FE}" type="parTrans" cxnId="{A59F65E5-E508-4297-BEF2-5A47C86D31CD}">
      <dgm:prSet/>
      <dgm:spPr/>
      <dgm:t>
        <a:bodyPr/>
        <a:lstStyle/>
        <a:p>
          <a:endParaRPr lang="es-ES" sz="2000"/>
        </a:p>
      </dgm:t>
    </dgm:pt>
    <dgm:pt modelId="{B0B45E22-39FE-451D-9BE5-B488558996ED}" type="sibTrans" cxnId="{A59F65E5-E508-4297-BEF2-5A47C86D31CD}">
      <dgm:prSet/>
      <dgm:spPr/>
      <dgm:t>
        <a:bodyPr/>
        <a:lstStyle/>
        <a:p>
          <a:endParaRPr lang="es-ES" sz="20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Bībeles skaidrojums, balstoties uz Bībeli</a:t>
          </a: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Vēsturiskais konteksts</a:t>
          </a: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8000"/>
                  </a:srgbClr>
                </a:outerShdw>
              </a:effectLst>
            </a:rPr>
            <a:t>Kultūras konteksts</a:t>
          </a: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alpha val="48000"/>
                  </a:srgbClr>
                </a:outerShdw>
              </a:effectLst>
            </a:rPr>
            <a:t>Literārais konteksts</a:t>
          </a: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Noskaidrot teksta nozīmi</a:t>
          </a: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Bībeles tematiskais pētījums</a:t>
          </a: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lv-LV" sz="2400" b="1" u="none" kern="1200" dirty="0">
              <a:solidFill>
                <a:srgbClr val="7E0054"/>
              </a:solidFill>
              <a:effectLst/>
            </a:rPr>
            <a:t>Izskaidrots pēc paša teksta</a:t>
          </a:r>
        </a:p>
        <a:p>
          <a:pPr marL="228600" lvl="1" indent="-228600" algn="l" defTabSz="889000">
            <a:lnSpc>
              <a:spcPct val="90000"/>
            </a:lnSpc>
            <a:spcBef>
              <a:spcPct val="0"/>
            </a:spcBef>
            <a:spcAft>
              <a:spcPct val="15000"/>
            </a:spcAft>
            <a:buChar char="•"/>
          </a:pPr>
          <a:r>
            <a:rPr lang="lv-LV" sz="2000" b="1" kern="1200" dirty="0">
              <a:solidFill>
                <a:schemeClr val="tx1"/>
              </a:solidFill>
              <a:effectLst/>
            </a:rPr>
            <a:t>Piemēram, Daniels izskaidro savas vīzijas nozīmi, sakot, ka zvēri, kurus viņš redzēja, ir valstis (Dan. 7:3, 17)</a:t>
          </a:r>
          <a:endParaRPr lang="es-ES" sz="2000" kern="1200" dirty="0">
            <a:solidFill>
              <a:schemeClr val="tx1"/>
            </a:solidFill>
            <a:effectLst/>
          </a:endParaRPr>
        </a:p>
        <a:p>
          <a:pPr marL="228600" lvl="1" indent="-228600" algn="l" defTabSz="889000">
            <a:lnSpc>
              <a:spcPct val="90000"/>
            </a:lnSpc>
            <a:spcBef>
              <a:spcPct val="0"/>
            </a:spcBef>
            <a:spcAft>
              <a:spcPct val="15000"/>
            </a:spcAft>
            <a:buChar char="•"/>
          </a:pPr>
          <a:endParaRPr lang="lv-LV" sz="2000" b="1" kern="1200" dirty="0">
            <a:solidFill>
              <a:schemeClr val="tx1"/>
            </a:solidFill>
            <a:effectLst/>
          </a:endParaRPr>
        </a:p>
        <a:p>
          <a:pPr marL="228600" lvl="1" indent="-228600" algn="l" defTabSz="889000">
            <a:lnSpc>
              <a:spcPct val="90000"/>
            </a:lnSpc>
            <a:spcBef>
              <a:spcPct val="0"/>
            </a:spcBef>
            <a:spcAft>
              <a:spcPct val="15000"/>
            </a:spcAft>
            <a:buChar char="•"/>
          </a:pPr>
          <a:endParaRPr lang="es-ES" sz="2000" kern="1200" dirty="0">
            <a:solidFill>
              <a:schemeClr val="tx1"/>
            </a:solidFill>
            <a:effectLst/>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lv-LV" sz="2400" b="1" u="none" kern="1200" dirty="0">
              <a:solidFill>
                <a:srgbClr val="003A74"/>
              </a:solidFill>
              <a:effectLst/>
            </a:rPr>
            <a:t>Kā to interpretējis cits pravietis</a:t>
          </a:r>
        </a:p>
        <a:p>
          <a:pPr marL="0" lvl="0" indent="0" algn="l" defTabSz="1066800">
            <a:lnSpc>
              <a:spcPct val="90000"/>
            </a:lnSpc>
            <a:spcBef>
              <a:spcPct val="0"/>
            </a:spcBef>
            <a:spcAft>
              <a:spcPct val="35000"/>
            </a:spcAft>
            <a:buNone/>
          </a:pPr>
          <a:r>
            <a:rPr lang="lv-LV" sz="1600" b="1" kern="1200" dirty="0">
              <a:solidFill>
                <a:schemeClr val="tx1"/>
              </a:solidFill>
              <a:effectLst/>
              <a:latin typeface="Times New Roman" panose="02020603050405020304" pitchFamily="18" charset="0"/>
              <a:cs typeface="Times New Roman" panose="02020603050405020304" pitchFamily="18" charset="0"/>
            </a:rPr>
            <a:t>● </a:t>
          </a:r>
          <a:r>
            <a:rPr lang="lv-LV" sz="2000" b="1" kern="1200" dirty="0">
              <a:solidFill>
                <a:schemeClr val="tx1"/>
              </a:solidFill>
              <a:effectLst/>
            </a:rPr>
            <a:t>Ezra izskaidroja Jeremijas pravietojumā minēto 70 gadu nozīmi </a:t>
          </a:r>
          <a:r>
            <a:rPr lang="es-ES" sz="2000" b="1" kern="1200" dirty="0">
              <a:solidFill>
                <a:schemeClr val="tx1"/>
              </a:solidFill>
              <a:effectLst/>
            </a:rPr>
            <a:t>(Jer. 25:11-12; 2</a:t>
          </a:r>
          <a:r>
            <a:rPr lang="lv-LV" sz="2000" b="1" kern="1200" dirty="0">
              <a:solidFill>
                <a:schemeClr val="tx1"/>
              </a:solidFill>
              <a:effectLst/>
            </a:rPr>
            <a:t>.Laiku</a:t>
          </a:r>
          <a:r>
            <a:rPr lang="es-ES" sz="2000" b="1" kern="1200" dirty="0">
              <a:solidFill>
                <a:schemeClr val="tx1"/>
              </a:solidFill>
              <a:effectLst/>
            </a:rPr>
            <a:t> 36:22-23)</a:t>
          </a:r>
          <a:endParaRPr lang="es-ES" sz="2400" u="none" kern="1200" dirty="0">
            <a:solidFill>
              <a:srgbClr val="003A74"/>
            </a:solidFill>
            <a:effectLst/>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lv-LV" sz="2400" b="1" u="none" kern="1200" dirty="0">
              <a:solidFill>
                <a:srgbClr val="00582E"/>
              </a:solidFill>
              <a:effectLst/>
            </a:rPr>
            <a:t>Jauno Derību interpretē Vecā Derība</a:t>
          </a:r>
        </a:p>
        <a:p>
          <a:pPr marL="0" lvl="0" indent="0" algn="l" defTabSz="1066800">
            <a:lnSpc>
              <a:spcPct val="90000"/>
            </a:lnSpc>
            <a:spcBef>
              <a:spcPct val="0"/>
            </a:spcBef>
            <a:spcAft>
              <a:spcPct val="35000"/>
            </a:spcAft>
            <a:buNone/>
          </a:pPr>
          <a:r>
            <a:rPr lang="lv-LV" sz="1800" b="1" kern="1200" dirty="0">
              <a:solidFill>
                <a:schemeClr val="tx1"/>
              </a:solidFill>
              <a:effectLst/>
              <a:latin typeface="Times New Roman" panose="02020603050405020304" pitchFamily="18" charset="0"/>
              <a:cs typeface="Times New Roman" panose="02020603050405020304" pitchFamily="18" charset="0"/>
            </a:rPr>
            <a:t>●</a:t>
          </a:r>
          <a:r>
            <a:rPr lang="lv-LV" sz="2000" b="1" kern="1200" dirty="0">
              <a:solidFill>
                <a:schemeClr val="tx1"/>
              </a:solidFill>
              <a:effectLst/>
              <a:latin typeface="Times New Roman" panose="02020603050405020304" pitchFamily="18" charset="0"/>
              <a:cs typeface="Times New Roman" panose="02020603050405020304" pitchFamily="18" charset="0"/>
            </a:rPr>
            <a:t> </a:t>
          </a:r>
          <a:r>
            <a:rPr lang="lv-LV" sz="2000" b="1" kern="1200" dirty="0">
              <a:solidFill>
                <a:schemeClr val="tx1"/>
              </a:solidFill>
              <a:effectLst/>
            </a:rPr>
            <a:t>Matejs Jēzus dzimšanu interpretēja kā Jesajas pravietojuma piepildījumu (Jes. 7:14; Mt. 1:22–23)</a:t>
          </a:r>
          <a:endParaRPr lang="es-ES" sz="2400" u="none" kern="1200" dirty="0">
            <a:solidFill>
              <a:srgbClr val="00582E"/>
            </a:solidFill>
            <a:effectLst/>
          </a:endParaRPr>
        </a:p>
        <a:p>
          <a:pPr marL="228600" lvl="1" indent="-228600" algn="l" defTabSz="889000">
            <a:lnSpc>
              <a:spcPct val="90000"/>
            </a:lnSpc>
            <a:spcBef>
              <a:spcPct val="0"/>
            </a:spcBef>
            <a:spcAft>
              <a:spcPct val="15000"/>
            </a:spcAft>
            <a:buChar char="•"/>
          </a:pPr>
          <a:endParaRPr lang="lv-LV" sz="2000" b="1" kern="1200" dirty="0">
            <a:solidFill>
              <a:schemeClr val="tx1"/>
            </a:solidFill>
            <a:effectLst/>
          </a:endParaRPr>
        </a:p>
        <a:p>
          <a:pPr marL="228600" lvl="1" indent="-228600" algn="l" defTabSz="889000">
            <a:lnSpc>
              <a:spcPct val="90000"/>
            </a:lnSpc>
            <a:spcBef>
              <a:spcPct val="0"/>
            </a:spcBef>
            <a:spcAft>
              <a:spcPct val="15000"/>
            </a:spcAft>
            <a:buChar char="•"/>
          </a:pPr>
          <a:endParaRPr lang="es-ES" sz="2000" kern="1200" dirty="0">
            <a:solidFill>
              <a:schemeClr val="tx1"/>
            </a:solidFill>
            <a:effectLst/>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781243"/>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lv-LV" sz="2000" b="1" kern="1200" dirty="0">
              <a:solidFill>
                <a:schemeClr val="accent1">
                  <a:lumMod val="50000"/>
                </a:schemeClr>
              </a:solidFill>
            </a:rPr>
            <a:t>VECĀ DERĪBA</a:t>
          </a:r>
        </a:p>
        <a:p>
          <a:pPr marL="0" lvl="0" indent="0" algn="ctr" defTabSz="889000">
            <a:lnSpc>
              <a:spcPct val="90000"/>
            </a:lnSpc>
            <a:spcBef>
              <a:spcPct val="0"/>
            </a:spcBef>
            <a:spcAft>
              <a:spcPct val="35000"/>
            </a:spcAft>
            <a:buNone/>
          </a:pPr>
          <a:endParaRPr lang="es-ES" sz="2000" b="1" kern="1200" dirty="0">
            <a:solidFill>
              <a:schemeClr val="accent1">
                <a:lumMod val="50000"/>
              </a:schemeClr>
            </a:solidFill>
          </a:endParaRPr>
        </a:p>
      </dsp:txBody>
      <dsp:txXfrm>
        <a:off x="4578" y="0"/>
        <a:ext cx="2448005" cy="1434372"/>
      </dsp:txXfrm>
    </dsp:sp>
    <dsp:sp modelId="{DC2D5DCA-B686-46EB-87E5-7A67E7393752}">
      <dsp:nvSpPr>
        <dsp:cNvPr id="0" name=""/>
        <dsp:cNvSpPr/>
      </dsp:nvSpPr>
      <dsp:spPr>
        <a:xfrm>
          <a:off x="10061"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2. Mozus 20:13</a:t>
          </a:r>
          <a:endParaRPr lang="es-ES" sz="2000" b="1" kern="1200" dirty="0">
            <a:effectLst>
              <a:outerShdw blurRad="38100" dist="38100" dir="2700000" algn="tl">
                <a:srgbClr val="000000">
                  <a:alpha val="43137"/>
                </a:srgbClr>
              </a:outerShdw>
            </a:effectLst>
          </a:endParaRPr>
        </a:p>
      </dsp:txBody>
      <dsp:txXfrm>
        <a:off x="25117" y="966292"/>
        <a:ext cx="2406926" cy="483935"/>
      </dsp:txXfrm>
    </dsp:sp>
    <dsp:sp modelId="{E9B534A6-48A8-487F-914D-00FCD2B30DA3}">
      <dsp:nvSpPr>
        <dsp:cNvPr id="0" name=""/>
        <dsp:cNvSpPr/>
      </dsp:nvSpPr>
      <dsp:spPr>
        <a:xfrm>
          <a:off x="10061"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2.Mous</a:t>
          </a:r>
          <a:r>
            <a:rPr lang="es-ES" sz="2000" b="1" kern="1200" dirty="0">
              <a:effectLst>
                <a:outerShdw blurRad="38100" dist="38100" dir="2700000" algn="tl">
                  <a:srgbClr val="000000">
                    <a:alpha val="43137"/>
                  </a:srgbClr>
                </a:outerShdw>
              </a:effectLst>
            </a:rPr>
            <a:t> 20:14</a:t>
          </a:r>
        </a:p>
      </dsp:txBody>
      <dsp:txXfrm>
        <a:off x="25117" y="1563083"/>
        <a:ext cx="2406926" cy="483935"/>
      </dsp:txXfrm>
    </dsp:sp>
    <dsp:sp modelId="{8145816C-6DBB-49FF-B351-B6C60F9F7769}">
      <dsp:nvSpPr>
        <dsp:cNvPr id="0" name=""/>
        <dsp:cNvSpPr/>
      </dsp:nvSpPr>
      <dsp:spPr>
        <a:xfrm>
          <a:off x="10061"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5.Mozus </a:t>
          </a:r>
          <a:r>
            <a:rPr lang="es-ES" sz="2000" b="1" kern="1200" dirty="0">
              <a:effectLst>
                <a:outerShdw blurRad="38100" dist="38100" dir="2700000" algn="tl">
                  <a:srgbClr val="000000">
                    <a:alpha val="43137"/>
                  </a:srgbClr>
                </a:outerShdw>
              </a:effectLst>
            </a:rPr>
            <a:t>24:1</a:t>
          </a:r>
        </a:p>
      </dsp:txBody>
      <dsp:txXfrm>
        <a:off x="25117" y="2159875"/>
        <a:ext cx="2406926" cy="483935"/>
      </dsp:txXfrm>
    </dsp:sp>
    <dsp:sp modelId="{AB35B402-A37A-4706-ABCE-844B3226783A}">
      <dsp:nvSpPr>
        <dsp:cNvPr id="0" name=""/>
        <dsp:cNvSpPr/>
      </dsp:nvSpPr>
      <dsp:spPr>
        <a:xfrm>
          <a:off x="10061"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3.Mozus </a:t>
          </a:r>
          <a:r>
            <a:rPr lang="es-ES" sz="2000" b="1" kern="1200" dirty="0">
              <a:effectLst>
                <a:outerShdw blurRad="38100" dist="38100" dir="2700000" algn="tl">
                  <a:srgbClr val="000000">
                    <a:alpha val="43137"/>
                  </a:srgbClr>
                </a:outerShdw>
              </a:effectLst>
            </a:rPr>
            <a:t>19:12</a:t>
          </a:r>
        </a:p>
      </dsp:txBody>
      <dsp:txXfrm>
        <a:off x="25117" y="2748124"/>
        <a:ext cx="2406926" cy="483935"/>
      </dsp:txXfrm>
    </dsp:sp>
    <dsp:sp modelId="{09EBC334-6A4D-4E2C-8FD8-258D624B2E82}">
      <dsp:nvSpPr>
        <dsp:cNvPr id="0" name=""/>
        <dsp:cNvSpPr/>
      </dsp:nvSpPr>
      <dsp:spPr>
        <a:xfrm>
          <a:off x="10061"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3.Mozus</a:t>
          </a:r>
          <a:r>
            <a:rPr lang="es-ES" sz="2000" b="1" kern="1200" dirty="0">
              <a:effectLst>
                <a:outerShdw blurRad="38100" dist="38100" dir="2700000" algn="tl">
                  <a:srgbClr val="000000">
                    <a:alpha val="43137"/>
                  </a:srgbClr>
                </a:outerShdw>
              </a:effectLst>
            </a:rPr>
            <a:t> 24:20</a:t>
          </a:r>
        </a:p>
      </dsp:txBody>
      <dsp:txXfrm>
        <a:off x="25117" y="3340244"/>
        <a:ext cx="2406926" cy="483935"/>
      </dsp:txXfrm>
    </dsp:sp>
    <dsp:sp modelId="{8A1BF71D-8D70-4401-91CA-05C612706F41}">
      <dsp:nvSpPr>
        <dsp:cNvPr id="0" name=""/>
        <dsp:cNvSpPr/>
      </dsp:nvSpPr>
      <dsp:spPr>
        <a:xfrm>
          <a:off x="10061"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3.Mozus </a:t>
          </a:r>
          <a:r>
            <a:rPr lang="es-ES" sz="2000" b="1" kern="1200" dirty="0">
              <a:effectLst>
                <a:outerShdw blurRad="38100" dist="38100" dir="2700000" algn="tl">
                  <a:srgbClr val="000000">
                    <a:alpha val="43137"/>
                  </a:srgbClr>
                </a:outerShdw>
              </a:effectLst>
            </a:rPr>
            <a:t>19:18</a:t>
          </a:r>
        </a:p>
      </dsp:txBody>
      <dsp:txXfrm>
        <a:off x="25117" y="3943343"/>
        <a:ext cx="2406926" cy="483935"/>
      </dsp:txXfrm>
    </dsp:sp>
    <dsp:sp modelId="{8257C899-7A61-404E-8FE8-2D34DF7AFCAA}">
      <dsp:nvSpPr>
        <dsp:cNvPr id="0" name=""/>
        <dsp:cNvSpPr/>
      </dsp:nvSpPr>
      <dsp:spPr>
        <a:xfrm>
          <a:off x="2681056" y="0"/>
          <a:ext cx="3046298" cy="4781243"/>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lv-LV" sz="2000" b="1" kern="1200" dirty="0">
              <a:solidFill>
                <a:schemeClr val="accent6">
                  <a:lumMod val="50000"/>
                </a:schemeClr>
              </a:solidFill>
            </a:rPr>
            <a:t>JŪS DZIRDĒJĀT</a:t>
          </a:r>
          <a:r>
            <a:rPr lang="es-ES" sz="2000" b="1" kern="1200" dirty="0">
              <a:solidFill>
                <a:schemeClr val="accent6">
                  <a:lumMod val="50000"/>
                </a:schemeClr>
              </a:solidFill>
            </a:rPr>
            <a:t>…</a:t>
          </a:r>
        </a:p>
      </dsp:txBody>
      <dsp:txXfrm>
        <a:off x="2681056" y="0"/>
        <a:ext cx="3046298" cy="1434372"/>
      </dsp:txXfrm>
    </dsp:sp>
    <dsp:sp modelId="{9BD77059-6AF7-4ADC-9A3C-45AD5185C67B}">
      <dsp:nvSpPr>
        <dsp:cNvPr id="0" name=""/>
        <dsp:cNvSpPr/>
      </dsp:nvSpPr>
      <dsp:spPr>
        <a:xfrm>
          <a:off x="2746210" y="951236"/>
          <a:ext cx="291598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Tev nebūs nokaut</a:t>
          </a:r>
        </a:p>
      </dsp:txBody>
      <dsp:txXfrm>
        <a:off x="2761266" y="966292"/>
        <a:ext cx="2885877" cy="483935"/>
      </dsp:txXfrm>
    </dsp:sp>
    <dsp:sp modelId="{7F695D53-D8D0-4281-93C7-9EF45BCD12D7}">
      <dsp:nvSpPr>
        <dsp:cNvPr id="0" name=""/>
        <dsp:cNvSpPr/>
      </dsp:nvSpPr>
      <dsp:spPr>
        <a:xfrm>
          <a:off x="2746210" y="1548027"/>
          <a:ext cx="291598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Tev nebūs lulību pārkāpt</a:t>
          </a:r>
          <a:endParaRPr lang="es-ES" sz="2000" b="1" kern="1200" dirty="0">
            <a:effectLst>
              <a:outerShdw blurRad="38100" dist="38100" dir="2700000" algn="tl">
                <a:srgbClr val="000000">
                  <a:alpha val="43137"/>
                </a:srgbClr>
              </a:outerShdw>
            </a:effectLst>
          </a:endParaRPr>
        </a:p>
      </dsp:txBody>
      <dsp:txXfrm>
        <a:off x="2761266" y="1563083"/>
        <a:ext cx="2885877" cy="483935"/>
      </dsp:txXfrm>
    </dsp:sp>
    <dsp:sp modelId="{EEC685A3-7684-458D-8694-97C3AE770527}">
      <dsp:nvSpPr>
        <dsp:cNvPr id="0" name=""/>
        <dsp:cNvSpPr/>
      </dsp:nvSpPr>
      <dsp:spPr>
        <a:xfrm>
          <a:off x="2746210" y="2144819"/>
          <a:ext cx="291598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lv-LV" sz="2000" b="1" kern="1200" dirty="0">
              <a:effectLst>
                <a:outerShdw blurRad="38100" dist="38100" dir="2700000" algn="tl">
                  <a:srgbClr val="000000">
                    <a:alpha val="43137"/>
                  </a:srgbClr>
                </a:outerShdw>
              </a:effectLst>
            </a:rPr>
            <a:t>Izdot sievai šķiršanās dokumentu</a:t>
          </a:r>
          <a:endParaRPr lang="es-ES" sz="2000" b="1" kern="1200" dirty="0">
            <a:effectLst>
              <a:outerShdw blurRad="38100" dist="38100" dir="2700000" algn="tl">
                <a:srgbClr val="000000">
                  <a:alpha val="43137"/>
                </a:srgbClr>
              </a:outerShdw>
            </a:effectLst>
          </a:endParaRPr>
        </a:p>
      </dsp:txBody>
      <dsp:txXfrm>
        <a:off x="2761266" y="2159875"/>
        <a:ext cx="2885877" cy="483935"/>
      </dsp:txXfrm>
    </dsp:sp>
    <dsp:sp modelId="{DEF58F6C-14CA-4766-A243-8D07A7FCC031}">
      <dsp:nvSpPr>
        <dsp:cNvPr id="0" name=""/>
        <dsp:cNvSpPr/>
      </dsp:nvSpPr>
      <dsp:spPr>
        <a:xfrm>
          <a:off x="2746210" y="2733068"/>
          <a:ext cx="291598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ts val="0"/>
            </a:spcAft>
            <a:buNone/>
          </a:pPr>
          <a:r>
            <a:rPr lang="lv-LV" sz="2000" b="1" kern="1200" dirty="0">
              <a:effectLst>
                <a:outerShdw blurRad="38100" dist="38100" dir="2700000" algn="tl">
                  <a:srgbClr val="000000">
                    <a:alpha val="43137"/>
                  </a:srgbClr>
                </a:outerShdw>
              </a:effectLst>
            </a:rPr>
            <a:t>Tev nebūs nepatiesu liecību dot</a:t>
          </a:r>
          <a:endParaRPr lang="es-ES" sz="2000" b="1" kern="1200" dirty="0">
            <a:effectLst>
              <a:outerShdw blurRad="38100" dist="38100" dir="2700000" algn="tl">
                <a:srgbClr val="000000">
                  <a:alpha val="43137"/>
                </a:srgbClr>
              </a:outerShdw>
            </a:effectLst>
          </a:endParaRPr>
        </a:p>
      </dsp:txBody>
      <dsp:txXfrm>
        <a:off x="2761266" y="2748124"/>
        <a:ext cx="2885877" cy="483935"/>
      </dsp:txXfrm>
    </dsp:sp>
    <dsp:sp modelId="{A96B1B90-CA27-4466-828D-75EB9C47B880}">
      <dsp:nvSpPr>
        <dsp:cNvPr id="0" name=""/>
        <dsp:cNvSpPr/>
      </dsp:nvSpPr>
      <dsp:spPr>
        <a:xfrm>
          <a:off x="2746210" y="3325188"/>
          <a:ext cx="291598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Aci pret aci</a:t>
          </a:r>
        </a:p>
      </dsp:txBody>
      <dsp:txXfrm>
        <a:off x="2761266" y="3340244"/>
        <a:ext cx="2885877" cy="483935"/>
      </dsp:txXfrm>
    </dsp:sp>
    <dsp:sp modelId="{E59DF098-9DAE-4477-BF59-003FA1CA5D67}">
      <dsp:nvSpPr>
        <dsp:cNvPr id="0" name=""/>
        <dsp:cNvSpPr/>
      </dsp:nvSpPr>
      <dsp:spPr>
        <a:xfrm>
          <a:off x="2746210" y="3928287"/>
          <a:ext cx="291598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ts val="0"/>
            </a:spcAft>
            <a:buNone/>
          </a:pPr>
          <a:r>
            <a:rPr lang="lv-LV" sz="2000" b="1" kern="1200" dirty="0">
              <a:effectLst>
                <a:outerShdw blurRad="38100" dist="38100" dir="2700000" algn="tl">
                  <a:srgbClr val="000000">
                    <a:alpha val="43137"/>
                  </a:srgbClr>
                </a:outerShdw>
              </a:effectLst>
            </a:rPr>
            <a:t>Tev būs mīlēt savu tuvāko</a:t>
          </a:r>
          <a:endParaRPr lang="es-ES" sz="2000" b="1" kern="1200" dirty="0">
            <a:effectLst>
              <a:outerShdw blurRad="38100" dist="38100" dir="2700000" algn="tl">
                <a:srgbClr val="000000">
                  <a:alpha val="43137"/>
                </a:srgbClr>
              </a:outerShdw>
            </a:effectLst>
          </a:endParaRPr>
        </a:p>
      </dsp:txBody>
      <dsp:txXfrm>
        <a:off x="2761266" y="3943343"/>
        <a:ext cx="2885877" cy="483935"/>
      </dsp:txXfrm>
    </dsp:sp>
    <dsp:sp modelId="{6E00E8E9-F371-4A6B-8CFD-CB71F6B2C584}">
      <dsp:nvSpPr>
        <dsp:cNvPr id="0" name=""/>
        <dsp:cNvSpPr/>
      </dsp:nvSpPr>
      <dsp:spPr>
        <a:xfrm>
          <a:off x="5955826" y="0"/>
          <a:ext cx="2448005" cy="4781243"/>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lv-LV" sz="2000" b="1" kern="1200" dirty="0">
              <a:solidFill>
                <a:srgbClr val="663300"/>
              </a:solidFill>
            </a:rPr>
            <a:t>JAUNĀ DERĪBA</a:t>
          </a:r>
        </a:p>
        <a:p>
          <a:pPr marL="0" lvl="0" indent="0" algn="ctr" defTabSz="889000">
            <a:lnSpc>
              <a:spcPct val="90000"/>
            </a:lnSpc>
            <a:spcBef>
              <a:spcPct val="0"/>
            </a:spcBef>
            <a:spcAft>
              <a:spcPct val="35000"/>
            </a:spcAft>
            <a:buNone/>
          </a:pPr>
          <a:endParaRPr lang="es-ES" sz="2000" b="1" kern="1200" dirty="0">
            <a:solidFill>
              <a:srgbClr val="663300"/>
            </a:solidFill>
          </a:endParaRPr>
        </a:p>
      </dsp:txBody>
      <dsp:txXfrm>
        <a:off x="5955826" y="0"/>
        <a:ext cx="2448005" cy="1434372"/>
      </dsp:txXfrm>
    </dsp:sp>
    <dsp:sp modelId="{39627FBC-4BD0-4D45-AB7F-3489DB5F5547}">
      <dsp:nvSpPr>
        <dsp:cNvPr id="0" name=""/>
        <dsp:cNvSpPr/>
      </dsp:nvSpPr>
      <dsp:spPr>
        <a:xfrm>
          <a:off x="5961310"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5:21-22</a:t>
          </a:r>
        </a:p>
      </dsp:txBody>
      <dsp:txXfrm>
        <a:off x="5976366" y="966292"/>
        <a:ext cx="2406926" cy="483935"/>
      </dsp:txXfrm>
    </dsp:sp>
    <dsp:sp modelId="{E8D35F08-C17E-495A-B0FD-A0A9F5373AC1}">
      <dsp:nvSpPr>
        <dsp:cNvPr id="0" name=""/>
        <dsp:cNvSpPr/>
      </dsp:nvSpPr>
      <dsp:spPr>
        <a:xfrm>
          <a:off x="5961310"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5:27-28</a:t>
          </a:r>
        </a:p>
      </dsp:txBody>
      <dsp:txXfrm>
        <a:off x="5976366" y="1563083"/>
        <a:ext cx="2406926" cy="483935"/>
      </dsp:txXfrm>
    </dsp:sp>
    <dsp:sp modelId="{D1AAB2C6-B2CF-427C-8466-92B505094BC9}">
      <dsp:nvSpPr>
        <dsp:cNvPr id="0" name=""/>
        <dsp:cNvSpPr/>
      </dsp:nvSpPr>
      <dsp:spPr>
        <a:xfrm>
          <a:off x="5961310"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5:31-32</a:t>
          </a:r>
        </a:p>
      </dsp:txBody>
      <dsp:txXfrm>
        <a:off x="5976366" y="2159875"/>
        <a:ext cx="2406926" cy="483935"/>
      </dsp:txXfrm>
    </dsp:sp>
    <dsp:sp modelId="{F59CAA1B-1D52-4F22-B577-A81F063E2F3F}">
      <dsp:nvSpPr>
        <dsp:cNvPr id="0" name=""/>
        <dsp:cNvSpPr/>
      </dsp:nvSpPr>
      <dsp:spPr>
        <a:xfrm>
          <a:off x="5961310"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5:33-34</a:t>
          </a:r>
        </a:p>
      </dsp:txBody>
      <dsp:txXfrm>
        <a:off x="5976366" y="2748124"/>
        <a:ext cx="2406926" cy="483935"/>
      </dsp:txXfrm>
    </dsp:sp>
    <dsp:sp modelId="{DA870B53-07CE-4532-8758-33A6EEE13EB9}">
      <dsp:nvSpPr>
        <dsp:cNvPr id="0" name=""/>
        <dsp:cNvSpPr/>
      </dsp:nvSpPr>
      <dsp:spPr>
        <a:xfrm>
          <a:off x="5961310"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5:38-39</a:t>
          </a:r>
        </a:p>
      </dsp:txBody>
      <dsp:txXfrm>
        <a:off x="5976366" y="3340244"/>
        <a:ext cx="2406926" cy="483935"/>
      </dsp:txXfrm>
    </dsp:sp>
    <dsp:sp modelId="{73EF9425-D539-4F79-8411-94F64B87CBD7}">
      <dsp:nvSpPr>
        <dsp:cNvPr id="0" name=""/>
        <dsp:cNvSpPr/>
      </dsp:nvSpPr>
      <dsp:spPr>
        <a:xfrm>
          <a:off x="5961310"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a:t>
          </a:r>
          <a:r>
            <a:rPr lang="lv-LV" sz="2000" b="1" kern="1200" dirty="0">
              <a:effectLst>
                <a:outerShdw blurRad="38100" dist="38100" dir="2700000" algn="tl">
                  <a:srgbClr val="000000">
                    <a:alpha val="43137"/>
                  </a:srgbClr>
                </a:outerShdw>
              </a:effectLst>
            </a:rPr>
            <a:t>ja</a:t>
          </a:r>
          <a:r>
            <a:rPr lang="es-ES" sz="2000" b="1" kern="1200" dirty="0">
              <a:effectLst>
                <a:outerShdw blurRad="38100" dist="38100" dir="2700000" algn="tl">
                  <a:srgbClr val="000000">
                    <a:alpha val="43137"/>
                  </a:srgbClr>
                </a:outerShdw>
              </a:effectLst>
            </a:rPr>
            <a:t> 5:43-44</a:t>
          </a:r>
        </a:p>
      </dsp:txBody>
      <dsp:txXfrm>
        <a:off x="5976366" y="3943343"/>
        <a:ext cx="2406926" cy="483935"/>
      </dsp:txXfrm>
    </dsp:sp>
    <dsp:sp modelId="{C34540E3-B98F-430B-AA96-4CB8D7D206E5}">
      <dsp:nvSpPr>
        <dsp:cNvPr id="0" name=""/>
        <dsp:cNvSpPr/>
      </dsp:nvSpPr>
      <dsp:spPr>
        <a:xfrm>
          <a:off x="8632304" y="0"/>
          <a:ext cx="3046298" cy="4781243"/>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lv-LV" sz="2000" b="1" kern="1200" dirty="0">
              <a:solidFill>
                <a:schemeClr val="accent4">
                  <a:lumMod val="50000"/>
                </a:schemeClr>
              </a:solidFill>
            </a:rPr>
            <a:t>ES JUMS SAKU</a:t>
          </a:r>
          <a:r>
            <a:rPr lang="es-ES" sz="2000" b="1" kern="1200" dirty="0">
              <a:solidFill>
                <a:schemeClr val="accent4">
                  <a:lumMod val="50000"/>
                </a:schemeClr>
              </a:solidFill>
            </a:rPr>
            <a:t>…</a:t>
          </a:r>
        </a:p>
      </dsp:txBody>
      <dsp:txXfrm>
        <a:off x="8632304" y="0"/>
        <a:ext cx="3046298" cy="1434372"/>
      </dsp:txXfrm>
    </dsp:sp>
    <dsp:sp modelId="{9D8BD83D-3C0F-400D-A6B2-7A34600C92CC}">
      <dsp:nvSpPr>
        <dsp:cNvPr id="0" name=""/>
        <dsp:cNvSpPr/>
      </dsp:nvSpPr>
      <dsp:spPr>
        <a:xfrm>
          <a:off x="8679448" y="951236"/>
          <a:ext cx="295200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lv-LV" sz="2000" b="1" kern="1200" dirty="0">
              <a:effectLst>
                <a:outerShdw blurRad="38100" dist="38100" dir="2700000" algn="tl">
                  <a:srgbClr val="000000">
                    <a:alpha val="43137"/>
                  </a:srgbClr>
                </a:outerShdw>
              </a:effectLst>
            </a:rPr>
            <a:t>Nekaitinieties un nevienu neaizvainojiet</a:t>
          </a:r>
          <a:endParaRPr lang="es-ES" sz="2000" b="1" kern="1200" dirty="0">
            <a:effectLst>
              <a:outerShdw blurRad="38100" dist="38100" dir="2700000" algn="tl">
                <a:srgbClr val="000000">
                  <a:alpha val="43137"/>
                </a:srgbClr>
              </a:outerShdw>
            </a:effectLst>
          </a:endParaRPr>
        </a:p>
      </dsp:txBody>
      <dsp:txXfrm>
        <a:off x="8694504" y="966292"/>
        <a:ext cx="2921897" cy="483935"/>
      </dsp:txXfrm>
    </dsp:sp>
    <dsp:sp modelId="{FCB61BAB-6C55-4C59-ABC3-05D0CA758C59}">
      <dsp:nvSpPr>
        <dsp:cNvPr id="0" name=""/>
        <dsp:cNvSpPr/>
      </dsp:nvSpPr>
      <dsp:spPr>
        <a:xfrm>
          <a:off x="8679448" y="1548027"/>
          <a:ext cx="295200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fi-FI" sz="2000" b="1" kern="1200" dirty="0">
              <a:effectLst>
                <a:outerShdw blurRad="38100" dist="38100" dir="2700000" algn="tl">
                  <a:srgbClr val="000000">
                    <a:alpha val="43137"/>
                  </a:srgbClr>
                </a:outerShdw>
              </a:effectLst>
            </a:rPr>
            <a:t>Ne</a:t>
          </a:r>
          <a:r>
            <a:rPr lang="lv-LV" sz="2000" b="1" kern="1200" dirty="0">
              <a:effectLst>
                <a:outerShdw blurRad="38100" dist="38100" dir="2700000" algn="tl">
                  <a:srgbClr val="000000">
                    <a:alpha val="43137"/>
                  </a:srgbClr>
                </a:outerShdw>
              </a:effectLst>
            </a:rPr>
            <a:t>uzskati </a:t>
          </a:r>
          <a:r>
            <a:rPr lang="fi-FI" sz="2000" b="1" kern="1200" dirty="0">
              <a:effectLst>
                <a:outerShdw blurRad="38100" dist="38100" dir="2700000" algn="tl">
                  <a:srgbClr val="000000">
                    <a:alpha val="43137"/>
                  </a:srgbClr>
                </a:outerShdw>
              </a:effectLst>
            </a:rPr>
            <a:t>siev</a:t>
          </a:r>
          <a:r>
            <a:rPr lang="lv-LV" sz="2000" b="1" kern="1200" dirty="0">
              <a:effectLst>
                <a:outerShdw blurRad="38100" dist="38100" dir="2700000" algn="tl">
                  <a:srgbClr val="000000">
                    <a:alpha val="43137"/>
                  </a:srgbClr>
                </a:outerShdw>
              </a:effectLst>
            </a:rPr>
            <a:t>u</a:t>
          </a:r>
          <a:r>
            <a:rPr lang="fi-FI" sz="2000" b="1" kern="1200" dirty="0">
              <a:effectLst>
                <a:outerShdw blurRad="38100" dist="38100" dir="2700000" algn="tl">
                  <a:srgbClr val="000000">
                    <a:alpha val="43137"/>
                  </a:srgbClr>
                </a:outerShdw>
              </a:effectLst>
            </a:rPr>
            <a:t>, </a:t>
          </a:r>
          <a:r>
            <a:rPr lang="lv-LV" sz="2000" b="1" kern="1200" dirty="0">
              <a:effectLst>
                <a:outerShdw blurRad="38100" dist="38100" dir="2700000" algn="tl">
                  <a:srgbClr val="000000">
                    <a:alpha val="43137"/>
                  </a:srgbClr>
                </a:outerShdw>
              </a:effectLst>
            </a:rPr>
            <a:t>to ie</a:t>
          </a:r>
          <a:r>
            <a:rPr lang="fi-FI" sz="2000" b="1" kern="1200" dirty="0">
              <a:effectLst>
                <a:outerShdw blurRad="38100" dist="38100" dir="2700000" algn="tl">
                  <a:srgbClr val="000000">
                    <a:alpha val="43137"/>
                  </a:srgbClr>
                </a:outerShdw>
              </a:effectLst>
            </a:rPr>
            <a:t>kāro</a:t>
          </a:r>
          <a:r>
            <a:rPr lang="lv-LV" sz="2000" b="1" kern="1200" dirty="0">
              <a:effectLst>
                <a:outerShdw blurRad="38100" dist="38100" dir="2700000" algn="tl">
                  <a:srgbClr val="000000">
                    <a:alpha val="43137"/>
                  </a:srgbClr>
                </a:outerShdw>
              </a:effectLst>
            </a:rPr>
            <a:t>dams</a:t>
          </a:r>
          <a:endParaRPr lang="es-ES" sz="2000" b="1" kern="1200" dirty="0">
            <a:effectLst>
              <a:outerShdw blurRad="38100" dist="38100" dir="2700000" algn="tl">
                <a:srgbClr val="000000">
                  <a:alpha val="43137"/>
                </a:srgbClr>
              </a:outerShdw>
            </a:effectLst>
          </a:endParaRPr>
        </a:p>
      </dsp:txBody>
      <dsp:txXfrm>
        <a:off x="8694504" y="1563083"/>
        <a:ext cx="2921897" cy="483935"/>
      </dsp:txXfrm>
    </dsp:sp>
    <dsp:sp modelId="{884ACAF6-6544-40E2-B4F9-A92C17458271}">
      <dsp:nvSpPr>
        <dsp:cNvPr id="0" name=""/>
        <dsp:cNvSpPr/>
      </dsp:nvSpPr>
      <dsp:spPr>
        <a:xfrm>
          <a:off x="8679448" y="2144819"/>
          <a:ext cx="295200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lv-LV" sz="1800" b="1" kern="1200" dirty="0">
              <a:effectLst>
                <a:outerShdw blurRad="38100" dist="38100" dir="2700000" algn="tl">
                  <a:srgbClr val="000000">
                    <a:alpha val="43137"/>
                  </a:srgbClr>
                </a:outerShdw>
              </a:effectLst>
            </a:rPr>
            <a:t>Laulību šķirt tikai laulības pārkāpšanas gadījumā</a:t>
          </a:r>
          <a:endParaRPr lang="es-ES" sz="1800" b="1" kern="1200" dirty="0">
            <a:effectLst>
              <a:outerShdw blurRad="38100" dist="38100" dir="2700000" algn="tl">
                <a:srgbClr val="000000">
                  <a:alpha val="43137"/>
                </a:srgbClr>
              </a:outerShdw>
            </a:effectLst>
          </a:endParaRPr>
        </a:p>
      </dsp:txBody>
      <dsp:txXfrm>
        <a:off x="8694504" y="2159875"/>
        <a:ext cx="2921897" cy="483935"/>
      </dsp:txXfrm>
    </dsp:sp>
    <dsp:sp modelId="{42B4BDB8-B83B-4B73-A585-C05E3FC090E6}">
      <dsp:nvSpPr>
        <dsp:cNvPr id="0" name=""/>
        <dsp:cNvSpPr/>
      </dsp:nvSpPr>
      <dsp:spPr>
        <a:xfrm>
          <a:off x="8679448" y="2733068"/>
          <a:ext cx="295200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lv-LV" sz="2000" b="1" kern="1200" dirty="0">
              <a:effectLst>
                <a:outerShdw blurRad="38100" dist="38100" dir="2700000" algn="tl">
                  <a:srgbClr val="000000">
                    <a:alpha val="43137"/>
                  </a:srgbClr>
                </a:outerShdw>
              </a:effectLst>
            </a:rPr>
            <a:t>Tev nebūs zvērēt</a:t>
          </a:r>
          <a:endParaRPr lang="es-ES" sz="2000" b="1" kern="1200" dirty="0">
            <a:effectLst>
              <a:outerShdw blurRad="38100" dist="38100" dir="2700000" algn="tl">
                <a:srgbClr val="000000">
                  <a:alpha val="43137"/>
                </a:srgbClr>
              </a:outerShdw>
            </a:effectLst>
          </a:endParaRPr>
        </a:p>
      </dsp:txBody>
      <dsp:txXfrm>
        <a:off x="8694504" y="2748124"/>
        <a:ext cx="2921897" cy="483935"/>
      </dsp:txXfrm>
    </dsp:sp>
    <dsp:sp modelId="{52C90902-E05C-4F34-97A0-83E3B627FA27}">
      <dsp:nvSpPr>
        <dsp:cNvPr id="0" name=""/>
        <dsp:cNvSpPr/>
      </dsp:nvSpPr>
      <dsp:spPr>
        <a:xfrm>
          <a:off x="8679448" y="3325188"/>
          <a:ext cx="295200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rPr>
            <a:t>Nebūs pretī stāvēt ļaunajam</a:t>
          </a:r>
          <a:endParaRPr lang="es-ES" sz="2000" b="1" kern="1200" dirty="0">
            <a:effectLst>
              <a:outerShdw blurRad="38100" dist="38100" dir="2700000" algn="tl">
                <a:srgbClr val="000000">
                  <a:alpha val="43137"/>
                </a:srgbClr>
              </a:outerShdw>
            </a:effectLst>
          </a:endParaRPr>
        </a:p>
      </dsp:txBody>
      <dsp:txXfrm>
        <a:off x="8694504" y="3340244"/>
        <a:ext cx="2921897" cy="483935"/>
      </dsp:txXfrm>
    </dsp:sp>
    <dsp:sp modelId="{FF823CB1-2A21-48AD-8724-A2F3313BB960}">
      <dsp:nvSpPr>
        <dsp:cNvPr id="0" name=""/>
        <dsp:cNvSpPr/>
      </dsp:nvSpPr>
      <dsp:spPr>
        <a:xfrm>
          <a:off x="8679448" y="3928287"/>
          <a:ext cx="295200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lv-LV" sz="2000" b="1" kern="1200" dirty="0">
              <a:effectLst>
                <a:outerShdw blurRad="38100" dist="38100" dir="2700000" algn="tl">
                  <a:srgbClr val="000000">
                    <a:alpha val="43137"/>
                  </a:srgbClr>
                </a:outerShdw>
              </a:effectLst>
            </a:rPr>
            <a:t>Mīliet savus ienaidniekus</a:t>
          </a:r>
          <a:endParaRPr lang="es-ES" sz="2000" b="1" kern="1200" dirty="0">
            <a:effectLst>
              <a:outerShdw blurRad="38100" dist="38100" dir="2700000" algn="tl">
                <a:srgbClr val="000000">
                  <a:alpha val="43137"/>
                </a:srgbClr>
              </a:outerShdw>
            </a:effectLst>
          </a:endParaRPr>
        </a:p>
      </dsp:txBody>
      <dsp:txXfrm>
        <a:off x="8694504" y="3943343"/>
        <a:ext cx="2921897" cy="483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Ir jāsaprot teksts (ja iespējams, izmantojot oriģinālvalodas vai dažādus tulkojumus)</a:t>
          </a:r>
          <a:endParaRPr lang="es-ES" sz="2000" kern="1200" dirty="0"/>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Ņemt vērā visus teksta kontekstus (vēsturiskos, kultūras un literāros)</a:t>
          </a:r>
          <a:endParaRPr lang="es-ES" sz="2000" kern="1200" dirty="0"/>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Salīdzināt ar līdzīgām vietām (piemēram, evaņģēlijos) vai ar tām, kas skar to pašu tēmu</a:t>
          </a:r>
          <a:endParaRPr lang="es-ES" sz="2000" kern="1200" dirty="0"/>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Galīgajai interpretācijai jābūt saskaņā ar pārējās Bībeles mācībām</a:t>
          </a:r>
          <a:endParaRPr lang="es-ES" sz="2000" kern="1200" dirty="0"/>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Datuma vietturi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FB01E2-676D-4F67-B8B0-F732CFEE9938}" type="datetimeFigureOut">
              <a:rPr lang="es-ES_tradnl" smtClean="0"/>
              <a:t>01/11/2026</a:t>
            </a:fld>
            <a:endParaRPr lang="es-ES_tradnl"/>
          </a:p>
        </p:txBody>
      </p:sp>
      <p:sp>
        <p:nvSpPr>
          <p:cNvPr id="4" name="Slaida attēla vietturi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Piezīmju vietturi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endParaRPr lang="es-ES_tradnl"/>
          </a:p>
        </p:txBody>
      </p:sp>
      <p:sp>
        <p:nvSpPr>
          <p:cNvPr id="6" name="Kājenes vietturi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Slaida numura vietturi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013615-28DF-42F3-9A17-6E225D3A67B4}" type="slidenum">
              <a:rPr lang="es-ES_tradnl" smtClean="0"/>
              <a:t>‹Nº›</a:t>
            </a:fld>
            <a:endParaRPr lang="es-ES_tradnl"/>
          </a:p>
        </p:txBody>
      </p:sp>
    </p:spTree>
    <p:extLst>
      <p:ext uri="{BB962C8B-B14F-4D97-AF65-F5344CB8AC3E}">
        <p14:creationId xmlns:p14="http://schemas.microsoft.com/office/powerpoint/2010/main" val="1615958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a:t>++++</a:t>
            </a:r>
            <a:endParaRPr lang="es-ES_tradnl" dirty="0"/>
          </a:p>
        </p:txBody>
      </p:sp>
      <p:sp>
        <p:nvSpPr>
          <p:cNvPr id="4" name="Slaida numura vietturis 3"/>
          <p:cNvSpPr>
            <a:spLocks noGrp="1"/>
          </p:cNvSpPr>
          <p:nvPr>
            <p:ph type="sldNum" sz="quarter" idx="10"/>
          </p:nvPr>
        </p:nvSpPr>
        <p:spPr/>
        <p:txBody>
          <a:bodyPr/>
          <a:lstStyle/>
          <a:p>
            <a:fld id="{76013615-28DF-42F3-9A17-6E225D3A67B4}" type="slidenum">
              <a:rPr lang="es-ES_tradnl" smtClean="0"/>
              <a:t>1</a:t>
            </a:fld>
            <a:endParaRPr lang="es-ES_tradnl"/>
          </a:p>
        </p:txBody>
      </p:sp>
    </p:spTree>
    <p:extLst>
      <p:ext uri="{BB962C8B-B14F-4D97-AF65-F5344CB8AC3E}">
        <p14:creationId xmlns:p14="http://schemas.microsoft.com/office/powerpoint/2010/main" val="151339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01/11/2026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01/11/2026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01/11/2026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01/11/2026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lv-LV"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PRAVIETISKO RAKSTU IZPRATNE</a:t>
            </a:r>
            <a:endPar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endParaRPr>
          </a:p>
        </p:txBody>
      </p:sp>
      <p:sp>
        <p:nvSpPr>
          <p:cNvPr id="18" name="CuadroTexto 17">
            <a:extLst>
              <a:ext uri="{FF2B5EF4-FFF2-40B4-BE49-F238E27FC236}">
                <a16:creationId xmlns:a16="http://schemas.microsoft.com/office/drawing/2014/main" id="{C8554A47-FABE-7BF3-1D70-6D1EA787735A}"/>
              </a:ext>
            </a:extLst>
          </p:cNvPr>
          <p:cNvSpPr txBox="1"/>
          <p:nvPr/>
        </p:nvSpPr>
        <p:spPr>
          <a:xfrm>
            <a:off x="9367711" y="6292573"/>
            <a:ext cx="2575449" cy="338554"/>
          </a:xfrm>
          <a:prstGeom prst="rect">
            <a:avLst/>
          </a:prstGeom>
          <a:noFill/>
        </p:spPr>
        <p:txBody>
          <a:bodyPr wrap="none" rtlCol="0">
            <a:spAutoFit/>
          </a:bodyPr>
          <a:lstStyle/>
          <a:p>
            <a:pPr algn="r"/>
            <a:r>
              <a:rPr lang="lv-LV" sz="1600" b="1" dirty="0">
                <a:solidFill>
                  <a:schemeClr val="accent4">
                    <a:lumMod val="20000"/>
                    <a:lumOff val="80000"/>
                  </a:schemeClr>
                </a:solidFill>
                <a:effectLst>
                  <a:outerShdw blurRad="38100" dist="38100" dir="2700000" algn="tl">
                    <a:srgbClr val="000000">
                      <a:alpha val="43137"/>
                    </a:srgbClr>
                  </a:outerShdw>
                </a:effectLst>
              </a:rPr>
              <a:t>8.tēma  21. novembrī, 2026</a:t>
            </a: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5772" t="10513" r="5772" b="12855"/>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58114" y="1186649"/>
            <a:ext cx="3501142" cy="4457887"/>
          </a:xfrm>
          <a:prstGeom prst="rect">
            <a:avLst/>
          </a:prstGeom>
          <a:noFill/>
        </p:spPr>
        <p:txBody>
          <a:bodyPr wrap="square">
            <a:spAutoFit/>
            <a:scene3d>
              <a:camera prst="orthographicFront"/>
              <a:lightRig rig="threePt" dir="t"/>
            </a:scene3d>
            <a:sp3d extrusionH="57150">
              <a:bevelT w="38100" h="38100"/>
            </a:sp3d>
          </a:bodyPr>
          <a:lstStyle/>
          <a:p>
            <a:pPr algn="ctr">
              <a:lnSpc>
                <a:spcPct val="150000"/>
              </a:lnSpc>
            </a:pPr>
            <a:r>
              <a:rPr lang="lv-LV" sz="2800" b="1" dirty="0">
                <a:solidFill>
                  <a:schemeClr val="accent2">
                    <a:lumMod val="50000"/>
                  </a:schemeClr>
                </a:solidFill>
                <a:latin typeface="Comic Sans MS" panose="030F0702030302020204" pitchFamily="66" charset="0"/>
              </a:rPr>
              <a:t>"Un, iesākdams no Mozus un visiem praviešiem, Viņš tiem izskaidroja visus Rakstus, kas par Viņu rakstīti"</a:t>
            </a:r>
          </a:p>
          <a:p>
            <a:pPr algn="ctr">
              <a:lnSpc>
                <a:spcPct val="150000"/>
              </a:lnSpc>
              <a:spcBef>
                <a:spcPts val="600"/>
              </a:spcBef>
            </a:pPr>
            <a:r>
              <a:rPr lang="es-ES" sz="2000" b="1" dirty="0">
                <a:solidFill>
                  <a:schemeClr val="accent2">
                    <a:lumMod val="50000"/>
                  </a:schemeClr>
                </a:solidFill>
                <a:latin typeface="Comic Sans MS" panose="030F0702030302020204" pitchFamily="66" charset="0"/>
              </a:rPr>
              <a:t>(L</a:t>
            </a:r>
            <a:r>
              <a:rPr lang="lv-LV" sz="2000" b="1" dirty="0">
                <a:solidFill>
                  <a:schemeClr val="accent2">
                    <a:lumMod val="50000"/>
                  </a:schemeClr>
                </a:solidFill>
                <a:latin typeface="Comic Sans MS" panose="030F0702030302020204" pitchFamily="66" charset="0"/>
              </a:rPr>
              <a:t>ūka </a:t>
            </a:r>
            <a:r>
              <a:rPr lang="es-ES" sz="2000" b="1" dirty="0">
                <a:solidFill>
                  <a:schemeClr val="accent2">
                    <a:lumMod val="50000"/>
                  </a:schemeClr>
                </a:solidFill>
                <a:latin typeface="Comic Sans MS" panose="030F0702030302020204" pitchFamily="66" charset="0"/>
              </a:rPr>
              <a:t>24:27)</a:t>
            </a:r>
            <a:endParaRPr lang="es-ES" sz="2800" b="1"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300414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920558171"/>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361950" y="114538"/>
            <a:ext cx="6353175" cy="1631216"/>
          </a:xfrm>
          <a:prstGeom prst="rect">
            <a:avLst/>
          </a:prstGeom>
          <a:noFill/>
        </p:spPr>
        <p:txBody>
          <a:bodyPr wrap="square" rtlCol="0">
            <a:spAutoFit/>
          </a:bodyPr>
          <a:lstStyle/>
          <a:p>
            <a:pPr>
              <a:spcBef>
                <a:spcPts val="600"/>
              </a:spcBef>
            </a:pPr>
            <a:r>
              <a:rPr lang="lv-LV" sz="2000" b="1" dirty="0"/>
              <a:t>Ceļā uz Emaus Jēzus diviem saviem mācekļiem pasniedza Bībeles stundas. Mēs nezinām tās pilno saturu, taču zinām metodi, ko Viņš izmantoja, lai vadītu šīs lieliskās Bībeles studijas, kas lika degt Viņa mācekļu sirdīm.</a:t>
            </a: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361949" y="2438251"/>
            <a:ext cx="6353173" cy="1015663"/>
          </a:xfrm>
          <a:prstGeom prst="rect">
            <a:avLst/>
          </a:prstGeom>
          <a:noFill/>
        </p:spPr>
        <p:txBody>
          <a:bodyPr wrap="square">
            <a:spAutoFit/>
          </a:bodyPr>
          <a:lstStyle/>
          <a:p>
            <a:pPr lvl="0">
              <a:spcBef>
                <a:spcPts val="600"/>
              </a:spcBef>
              <a:defRPr/>
            </a:pPr>
            <a:r>
              <a:rPr lang="lv-LV" sz="2000" b="1" dirty="0">
                <a:solidFill>
                  <a:prstClr val="black"/>
                </a:solidFill>
              </a:rPr>
              <a:t>Šajā nodarbībā mēs atcerēsimies vairākas noderīgas metodes Bībeles pētīšanai, kas mums ļaus patiesi un efektīvi dalīties ar tās vēstījumu.</a:t>
            </a:r>
          </a:p>
        </p:txBody>
      </p:sp>
      <p:sp>
        <p:nvSpPr>
          <p:cNvPr id="9" name="CuadroTexto 8">
            <a:extLst>
              <a:ext uri="{FF2B5EF4-FFF2-40B4-BE49-F238E27FC236}">
                <a16:creationId xmlns:a16="http://schemas.microsoft.com/office/drawing/2014/main" id="{42A735E5-6ACF-C018-19B2-248C4E5D255A}"/>
              </a:ext>
            </a:extLst>
          </p:cNvPr>
          <p:cNvSpPr txBox="1"/>
          <p:nvPr/>
        </p:nvSpPr>
        <p:spPr>
          <a:xfrm>
            <a:off x="361952" y="1632085"/>
            <a:ext cx="6353173" cy="707886"/>
          </a:xfrm>
          <a:prstGeom prst="rect">
            <a:avLst/>
          </a:prstGeom>
          <a:noFill/>
        </p:spPr>
        <p:txBody>
          <a:bodyPr wrap="square">
            <a:spAutoFit/>
          </a:bodyPr>
          <a:lstStyle/>
          <a:p>
            <a:pPr lvl="0">
              <a:spcBef>
                <a:spcPts val="600"/>
              </a:spcBef>
              <a:defRPr/>
            </a:pPr>
            <a:r>
              <a:rPr lang="lv-LV" sz="2000" b="1" dirty="0">
                <a:solidFill>
                  <a:prstClr val="black"/>
                </a:solidFill>
              </a:rPr>
              <a:t>Kāda ir labākā metode, lai pētītu Svētos Rakstus un dalītos ar to vēstījumu?</a:t>
            </a: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2287514232"/>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a:extLst>
              <a:ext uri="{28A0092B-C50C-407E-A947-70E740481C1C}">
                <a14:useLocalDpi xmlns:a14="http://schemas.microsoft.com/office/drawing/2010/main" val="0"/>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646331"/>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lv-LV" b="1" dirty="0">
                <a:effectLst>
                  <a:outerShdw blurRad="38100" dist="38100" dir="2700000" algn="tl">
                    <a:srgbClr val="000000">
                      <a:alpha val="43137"/>
                    </a:srgbClr>
                  </a:outerShdw>
                </a:effectLst>
                <a:latin typeface="Comic Sans MS" panose="030F0702030302020204" pitchFamily="66" charset="0"/>
              </a:rPr>
              <a:t>Jo tur tiek teikts: "Dari tu to, tu atkal to, rīkojies vienreiz tā, otrreiz atkal tā, šeit pa drusciņai, tur pa drusciņai!"</a:t>
            </a:r>
            <a:r>
              <a:rPr lang="es-ES" b="1" dirty="0">
                <a:effectLst>
                  <a:outerShdw blurRad="38100" dist="38100" dir="2700000" algn="tl">
                    <a:srgbClr val="000000">
                      <a:alpha val="43137"/>
                    </a:srgbClr>
                  </a:outerShdw>
                </a:effectLst>
                <a:latin typeface="Comic Sans MS" panose="030F0702030302020204" pitchFamily="66" charset="0"/>
              </a:rPr>
              <a:t>” </a:t>
            </a:r>
            <a:r>
              <a:rPr lang="es-ES" sz="1400" b="1" dirty="0">
                <a:effectLst>
                  <a:outerShdw blurRad="38100" dist="38100" dir="2700000" algn="tl">
                    <a:srgbClr val="000000">
                      <a:alpha val="43137"/>
                    </a:srgbClr>
                  </a:outerShdw>
                </a:effectLst>
                <a:latin typeface="Comic Sans MS" panose="030F0702030302020204" pitchFamily="66" charset="0"/>
              </a:rPr>
              <a:t>(</a:t>
            </a:r>
            <a:r>
              <a:rPr lang="lv-LV" sz="1400" b="1" dirty="0">
                <a:effectLst>
                  <a:outerShdw blurRad="38100" dist="38100" dir="2700000" algn="tl">
                    <a:srgbClr val="000000">
                      <a:alpha val="43137"/>
                    </a:srgbClr>
                  </a:outerShdw>
                </a:effectLst>
                <a:latin typeface="Comic Sans MS" panose="030F0702030302020204" pitchFamily="66" charset="0"/>
              </a:rPr>
              <a:t>Jesaja </a:t>
            </a:r>
            <a:r>
              <a:rPr lang="es-ES" sz="1400" b="1" dirty="0">
                <a:effectLst>
                  <a:outerShdw blurRad="38100" dist="38100" dir="2700000" algn="tl">
                    <a:srgbClr val="000000">
                      <a:alpha val="43137"/>
                    </a:srgbClr>
                  </a:outerShdw>
                </a:effectLst>
                <a:latin typeface="Comic Sans MS" panose="030F0702030302020204" pitchFamily="66" charset="0"/>
              </a:rPr>
              <a:t>28:10)</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00110"/>
          </a:xfrm>
          <a:prstGeom prst="rect">
            <a:avLst/>
          </a:prstGeom>
          <a:noFill/>
        </p:spPr>
        <p:txBody>
          <a:bodyPr wrap="square" rtlCol="0">
            <a:spAutoFit/>
          </a:bodyPr>
          <a:lstStyle/>
          <a:p>
            <a:pPr>
              <a:spcBef>
                <a:spcPts val="600"/>
              </a:spcBef>
            </a:pPr>
            <a:r>
              <a:rPr lang="lv-LV" sz="2000" b="1" noProof="0" dirty="0"/>
              <a:t>Bībele pati, labākais skaidrotājs.</a:t>
            </a: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lv-LV" sz="4400" b="1" dirty="0">
                <a:ln/>
                <a:solidFill>
                  <a:schemeClr val="accent5"/>
                </a:solidFill>
              </a:rPr>
              <a:t>BĪBELES SKAIDROJUMS, BALSTOTIES UZ BĪBELI</a:t>
            </a:r>
            <a:endParaRPr lang="es-ES" sz="4400" b="1" dirty="0">
              <a:ln/>
              <a:solidFill>
                <a:schemeClr val="accent5"/>
              </a:solidFill>
            </a:endParaRP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406148" cy="707886"/>
          </a:xfrm>
          <a:prstGeom prst="rect">
            <a:avLst/>
          </a:prstGeom>
          <a:noFill/>
        </p:spPr>
        <p:txBody>
          <a:bodyPr wrap="square" rtlCol="0">
            <a:spAutoFit/>
          </a:bodyPr>
          <a:lstStyle/>
          <a:p>
            <a:pPr>
              <a:spcBef>
                <a:spcPts val="600"/>
              </a:spcBef>
            </a:pPr>
            <a:r>
              <a:rPr lang="lv-LV" sz="2000" b="1" dirty="0"/>
              <a:t>Jēzus ne tikai interpretēja Vecās Derības tekstus, bet arī piešķīra tiem patieso jēgu, neapstājoties pie to burtiskās nozīmes.</a:t>
            </a: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1013914933"/>
              </p:ext>
            </p:extLst>
          </p:nvPr>
        </p:nvGraphicFramePr>
        <p:xfrm>
          <a:off x="254410" y="1971674"/>
          <a:ext cx="11683181" cy="478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lv-LV" sz="4000" b="1" dirty="0">
                <a:ln/>
                <a:solidFill>
                  <a:schemeClr val="accent5"/>
                </a:solidFill>
              </a:rPr>
              <a:t>BĪBELES SKAIDROJUMS, BALSTOTIES UZ BĪBELI</a:t>
            </a:r>
            <a:endParaRPr lang="es-ES" sz="4000" b="1" dirty="0">
              <a:ln/>
              <a:solidFill>
                <a:schemeClr val="accent5"/>
              </a:solidFill>
            </a:endParaRP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a:extLst>
                <a:ext uri="{28A0092B-C50C-407E-A947-70E740481C1C}">
                  <a14:useLocalDpi xmlns:a14="http://schemas.microsoft.com/office/drawing/2010/main" val="0"/>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EFECE1B-106C-0A24-5F82-F5A144658011}"/>
              </a:ext>
            </a:extLst>
          </p:cNvPr>
          <p:cNvSpPr txBox="1"/>
          <p:nvPr/>
        </p:nvSpPr>
        <p:spPr>
          <a:xfrm>
            <a:off x="2949314"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es-ES" sz="4400" b="1" spc="600" dirty="0">
                <a:ln w="15875">
                  <a:solidFill>
                    <a:schemeClr val="accent2"/>
                  </a:solidFill>
                  <a:prstDash val="solid"/>
                </a:ln>
                <a:solidFill>
                  <a:srgbClr val="FFFFFF"/>
                </a:solidFill>
                <a:effectLst>
                  <a:outerShdw blurRad="38100" dist="12700" dir="3000000" algn="tl" rotWithShape="0">
                    <a:srgbClr val="000000">
                      <a:alpha val="81000"/>
                    </a:srgbClr>
                  </a:outerShdw>
                </a:effectLst>
              </a:rPr>
              <a:t>VĒSTURISKAIS KONTEKSTS</a:t>
            </a:r>
          </a:p>
        </p:txBody>
      </p:sp>
      <p:sp>
        <p:nvSpPr>
          <p:cNvPr id="5" name="CuadroTexto 4">
            <a:extLst>
              <a:ext uri="{FF2B5EF4-FFF2-40B4-BE49-F238E27FC236}">
                <a16:creationId xmlns:a16="http://schemas.microsoft.com/office/drawing/2014/main" id="{F7E12F81-517E-E857-86C5-E29973118F18}"/>
              </a:ext>
            </a:extLst>
          </p:cNvPr>
          <p:cNvSpPr txBox="1"/>
          <p:nvPr/>
        </p:nvSpPr>
        <p:spPr>
          <a:xfrm>
            <a:off x="2949312" y="735745"/>
            <a:ext cx="9074672" cy="923330"/>
          </a:xfrm>
          <a:prstGeom prst="rect">
            <a:avLst/>
          </a:prstGeom>
          <a:noFill/>
        </p:spPr>
        <p:txBody>
          <a:bodyPr wrap="square">
            <a:spAutoFit/>
          </a:bodyPr>
          <a:lstStyle/>
          <a:p>
            <a:pPr algn="ctr"/>
            <a:r>
              <a:rPr lang="lv-LV"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“Tur vairs nebūs zīdaiņa, kas nomirtu dažas dienas vecs, ne sirmgalvja, kas nedzīvo līdz savas dzīves beigām; jo bērns mirs simt gadu vecumā, un grēcinieks, kas simt gadus, uzskatīs par </a:t>
            </a:r>
            <a:r>
              <a:rPr lang="lv-LV"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lāsta skartu</a:t>
            </a:r>
            <a:r>
              <a:rPr lang="lv-LV"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 </a:t>
            </a:r>
            <a:r>
              <a:rPr lang="lv-LV" sz="1400"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(Jesaja 65:20)</a:t>
            </a: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400110"/>
          </a:xfrm>
          <a:prstGeom prst="rect">
            <a:avLst/>
          </a:prstGeom>
          <a:noFill/>
        </p:spPr>
        <p:txBody>
          <a:bodyPr wrap="square" rtlCol="0">
            <a:spAutoFit/>
          </a:bodyPr>
          <a:lstStyle/>
          <a:p>
            <a:pPr>
              <a:spcBef>
                <a:spcPts val="600"/>
              </a:spcBef>
            </a:pPr>
            <a:r>
              <a:rPr lang="lv-LV" sz="2000" b="1" noProof="0" dirty="0"/>
              <a:t>Vai Jaunajā zemē mirs bērni un vai tur būs grēcinieki? (Jes. 65:17–20)</a:t>
            </a:r>
          </a:p>
        </p:txBody>
      </p:sp>
      <p:sp>
        <p:nvSpPr>
          <p:cNvPr id="4" name="CuadroTexto 3">
            <a:extLst>
              <a:ext uri="{FF2B5EF4-FFF2-40B4-BE49-F238E27FC236}">
                <a16:creationId xmlns:a16="http://schemas.microsoft.com/office/drawing/2014/main" id="{2B637351-4F30-F700-F1AC-25AFF4AD0D20}"/>
              </a:ext>
            </a:extLst>
          </p:cNvPr>
          <p:cNvSpPr txBox="1"/>
          <p:nvPr/>
        </p:nvSpPr>
        <p:spPr>
          <a:xfrm>
            <a:off x="0" y="5767893"/>
            <a:ext cx="8485546" cy="1015663"/>
          </a:xfrm>
          <a:prstGeom prst="rect">
            <a:avLst/>
          </a:prstGeom>
          <a:noFill/>
        </p:spPr>
        <p:txBody>
          <a:bodyPr wrap="square">
            <a:spAutoFit/>
          </a:bodyPr>
          <a:lstStyle/>
          <a:p>
            <a:pPr>
              <a:spcBef>
                <a:spcPts val="600"/>
              </a:spcBef>
            </a:pPr>
            <a:r>
              <a:rPr lang="lv-LV" sz="2000" b="1" dirty="0"/>
              <a:t>Noslēgumā, mirušie atdzīvosies un nāve vairs nepastāvēs (Jes. 26:19; 25:8). Tikai šī pēdējā daļa no Jesajas pravietojumiem piepildīsies burtiski, jo tā nav atkarīga no Israēla lēmuma.</a:t>
            </a: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375204"/>
            <a:ext cx="8485547" cy="1323439"/>
          </a:xfrm>
          <a:prstGeom prst="rect">
            <a:avLst/>
          </a:prstGeom>
          <a:noFill/>
        </p:spPr>
        <p:txBody>
          <a:bodyPr wrap="square">
            <a:spAutoFit/>
          </a:bodyPr>
          <a:lstStyle/>
          <a:p>
            <a:pPr>
              <a:spcBef>
                <a:spcPts val="600"/>
              </a:spcBef>
            </a:pPr>
            <a:r>
              <a:rPr lang="lv-LV" sz="2000" b="1" dirty="0"/>
              <a:t>Ja Israēls būtu pieņēmis Mesiju, būtu notikusi būtiska pārmaiņa: pakāpeniski sāktos zemes un cilvēces atpestīšana un pārveidošana. Svētajiem būtu tikpat gara dzīve kā kokiem (Jes. 65:22), un dzīvnieki svētajā zemē būtu mazāk agresīvi (Jes. 65:25).</a:t>
            </a: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2982515"/>
            <a:ext cx="9242681" cy="1323439"/>
          </a:xfrm>
          <a:prstGeom prst="rect">
            <a:avLst/>
          </a:prstGeom>
          <a:noFill/>
        </p:spPr>
        <p:txBody>
          <a:bodyPr wrap="square">
            <a:spAutoFit/>
          </a:bodyPr>
          <a:lstStyle/>
          <a:p>
            <a:pPr>
              <a:spcBef>
                <a:spcPts val="600"/>
              </a:spcBef>
            </a:pPr>
            <a:r>
              <a:rPr lang="lv-LV" sz="2000" b="1" dirty="0"/>
              <a:t>Mums jāapzinās, ka viena daļa ir Jesajas vēsturiskais konteksts, bet otra — Atklāsmes grāmatas konteksts. Jesaja runāja par Israēla nākotni, kad tā pieņems Mesiju. Jāņa laikā Izraēls tomēr jau bija noraidījis Mesiju. Konteksts bija mainījies.</a:t>
            </a: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205379"/>
            <a:ext cx="9242682" cy="707886"/>
          </a:xfrm>
          <a:prstGeom prst="rect">
            <a:avLst/>
          </a:prstGeom>
          <a:noFill/>
        </p:spPr>
        <p:txBody>
          <a:bodyPr wrap="square">
            <a:spAutoFit/>
          </a:bodyPr>
          <a:lstStyle/>
          <a:p>
            <a:pPr>
              <a:spcBef>
                <a:spcPts val="600"/>
              </a:spcBef>
            </a:pPr>
            <a:r>
              <a:rPr lang="lv-LV" sz="2000" b="1" dirty="0"/>
              <a:t>Ja to interpretē, ņemot vērā Jaunās Derības apokaliptiskos pravietojumus, Jesajas pravietojums ir ne tikai pārsteidzošs, bet arī pretrunīgs (Atkl. 21:1–4).</a:t>
            </a: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6882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4400" b="1" spc="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KULTŪRAS KONTEKSTS</a:t>
            </a:r>
          </a:p>
        </p:txBody>
      </p:sp>
      <p:sp>
        <p:nvSpPr>
          <p:cNvPr id="5" name="CuadroTexto 4">
            <a:extLst>
              <a:ext uri="{FF2B5EF4-FFF2-40B4-BE49-F238E27FC236}">
                <a16:creationId xmlns:a16="http://schemas.microsoft.com/office/drawing/2014/main" id="{9D1AEF1A-9C25-30F4-F6D7-0DA6DAFA59A2}"/>
              </a:ext>
            </a:extLst>
          </p:cNvPr>
          <p:cNvSpPr txBox="1"/>
          <p:nvPr/>
        </p:nvSpPr>
        <p:spPr>
          <a:xfrm>
            <a:off x="1" y="743015"/>
            <a:ext cx="12192000" cy="369332"/>
          </a:xfrm>
          <a:prstGeom prst="rect">
            <a:avLst/>
          </a:prstGeom>
          <a:noFill/>
        </p:spPr>
        <p:txBody>
          <a:bodyPr wrap="square">
            <a:spAutoFit/>
          </a:bodyPr>
          <a:lstStyle/>
          <a:p>
            <a:pPr algn="ctr"/>
            <a:r>
              <a:rPr lang="lv-LV" b="1" dirty="0">
                <a:solidFill>
                  <a:schemeClr val="bg2">
                    <a:lumMod val="25000"/>
                  </a:schemeClr>
                </a:solidFill>
                <a:latin typeface="Comic Sans MS" panose="030F0702030302020204" pitchFamily="66" charset="0"/>
              </a:rPr>
              <a:t>„Visi brāļi jūs sveicina. Sveiciniet viens otru ar svētu skūpstu” (1. Korintiešiem 16:20 RV77)</a:t>
            </a:r>
          </a:p>
        </p:txBody>
      </p:sp>
      <p:sp>
        <p:nvSpPr>
          <p:cNvPr id="6" name="CuadroTexto 5">
            <a:extLst>
              <a:ext uri="{FF2B5EF4-FFF2-40B4-BE49-F238E27FC236}">
                <a16:creationId xmlns:a16="http://schemas.microsoft.com/office/drawing/2014/main" id="{15D0E0FF-E912-BD94-5893-30007A383A46}"/>
              </a:ext>
            </a:extLst>
          </p:cNvPr>
          <p:cNvSpPr txBox="1"/>
          <p:nvPr/>
        </p:nvSpPr>
        <p:spPr>
          <a:xfrm>
            <a:off x="263628" y="1163055"/>
            <a:ext cx="6528621" cy="1323439"/>
          </a:xfrm>
          <a:prstGeom prst="rect">
            <a:avLst/>
          </a:prstGeom>
          <a:noFill/>
        </p:spPr>
        <p:txBody>
          <a:bodyPr wrap="square" rtlCol="0">
            <a:spAutoFit/>
          </a:bodyPr>
          <a:lstStyle/>
          <a:p>
            <a:pPr>
              <a:spcBef>
                <a:spcPts val="600"/>
              </a:spcBef>
            </a:pPr>
            <a:r>
              <a:rPr lang="lv-LV" sz="2000" b="1" noProof="0" dirty="0"/>
              <a:t>Romas impērijā, tāpat kā daudzās vietās mūsdienās, sveicināšanās ar skūpstu uz vaiga bija kaut kas pašsaprotams. Šajā kultūras kontekstā Pāvila padoms bija pareizs (1. Kor. 16:20).</a:t>
            </a: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030" y="1247571"/>
            <a:ext cx="2439526" cy="2439526"/>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7217" y="1247571"/>
            <a:ext cx="2439525" cy="2439525"/>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278919" y="3709343"/>
            <a:ext cx="3859160" cy="1938992"/>
          </a:xfrm>
          <a:prstGeom prst="rect">
            <a:avLst/>
          </a:prstGeom>
          <a:noFill/>
        </p:spPr>
        <p:txBody>
          <a:bodyPr wrap="square">
            <a:spAutoFit/>
          </a:bodyPr>
          <a:lstStyle/>
          <a:p>
            <a:pPr>
              <a:spcBef>
                <a:spcPts val="600"/>
              </a:spcBef>
            </a:pPr>
            <a:r>
              <a:rPr lang="lv-LV" sz="2000" b="1" noProof="0" dirty="0"/>
              <a:t>Tā kā šajā kultūras kontekstā Pāvila padoma ievērošana izraisīs cilvēku pretestību, mums jāpaplašina šī padoma nozīme, pielāgojot to konkrētajam kontekstam.</a:t>
            </a: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2" y="6127455"/>
            <a:ext cx="10584425" cy="707886"/>
          </a:xfrm>
          <a:prstGeom prst="rect">
            <a:avLst/>
          </a:prstGeom>
          <a:noFill/>
        </p:spPr>
        <p:txBody>
          <a:bodyPr wrap="square">
            <a:spAutoFit/>
          </a:bodyPr>
          <a:lstStyle/>
          <a:p>
            <a:pPr>
              <a:spcBef>
                <a:spcPts val="600"/>
              </a:spcBef>
            </a:pPr>
            <a:r>
              <a:rPr lang="lv-LV" sz="2000" b="1" dirty="0"/>
              <a:t>Ja mēs atrodamies Japānā vai citviet pasaulē, sveicināsimies kā brāļi, izmantojot kultūras normām atbilstošu sveicienu, tādējādi apliecinot savu brālīgo mīlestību.</a:t>
            </a: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52130" y="3867132"/>
            <a:ext cx="1964554" cy="2230354"/>
            <a:chOff x="152130" y="3857300"/>
            <a:chExt cx="1964554" cy="2230354"/>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307777"/>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r>
                <a:rPr lang="lv-LV" sz="1400" b="1" noProof="0" dirty="0"/>
                <a:t>Anglosakšu sveiciens</a:t>
              </a:r>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202177" y="3867132"/>
            <a:ext cx="1964554" cy="2230355"/>
            <a:chOff x="2202177" y="3857300"/>
            <a:chExt cx="1964554" cy="2230355"/>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307777"/>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r>
                <a:rPr lang="lv-LV" sz="1400" b="1" noProof="0" dirty="0"/>
                <a:t>Taizemes sveiciens</a:t>
              </a: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61694" y="3867132"/>
            <a:ext cx="1964554" cy="2230355"/>
            <a:chOff x="4261694" y="3857300"/>
            <a:chExt cx="1964554" cy="2230355"/>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307777"/>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r>
                <a:rPr lang="lv-LV" noProof="0" dirty="0"/>
                <a:t>Tibetiešu sveiciens</a:t>
              </a: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252708" y="3867132"/>
            <a:ext cx="2113978" cy="2260323"/>
            <a:chOff x="6252708" y="3857300"/>
            <a:chExt cx="2113978" cy="2260323"/>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252708" y="5809846"/>
              <a:ext cx="2113978" cy="307777"/>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r>
                <a:rPr lang="lv-LV" sz="1400" b="1" noProof="0" dirty="0"/>
                <a:t>Jaunzēlandes sveiciens</a:t>
              </a:r>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cstate="print">
            <a:extLst>
              <a:ext uri="{28A0092B-C50C-407E-A947-70E740481C1C}">
                <a14:useLocalDpi xmlns:a14="http://schemas.microsoft.com/office/drawing/2010/main" val="0"/>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239333" y="2737096"/>
            <a:ext cx="6552916" cy="1015663"/>
          </a:xfrm>
          <a:prstGeom prst="rect">
            <a:avLst/>
          </a:prstGeom>
          <a:noFill/>
        </p:spPr>
        <p:txBody>
          <a:bodyPr wrap="square">
            <a:spAutoFit/>
          </a:bodyPr>
          <a:lstStyle/>
          <a:p>
            <a:pPr lvl="0">
              <a:spcBef>
                <a:spcPts val="600"/>
              </a:spcBef>
              <a:defRPr/>
            </a:pPr>
            <a:r>
              <a:rPr lang="lv-LV" sz="2000" b="1" dirty="0">
                <a:solidFill>
                  <a:prstClr val="black"/>
                </a:solidFill>
              </a:rPr>
              <a:t>Tomēr, piemēram, japāņu kultūrā fizisku kontaktu sabiedrībā parasti izvairās, tāpēc tas lielākajai daļai parasti izraisa pārsteigumu, neizpratni vai neērtības.</a:t>
            </a: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es-ES" sz="4400" b="1" spc="600" dirty="0">
                <a:ln w="13462">
                  <a:solidFill>
                    <a:srgbClr val="FFFF00"/>
                  </a:solidFill>
                  <a:prstDash val="solid"/>
                </a:ln>
                <a:solidFill>
                  <a:schemeClr val="accent6">
                    <a:lumMod val="75000"/>
                  </a:schemeClr>
                </a:solidFill>
                <a:effectLst>
                  <a:outerShdw dist="38100" dir="2700000" algn="bl" rotWithShape="0">
                    <a:srgbClr val="8A3CC4"/>
                  </a:outerShdw>
                </a:effectLst>
              </a:rPr>
              <a:t>LITERĀRAIS KONTEKSTS</a:t>
            </a: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680948"/>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8A3CC4"/>
                </a:solidFill>
                <a:latin typeface="Comic Sans MS" panose="030F0702030302020204" pitchFamily="66" charset="0"/>
              </a:rPr>
              <a:t>“</a:t>
            </a:r>
            <a:r>
              <a:rPr lang="lv-LV" b="1" dirty="0">
                <a:solidFill>
                  <a:srgbClr val="8A3CC4"/>
                </a:solidFill>
                <a:latin typeface="Comic Sans MS" panose="030F0702030302020204" pitchFamily="66" charset="0"/>
              </a:rPr>
              <a:t>"Ja Tu esi Dieva Dēls, tad nolaidies zemē, jo stāv rakstīts: Viņš Saviem eņģeļiem par Tevi pavēlēs, un tie Tevi nesīs uz rokām, ka Tu Savu kāju pie akmens nepiedauzi.</a:t>
            </a:r>
            <a:r>
              <a:rPr lang="es-ES" b="1" dirty="0">
                <a:solidFill>
                  <a:srgbClr val="8A3CC4"/>
                </a:solidFill>
                <a:latin typeface="Comic Sans MS" panose="030F0702030302020204" pitchFamily="66" charset="0"/>
              </a:rPr>
              <a:t>” </a:t>
            </a:r>
            <a:r>
              <a:rPr lang="es-ES" sz="1400" b="1" dirty="0">
                <a:solidFill>
                  <a:srgbClr val="8A3CC4"/>
                </a:solidFill>
                <a:latin typeface="Comic Sans MS" panose="030F0702030302020204" pitchFamily="66" charset="0"/>
              </a:rPr>
              <a:t>(Mate</a:t>
            </a:r>
            <a:r>
              <a:rPr lang="lv-LV" sz="1400" b="1" dirty="0">
                <a:solidFill>
                  <a:srgbClr val="8A3CC4"/>
                </a:solidFill>
                <a:latin typeface="Comic Sans MS" panose="030F0702030302020204" pitchFamily="66" charset="0"/>
              </a:rPr>
              <a:t>ja</a:t>
            </a:r>
            <a:r>
              <a:rPr lang="es-ES" sz="1400" b="1" dirty="0">
                <a:solidFill>
                  <a:srgbClr val="8A3CC4"/>
                </a:solidFill>
                <a:latin typeface="Comic Sans MS" panose="030F0702030302020204" pitchFamily="66" charset="0"/>
              </a:rPr>
              <a:t> 4:6)</a:t>
            </a: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431725"/>
            <a:ext cx="8499505" cy="1015663"/>
          </a:xfrm>
          <a:prstGeom prst="rect">
            <a:avLst/>
          </a:prstGeom>
          <a:noFill/>
        </p:spPr>
        <p:txBody>
          <a:bodyPr wrap="square" rtlCol="0">
            <a:spAutoFit/>
          </a:bodyPr>
          <a:lstStyle/>
          <a:p>
            <a:pPr>
              <a:spcBef>
                <a:spcPts val="600"/>
              </a:spcBef>
            </a:pPr>
            <a:r>
              <a:rPr lang="lv-LV" sz="2000" b="1" dirty="0"/>
              <a:t>Tautā teikts: „Teksts bez konteksta ir tikai iegansts”. Tas nozīmē, ka teksta izmantošana izolēti var novest pie interpretācijas, kas pielāgota mūsu gaumei un parasti ir ļoti tālu no pareizās Bībeles mācības.</a:t>
            </a: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482"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a:extLst>
              <a:ext uri="{28A0092B-C50C-407E-A947-70E740481C1C}">
                <a14:useLocalDpi xmlns:a14="http://schemas.microsoft.com/office/drawing/2010/main" val="0"/>
              </a:ext>
            </a:extLst>
          </a:blip>
          <a:srcRect l="101" r="17079"/>
          <a:stretch>
            <a:fillRect/>
          </a:stretch>
        </p:blipFill>
        <p:spPr>
          <a:xfrm>
            <a:off x="8711382" y="2755164"/>
            <a:ext cx="3281692" cy="3962481"/>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481220"/>
            <a:ext cx="8501165" cy="1015663"/>
          </a:xfrm>
          <a:prstGeom prst="rect">
            <a:avLst/>
          </a:prstGeom>
          <a:noFill/>
        </p:spPr>
        <p:txBody>
          <a:bodyPr wrap="square">
            <a:spAutoFit/>
          </a:bodyPr>
          <a:lstStyle/>
          <a:p>
            <a:pPr>
              <a:spcBef>
                <a:spcPts val="600"/>
              </a:spcBef>
            </a:pPr>
            <a:r>
              <a:rPr lang="lv-LV" sz="2000" b="1" dirty="0"/>
              <a:t>Tiešais konteksts ir panti pirms un pēc šī teksta. Plašāks konteksts ir nodaļa, kurā atrodas šis teksts. Mēs varam vēl vairāk paplašināt kontekstu, ņemot vērā visu grāmatu, kurā tas atrodas.</a:t>
            </a: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87914" y="4856881"/>
            <a:ext cx="5223468" cy="1631216"/>
          </a:xfrm>
          <a:prstGeom prst="rect">
            <a:avLst/>
          </a:prstGeom>
          <a:noFill/>
        </p:spPr>
        <p:txBody>
          <a:bodyPr wrap="square">
            <a:spAutoFit/>
          </a:bodyPr>
          <a:lstStyle/>
          <a:p>
            <a:pPr>
              <a:spcBef>
                <a:spcPts val="600"/>
              </a:spcBef>
            </a:pPr>
            <a:r>
              <a:rPr lang="lv-LV" sz="2000" b="1" dirty="0"/>
              <a:t>Psalms 91:11–12 runā par Dieva aizsardzību pret ārējiem draudiem. Izraujot to no konteksta un citējot nepilnīgi, sātans centās panākt, lai Jēzu apzināti pakļautu briesmām, atsaucoties uz šo tekstu (Mt. 4:6).</a:t>
            </a: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881220"/>
            <a:ext cx="4960148" cy="400110"/>
          </a:xfrm>
          <a:prstGeom prst="rect">
            <a:avLst/>
          </a:prstGeom>
          <a:noFill/>
        </p:spPr>
        <p:txBody>
          <a:bodyPr wrap="square">
            <a:spAutoFit/>
          </a:bodyPr>
          <a:lstStyle/>
          <a:p>
            <a:pPr>
              <a:spcBef>
                <a:spcPts val="600"/>
              </a:spcBef>
            </a:pPr>
            <a:r>
              <a:rPr lang="nn-NO" sz="2000" b="1" dirty="0"/>
              <a:t>Kāds ir Bībeles teksta konteksts?</a:t>
            </a: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1280582" y="1166842"/>
            <a:ext cx="9474618" cy="4524315"/>
          </a:xfrm>
          <a:prstGeom prst="rect">
            <a:avLst/>
          </a:prstGeom>
          <a:noFill/>
        </p:spPr>
        <p:txBody>
          <a:bodyPr wrap="square">
            <a:spAutoFit/>
          </a:bodyPr>
          <a:lstStyle/>
          <a:p>
            <a:pPr>
              <a:spcBef>
                <a:spcPts val="600"/>
              </a:spcBef>
            </a:pPr>
            <a:r>
              <a:rPr lang="es-ES" sz="2400" b="1" dirty="0">
                <a:latin typeface="Constantia" panose="02030602050306030303" pitchFamily="18" charset="0"/>
              </a:rPr>
              <a:t>“</a:t>
            </a:r>
            <a:r>
              <a:rPr lang="lv-LV" sz="2400" b="1" dirty="0">
                <a:latin typeface="Constantia" panose="02030602050306030303" pitchFamily="18" charset="0"/>
              </a:rPr>
              <a:t>Lai uzsvērtu maldīgas doktrīnas un atbalstītu nekris-tīgus ieradumus, daži izmanto no konteksta izrautus Rakstu izvilkumus, kādreiz citējot tikai pusi no panta, lai labāk pierādītu savu viedokli. Vai gan atlikusī panta daja varētu norādīt uz kaut ko pilnīgi citu? Ar čūskas viltību viņi slēpjas aiz atsevišķiem nesaistītiem izteicieniem, kurus sakopo atbilstoši savām miesīgajām tieksmēm. Tādā veidā daudzi tīši sagroza Dieva Vārdu. Citi ar spēcīgu iztēli pieķeras Svēto Rakstu ilus-trācijām un simboliem, un, nemaz nedomājot, kā tos apstiprina pašu Rakstu liecības, visu izskaidro atbilstoši savai fantāzijai, lai pēc tam šos subjektīvās iztēles augļus pasniegtu kā Bībeles mācības.”</a:t>
            </a:r>
          </a:p>
        </p:txBody>
      </p:sp>
      <p:sp>
        <p:nvSpPr>
          <p:cNvPr id="4" name="CuadroTexto 3">
            <a:extLst>
              <a:ext uri="{FF2B5EF4-FFF2-40B4-BE49-F238E27FC236}">
                <a16:creationId xmlns:a16="http://schemas.microsoft.com/office/drawing/2014/main" id="{D8246D52-BF43-5CCF-9C44-C16569DDFE5C}"/>
              </a:ext>
            </a:extLst>
          </p:cNvPr>
          <p:cNvSpPr txBox="1"/>
          <p:nvPr/>
        </p:nvSpPr>
        <p:spPr>
          <a:xfrm>
            <a:off x="8379721" y="6184681"/>
            <a:ext cx="2834559" cy="338554"/>
          </a:xfrm>
          <a:prstGeom prst="rect">
            <a:avLst/>
          </a:prstGeom>
          <a:noFill/>
        </p:spPr>
        <p:txBody>
          <a:bodyPr wrap="none" rtlCol="0">
            <a:spAutoFit/>
          </a:bodyPr>
          <a:lstStyle/>
          <a:p>
            <a:pPr algn="r"/>
            <a:r>
              <a:rPr lang="es-ES" sz="1600" b="1" dirty="0"/>
              <a:t>E. G. </a:t>
            </a:r>
            <a:r>
              <a:rPr lang="lv-LV" sz="1600" b="1" dirty="0"/>
              <a:t>V</a:t>
            </a:r>
            <a:r>
              <a:rPr lang="es-ES" sz="1600" b="1" dirty="0"/>
              <a:t>. („</a:t>
            </a:r>
            <a:r>
              <a:rPr lang="lv-LV" sz="1600" b="1" dirty="0"/>
              <a:t>Lielā cīņa</a:t>
            </a:r>
            <a:r>
              <a:rPr lang="es-ES" sz="1600" b="1" dirty="0"/>
              <a:t>”, 512. </a:t>
            </a:r>
            <a:r>
              <a:rPr lang="es-ES" sz="1600" b="1" dirty="0" err="1"/>
              <a:t>lpp</a:t>
            </a:r>
            <a:r>
              <a:rPr lang="es-ES" sz="1600" b="1" dirty="0"/>
              <a:t>.)</a:t>
            </a: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es-ES" sz="4000" b="1"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rPr>
              <a:t> NOSKAIDROT TEKSTA NOZĪMI</a:t>
            </a:r>
          </a:p>
        </p:txBody>
      </p:sp>
      <p:sp>
        <p:nvSpPr>
          <p:cNvPr id="5" name="CuadroTexto 4">
            <a:extLst>
              <a:ext uri="{FF2B5EF4-FFF2-40B4-BE49-F238E27FC236}">
                <a16:creationId xmlns:a16="http://schemas.microsoft.com/office/drawing/2014/main" id="{89AE000F-4F8D-2DB2-C502-EE0163A3B404}"/>
              </a:ext>
            </a:extLst>
          </p:cNvPr>
          <p:cNvSpPr txBox="1"/>
          <p:nvPr/>
        </p:nvSpPr>
        <p:spPr>
          <a:xfrm>
            <a:off x="113071" y="735102"/>
            <a:ext cx="9104671"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4">
                    <a:lumMod val="50000"/>
                  </a:schemeClr>
                </a:solidFill>
                <a:latin typeface="Comic Sans MS" panose="030F0702030302020204" pitchFamily="66" charset="0"/>
              </a:rPr>
              <a:t>„Jēzus </a:t>
            </a:r>
            <a:r>
              <a:rPr lang="lv-LV" b="1" dirty="0">
                <a:solidFill>
                  <a:schemeClr val="accent4">
                    <a:lumMod val="50000"/>
                  </a:schemeClr>
                </a:solidFill>
                <a:latin typeface="Comic Sans MS" panose="030F0702030302020204" pitchFamily="66" charset="0"/>
              </a:rPr>
              <a:t>uz to sacīja</a:t>
            </a:r>
            <a:r>
              <a:rPr lang="es-ES" b="1" dirty="0">
                <a:solidFill>
                  <a:schemeClr val="accent4">
                    <a:lumMod val="50000"/>
                  </a:schemeClr>
                </a:solidFill>
                <a:latin typeface="Comic Sans MS" panose="030F0702030302020204" pitchFamily="66" charset="0"/>
              </a:rPr>
              <a:t>: — K</a:t>
            </a:r>
            <a:r>
              <a:rPr lang="lv-LV" b="1" dirty="0">
                <a:solidFill>
                  <a:schemeClr val="accent4">
                    <a:lumMod val="50000"/>
                  </a:schemeClr>
                </a:solidFill>
                <a:latin typeface="Comic Sans MS" panose="030F0702030302020204" pitchFamily="66" charset="0"/>
              </a:rPr>
              <a:t>ā stāv bauslībā rakstīts</a:t>
            </a:r>
            <a:r>
              <a:rPr lang="es-ES" b="1" dirty="0">
                <a:solidFill>
                  <a:schemeClr val="accent4">
                    <a:lumMod val="50000"/>
                  </a:schemeClr>
                </a:solidFill>
                <a:latin typeface="Comic Sans MS" panose="030F0702030302020204" pitchFamily="66" charset="0"/>
              </a:rPr>
              <a:t>? </a:t>
            </a:r>
            <a:r>
              <a:rPr lang="es-ES" b="1" dirty="0" err="1">
                <a:solidFill>
                  <a:schemeClr val="accent4">
                    <a:lumMod val="50000"/>
                  </a:schemeClr>
                </a:solidFill>
                <a:latin typeface="Comic Sans MS" panose="030F0702030302020204" pitchFamily="66" charset="0"/>
              </a:rPr>
              <a:t>Kā</a:t>
            </a:r>
            <a:r>
              <a:rPr lang="es-ES" b="1" dirty="0">
                <a:solidFill>
                  <a:schemeClr val="accent4">
                    <a:lumMod val="50000"/>
                  </a:schemeClr>
                </a:solidFill>
                <a:latin typeface="Comic Sans MS" panose="030F0702030302020204" pitchFamily="66" charset="0"/>
              </a:rPr>
              <a:t> tu t</a:t>
            </a:r>
            <a:r>
              <a:rPr lang="lv-LV" b="1" dirty="0">
                <a:solidFill>
                  <a:schemeClr val="accent4">
                    <a:lumMod val="50000"/>
                  </a:schemeClr>
                </a:solidFill>
                <a:latin typeface="Comic Sans MS" panose="030F0702030302020204" pitchFamily="66" charset="0"/>
              </a:rPr>
              <a:t>ur lasi</a:t>
            </a:r>
            <a:r>
              <a:rPr lang="es-ES" b="1" dirty="0">
                <a:solidFill>
                  <a:schemeClr val="accent4">
                    <a:lumMod val="50000"/>
                  </a:schemeClr>
                </a:solidFill>
                <a:latin typeface="Comic Sans MS" panose="030F0702030302020204" pitchFamily="66" charset="0"/>
              </a:rPr>
              <a:t>?” (</a:t>
            </a:r>
            <a:r>
              <a:rPr lang="es-ES" b="1" dirty="0" err="1">
                <a:solidFill>
                  <a:schemeClr val="accent4">
                    <a:lumMod val="50000"/>
                  </a:schemeClr>
                </a:solidFill>
                <a:latin typeface="Comic Sans MS" panose="030F0702030302020204" pitchFamily="66" charset="0"/>
              </a:rPr>
              <a:t>Lk</a:t>
            </a:r>
            <a:r>
              <a:rPr lang="lv-LV" b="1" dirty="0">
                <a:solidFill>
                  <a:schemeClr val="accent4">
                    <a:lumMod val="50000"/>
                  </a:schemeClr>
                </a:solidFill>
                <a:latin typeface="Comic Sans MS" panose="030F0702030302020204" pitchFamily="66" charset="0"/>
              </a:rPr>
              <a:t>.</a:t>
            </a:r>
            <a:r>
              <a:rPr lang="es-ES" b="1" dirty="0">
                <a:solidFill>
                  <a:schemeClr val="accent4">
                    <a:lumMod val="50000"/>
                  </a:schemeClr>
                </a:solidFill>
                <a:latin typeface="Comic Sans MS" panose="030F0702030302020204" pitchFamily="66" charset="0"/>
              </a:rPr>
              <a:t>10:26)</a:t>
            </a: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323439"/>
          </a:xfrm>
          <a:prstGeom prst="rect">
            <a:avLst/>
          </a:prstGeom>
          <a:noFill/>
        </p:spPr>
        <p:txBody>
          <a:bodyPr wrap="square" rtlCol="0">
            <a:spAutoFit/>
          </a:bodyPr>
          <a:lstStyle/>
          <a:p>
            <a:pPr>
              <a:spcBef>
                <a:spcPts val="600"/>
              </a:spcBef>
            </a:pPr>
            <a:r>
              <a:rPr lang="lv-LV" sz="2000" b="1" dirty="0"/>
              <a:t>Ikvienam ir jāsaprot Bībele pašam. Tā ir pietiekami skaidra, lai ikviens varētu saprast pestīšanas ceļu, bet vienlaikus pietiekami sarežģīta, lai pastāvīgi izaicinātu pat visgudrākos prātus. Svētie Raksti ir neizsīkstošs zināšanu Avots par pestīšanu.</a:t>
            </a: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1317379829"/>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587910" y="2830333"/>
            <a:ext cx="8313174" cy="707886"/>
          </a:xfrm>
          <a:prstGeom prst="rect">
            <a:avLst/>
          </a:prstGeom>
          <a:noFill/>
        </p:spPr>
        <p:txBody>
          <a:bodyPr wrap="square">
            <a:spAutoFit/>
          </a:bodyPr>
          <a:lstStyle/>
          <a:p>
            <a:pPr lvl="0">
              <a:spcBef>
                <a:spcPts val="600"/>
              </a:spcBef>
              <a:defRPr/>
            </a:pPr>
            <a:r>
              <a:rPr lang="lv-LV" sz="2000" b="1" noProof="0" dirty="0">
                <a:solidFill>
                  <a:prstClr val="black"/>
                </a:solidFill>
              </a:rPr>
              <a:t>Taču jebkurai pareizai Bībeles teksta interpretācijai ir jāievēro noteikti noteikumi:</a:t>
            </a: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es-ES" sz="4400" b="1" spc="30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rPr>
              <a:t>BĪBELES TEMATISKAIS PĒTĪJUMS</a:t>
            </a: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646331"/>
          </a:xfrm>
          <a:prstGeom prst="rect">
            <a:avLst/>
          </a:prstGeom>
          <a:noFill/>
        </p:spPr>
        <p:txBody>
          <a:bodyPr wrap="square">
            <a:spAutoFit/>
          </a:bodyPr>
          <a:lstStyle/>
          <a:p>
            <a:pPr algn="ctr"/>
            <a:r>
              <a:rPr lang="es-ES" b="1" dirty="0">
                <a:solidFill>
                  <a:schemeClr val="tx2">
                    <a:lumMod val="60000"/>
                    <a:lumOff val="40000"/>
                  </a:schemeClr>
                </a:solidFill>
                <a:effectLst>
                  <a:glow rad="101600">
                    <a:schemeClr val="tx1"/>
                  </a:glow>
                </a:effectLst>
                <a:latin typeface="Comic Sans MS" panose="030F0702030302020204" pitchFamily="66" charset="0"/>
              </a:rPr>
              <a:t>“</a:t>
            </a:r>
            <a:r>
              <a:rPr lang="lv-LV" b="1" dirty="0">
                <a:solidFill>
                  <a:schemeClr val="tx2">
                    <a:lumMod val="60000"/>
                    <a:lumOff val="40000"/>
                  </a:schemeClr>
                </a:solidFill>
                <a:effectLst>
                  <a:glow rad="101600">
                    <a:schemeClr val="tx1"/>
                  </a:glow>
                </a:effectLst>
                <a:latin typeface="Comic Sans MS" panose="030F0702030302020204" pitchFamily="66" charset="0"/>
              </a:rPr>
              <a:t>Un, sākot ar Mozu un turpinot ar visiem praviešiem, Viņš viņiem izskaidroja visus Rakstus, kas par Viņu bija rakstīts” (Lūkas 24:27)</a:t>
            </a:r>
            <a:endParaRPr lang="es-ES" sz="1400" b="1" dirty="0">
              <a:solidFill>
                <a:schemeClr val="tx2">
                  <a:lumMod val="60000"/>
                  <a:lumOff val="40000"/>
                </a:schemeClr>
              </a:solidFill>
              <a:effectLst>
                <a:glow rad="101600">
                  <a:schemeClr val="tx1"/>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015663"/>
          </a:xfrm>
          <a:prstGeom prst="rect">
            <a:avLst/>
          </a:prstGeom>
          <a:noFill/>
        </p:spPr>
        <p:txBody>
          <a:bodyPr wrap="square" rtlCol="0">
            <a:spAutoFit/>
          </a:bodyPr>
          <a:lstStyle/>
          <a:p>
            <a:pPr>
              <a:spcBef>
                <a:spcPts val="600"/>
              </a:spcBef>
            </a:pPr>
            <a:r>
              <a:rPr lang="lv-LV" sz="2000" b="1" dirty="0"/>
              <a:t>Kristietim Bībeles pētīšana nav kaut kas fakultatīvs. Mums vienmēr jāpadziļina izpratne par Dieva gribu, ļaujot Svētajam Garam vadīt mūs Viņa Vārda pētīšanā (Jņ. 16:13).</a:t>
            </a: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1" y="4493162"/>
            <a:ext cx="6841849" cy="1015663"/>
          </a:xfrm>
          <a:prstGeom prst="rect">
            <a:avLst/>
          </a:prstGeom>
          <a:noFill/>
        </p:spPr>
        <p:txBody>
          <a:bodyPr wrap="square">
            <a:spAutoFit/>
          </a:bodyPr>
          <a:lstStyle/>
          <a:p>
            <a:pPr>
              <a:spcBef>
                <a:spcPts val="600"/>
              </a:spcBef>
            </a:pPr>
            <a:r>
              <a:rPr lang="lv-LV" sz="2000" b="1" noProof="0" dirty="0"/>
              <a:t>Tāpat ir svarīgi saglabāt pazemīgu attieksmi, lai varētu izmantot citu cilvēku Bībeles zināšanas, no kuriem mēs varam mācīties.</a:t>
            </a: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07886"/>
          </a:xfrm>
          <a:prstGeom prst="rect">
            <a:avLst/>
          </a:prstGeom>
          <a:noFill/>
        </p:spPr>
        <p:txBody>
          <a:bodyPr wrap="square">
            <a:spAutoFit/>
          </a:bodyPr>
          <a:lstStyle/>
          <a:p>
            <a:pPr>
              <a:spcBef>
                <a:spcPts val="600"/>
              </a:spcBef>
            </a:pPr>
            <a:r>
              <a:rPr lang="lv-LV" sz="2000" b="1" noProof="0" dirty="0"/>
              <a:t>Bībeles tematiska izpēte mums dos iespēju nodot šo vēstījumu citiem, vai nu vadot Bībeles nodarbības, vai sludinot Dieva Vārdu.</a:t>
            </a: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726795"/>
            <a:ext cx="6761522" cy="707886"/>
          </a:xfrm>
          <a:prstGeom prst="rect">
            <a:avLst/>
          </a:prstGeom>
          <a:noFill/>
        </p:spPr>
        <p:txBody>
          <a:bodyPr wrap="square">
            <a:spAutoFit/>
          </a:bodyPr>
          <a:lstStyle/>
          <a:p>
            <a:pPr lvl="0">
              <a:spcBef>
                <a:spcPts val="600"/>
              </a:spcBef>
              <a:defRPr/>
            </a:pPr>
            <a:r>
              <a:rPr lang="lv-LV" sz="2000" b="1" noProof="0" dirty="0">
                <a:solidFill>
                  <a:prstClr val="black"/>
                </a:solidFill>
              </a:rPr>
              <a:t>Turklāt mums jābūt „vienmēr gataviem atbildēt ikvienam, kas [mums] prasa par cerību, kas ir [mūsos]” (1. Pēt. 3:15).</a:t>
            </a: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508825"/>
            <a:ext cx="6761522" cy="1323439"/>
          </a:xfrm>
          <a:prstGeom prst="rect">
            <a:avLst/>
          </a:prstGeom>
          <a:noFill/>
        </p:spPr>
        <p:txBody>
          <a:bodyPr wrap="square">
            <a:spAutoFit/>
          </a:bodyPr>
          <a:lstStyle/>
          <a:p>
            <a:pPr lvl="0">
              <a:spcBef>
                <a:spcPts val="600"/>
              </a:spcBef>
              <a:defRPr/>
            </a:pPr>
            <a:r>
              <a:rPr lang="lv-LV" sz="2000" b="1" noProof="0" dirty="0">
                <a:solidFill>
                  <a:prstClr val="black"/>
                </a:solidFill>
              </a:rPr>
              <a:t>Lai gan mums nav zināms pilnais saturs, mēs zinām, ka Jēzus diviem cilvēkiem pasniedza Bībeles studijas par Savu Mesijas darbu, balstoties uz dažādiem Bībeles fragmentiem (Lk. 24:25–27).</a:t>
            </a: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825679" y="1508886"/>
            <a:ext cx="10540641" cy="3293209"/>
          </a:xfrm>
          <a:prstGeom prst="rect">
            <a:avLst/>
          </a:prstGeom>
          <a:noFill/>
        </p:spPr>
        <p:txBody>
          <a:bodyPr wrap="square">
            <a:spAutoFit/>
          </a:bodyPr>
          <a:lstStyle/>
          <a:p>
            <a:pPr>
              <a:spcBef>
                <a:spcPts val="600"/>
              </a:spcBef>
            </a:pPr>
            <a:r>
              <a:rPr lang="lv-LV" sz="2600" b="1" dirty="0">
                <a:latin typeface="Constantia" panose="02030602050306030303" pitchFamily="18" charset="0"/>
              </a:rPr>
              <a:t>„Dažas Rakstu vietas patiesībā ir pārāk vienkāršas, lai tās varētu nepareizi saprast; taču ir citas, kuru nozīme nav redzama uzreiz, vienā acu uzmetienā. Rakstus jāsalīdzina ar Rakstiem; ir nepieciešama rūpīga izpēte un pacietīga pārdomāšana. Un šāda pētīšana nesīs bagātīgus augļus. Tāpat kā kalnracis atklāj zemes virsmas apakšā slēptās dārgmetāla dzīles, tā arī tas, kurš neatlaidīgi meklē dārgumu Dieva Vārdā, atrod visvērtīgākās patiesības, kas ir paslēptas no nevērīgā meklētāja acīm.”</a:t>
            </a:r>
          </a:p>
        </p:txBody>
      </p:sp>
      <p:sp>
        <p:nvSpPr>
          <p:cNvPr id="4" name="CuadroTexto 3">
            <a:extLst>
              <a:ext uri="{FF2B5EF4-FFF2-40B4-BE49-F238E27FC236}">
                <a16:creationId xmlns:a16="http://schemas.microsoft.com/office/drawing/2014/main" id="{27092BCB-AF1E-17E4-CAD6-A9AE0C20DC78}"/>
              </a:ext>
            </a:extLst>
          </p:cNvPr>
          <p:cNvSpPr txBox="1"/>
          <p:nvPr/>
        </p:nvSpPr>
        <p:spPr>
          <a:xfrm>
            <a:off x="7065656" y="5461191"/>
            <a:ext cx="4300665" cy="338554"/>
          </a:xfrm>
          <a:prstGeom prst="rect">
            <a:avLst/>
          </a:prstGeom>
          <a:noFill/>
        </p:spPr>
        <p:txBody>
          <a:bodyPr wrap="none" rtlCol="0">
            <a:spAutoFit/>
          </a:bodyPr>
          <a:lstStyle/>
          <a:p>
            <a:pPr algn="r"/>
            <a:r>
              <a:rPr lang="lv-LV" sz="1600" b="1" noProof="0" dirty="0"/>
              <a:t>E . G. V. („Mūsu augstais aicinājums”, 18. jūlijs)</a:t>
            </a: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09855" y="2742214"/>
            <a:ext cx="3627235" cy="28006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print">
            <a:alphaModFix amt="35000"/>
            <a:extLst>
              <a:ext uri="{28A0092B-C50C-407E-A947-70E740481C1C}">
                <a14:useLocalDpi xmlns:a14="http://schemas.microsoft.com/office/drawing/2010/main" val="0"/>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lvl="0" algn="ctr">
              <a:defRPr/>
            </a:pPr>
            <a:r>
              <a:rPr lang="es-ES" sz="3600" b="1" dirty="0">
                <a:ln w="6600">
                  <a:solidFill>
                    <a:srgbClr val="F85C84"/>
                  </a:solidFill>
                  <a:prstDash val="solid"/>
                </a:ln>
                <a:solidFill>
                  <a:srgbClr val="FFFFFF"/>
                </a:solidFill>
                <a:effectLst>
                  <a:outerShdw dist="38100" dir="2700000" algn="tl" rotWithShape="0">
                    <a:srgbClr val="F85C84"/>
                  </a:outerShdw>
                </a:effectLst>
              </a:rPr>
              <a:t>PIELIKUMS:</a:t>
            </a:r>
            <a:r>
              <a:rPr lang="es-ES" sz="3600" b="1" dirty="0">
                <a:ln w="6600">
                  <a:solidFill>
                    <a:srgbClr val="FFCC00"/>
                  </a:solidFill>
                  <a:prstDash val="solid"/>
                </a:ln>
                <a:solidFill>
                  <a:srgbClr val="FFFFFF"/>
                </a:solidFill>
                <a:effectLst>
                  <a:outerShdw dist="38100" dir="2700000" algn="tl" rotWithShape="0">
                    <a:srgbClr val="FFCC00"/>
                  </a:outerShdw>
                </a:effectLst>
              </a:rPr>
              <a:t> ELENAS G. </a:t>
            </a:r>
            <a:r>
              <a:rPr lang="lv-LV" sz="3600" b="1" dirty="0">
                <a:ln w="6600">
                  <a:solidFill>
                    <a:srgbClr val="FFCC00"/>
                  </a:solidFill>
                  <a:prstDash val="solid"/>
                </a:ln>
                <a:solidFill>
                  <a:srgbClr val="FFFFFF"/>
                </a:solidFill>
                <a:effectLst>
                  <a:outerShdw dist="38100" dir="2700000" algn="tl" rotWithShape="0">
                    <a:srgbClr val="FFCC00"/>
                  </a:outerShdw>
                </a:effectLst>
              </a:rPr>
              <a:t>VAITAS </a:t>
            </a:r>
            <a:r>
              <a:rPr lang="es-ES" sz="3600" b="1" dirty="0">
                <a:ln w="6600">
                  <a:solidFill>
                    <a:srgbClr val="FFCC00"/>
                  </a:solidFill>
                  <a:prstDash val="solid"/>
                </a:ln>
                <a:solidFill>
                  <a:srgbClr val="FFFFFF"/>
                </a:solidFill>
                <a:effectLst>
                  <a:outerShdw dist="38100" dir="2700000" algn="tl" rotWithShape="0">
                    <a:srgbClr val="FFCC00"/>
                  </a:outerShdw>
                </a:effectLst>
              </a:rPr>
              <a:t>TEKSTU INTERPRETĀCIJA</a:t>
            </a:r>
            <a:endParaRPr kumimoji="0" lang="es-ES"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9855" y="771036"/>
            <a:ext cx="8365038" cy="707886"/>
          </a:xfrm>
          <a:prstGeom prst="rect">
            <a:avLst/>
          </a:prstGeom>
          <a:noFill/>
        </p:spPr>
        <p:txBody>
          <a:bodyPr wrap="square" rtlCol="0">
            <a:spAutoFit/>
          </a:bodyPr>
          <a:lstStyle/>
          <a:p>
            <a:pPr lvl="0">
              <a:spcBef>
                <a:spcPts val="600"/>
              </a:spcBef>
              <a:defRPr/>
            </a:pPr>
            <a:r>
              <a:rPr lang="lv-LV" sz="2000" b="1" noProof="0" dirty="0">
                <a:solidFill>
                  <a:prstClr val="black"/>
                </a:solidFill>
              </a:rPr>
              <a:t>Pētot Elenas G. Vaitas rakstus, mums jāievēro tie paši principi, kādus ievērojam, pētot Bībeles tekstus.</a:t>
            </a: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4037090" y="4975558"/>
            <a:ext cx="4927779" cy="1631216"/>
          </a:xfrm>
          <a:prstGeom prst="rect">
            <a:avLst/>
          </a:prstGeom>
          <a:noFill/>
        </p:spPr>
        <p:txBody>
          <a:bodyPr wrap="square">
            <a:spAutoFit/>
          </a:bodyPr>
          <a:lstStyle/>
          <a:p>
            <a:pPr lvl="0">
              <a:spcBef>
                <a:spcPts val="600"/>
              </a:spcBef>
            </a:pPr>
            <a:r>
              <a:rPr lang="lv-LV" sz="2000" b="1" dirty="0">
                <a:solidFill>
                  <a:prstClr val="black"/>
                </a:solidFill>
              </a:rPr>
              <a:t>No otras puses, mums jāuzdod sev jautājums: vai tiešām viņa rakstīja to, ko man stāsta? Vienmēr pārbaudi, vai citāts ir paties un precīzs (izmanto oficiālo tīmekļa vietni </a:t>
            </a:r>
            <a:r>
              <a:rPr lang="lv-LV" sz="2000" b="1" dirty="0">
                <a:solidFill>
                  <a:schemeClr val="tx2">
                    <a:lumMod val="50000"/>
                  </a:schemeClr>
                </a:solidFill>
              </a:rPr>
              <a:t>https://egwwritings.org/).</a:t>
            </a: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548545"/>
            <a:ext cx="8365037" cy="1015663"/>
          </a:xfrm>
          <a:prstGeom prst="rect">
            <a:avLst/>
          </a:prstGeom>
          <a:noFill/>
        </p:spPr>
        <p:txBody>
          <a:bodyPr wrap="square">
            <a:spAutoFit/>
          </a:bodyPr>
          <a:lstStyle/>
          <a:p>
            <a:pPr lvl="0">
              <a:spcBef>
                <a:spcPts val="600"/>
              </a:spcBef>
            </a:pPr>
            <a:r>
              <a:rPr lang="lv-LV" sz="2000" b="1" noProof="0" dirty="0">
                <a:solidFill>
                  <a:prstClr val="black"/>
                </a:solidFill>
              </a:rPr>
              <a:t>Tādi izteikumi kā „Būs jāsniedz pārskats par velosipēdos ieguldīto naudu” (TM 398) ir jāizprot vēsturiskajā kontekstā (1890. gadā viena velosipēda cena atbilda vairāku mēnešu algai).</a:t>
            </a:r>
          </a:p>
        </p:txBody>
      </p:sp>
      <p:sp>
        <p:nvSpPr>
          <p:cNvPr id="15" name="CuadroTexto 14">
            <a:extLst>
              <a:ext uri="{FF2B5EF4-FFF2-40B4-BE49-F238E27FC236}">
                <a16:creationId xmlns:a16="http://schemas.microsoft.com/office/drawing/2014/main" id="{1F1E04D0-B062-D58B-234A-CB31AFC54E92}"/>
              </a:ext>
            </a:extLst>
          </p:cNvPr>
          <p:cNvSpPr txBox="1"/>
          <p:nvPr/>
        </p:nvSpPr>
        <p:spPr>
          <a:xfrm>
            <a:off x="4037090" y="2595242"/>
            <a:ext cx="7745055" cy="1323439"/>
          </a:xfrm>
          <a:prstGeom prst="rect">
            <a:avLst/>
          </a:prstGeom>
          <a:noFill/>
        </p:spPr>
        <p:txBody>
          <a:bodyPr wrap="square">
            <a:spAutoFit/>
          </a:bodyPr>
          <a:lstStyle/>
          <a:p>
            <a:pPr lvl="0">
              <a:spcBef>
                <a:spcPts val="600"/>
              </a:spcBef>
            </a:pPr>
            <a:r>
              <a:rPr lang="lv-LV" sz="2000" b="1" dirty="0">
                <a:solidFill>
                  <a:prstClr val="black"/>
                </a:solidFill>
              </a:rPr>
              <a:t>Atsevišķu teikumu izmantošana ārpus to literārā konteksta liek Elenai teikt to, ko viņa nekad nav gribējusi teikt, vai aizstāvēt doktrīnas punktu, kas ir pretrunā ar to, kam viņa ticēja un ko mācīja.</a:t>
            </a:r>
          </a:p>
        </p:txBody>
      </p:sp>
      <p:sp>
        <p:nvSpPr>
          <p:cNvPr id="17" name="CuadroTexto 16">
            <a:extLst>
              <a:ext uri="{FF2B5EF4-FFF2-40B4-BE49-F238E27FC236}">
                <a16:creationId xmlns:a16="http://schemas.microsoft.com/office/drawing/2014/main" id="{84DF2FAF-5018-15FE-18BF-9CEEFDA7B656}"/>
              </a:ext>
            </a:extLst>
          </p:cNvPr>
          <p:cNvSpPr txBox="1"/>
          <p:nvPr/>
        </p:nvSpPr>
        <p:spPr>
          <a:xfrm>
            <a:off x="4037090" y="3939288"/>
            <a:ext cx="5389895" cy="1015663"/>
          </a:xfrm>
          <a:prstGeom prst="rect">
            <a:avLst/>
          </a:prstGeom>
          <a:noFill/>
        </p:spPr>
        <p:txBody>
          <a:bodyPr wrap="square">
            <a:spAutoFit/>
          </a:bodyPr>
          <a:lstStyle/>
          <a:p>
            <a:pPr lvl="0">
              <a:spcBef>
                <a:spcPts val="600"/>
              </a:spcBef>
            </a:pPr>
            <a:r>
              <a:rPr lang="lv-LV" sz="2000" b="1" dirty="0">
                <a:solidFill>
                  <a:prstClr val="black"/>
                </a:solidFill>
              </a:rPr>
              <a:t>Pirms izdarīt secinājumu, mums jāizpēta viss, ko viņa mācīja par konkrētu tēmu, nevis jābalstās tikai uz dažiem citātiem.</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911</TotalTime>
  <Words>1568</Words>
  <Application>Microsoft Office PowerPoint</Application>
  <PresentationFormat>Panorámica</PresentationFormat>
  <Paragraphs>102</Paragraphs>
  <Slides>13</Slides>
  <Notes>1</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13</vt:i4>
      </vt:variant>
    </vt:vector>
  </HeadingPairs>
  <TitlesOfParts>
    <vt:vector size="23" baseType="lpstr">
      <vt:lpstr>Calibri</vt:lpstr>
      <vt:lpstr>Aptos Display</vt:lpstr>
      <vt:lpstr>Times New Roman</vt:lpstr>
      <vt:lpstr>Comic Sans MS</vt:lpstr>
      <vt:lpstr>Aptos</vt:lpstr>
      <vt:lpstr>Arial</vt:lpstr>
      <vt:lpstr>Constantia</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Isabel Laveda</cp:lastModifiedBy>
  <cp:revision>108</cp:revision>
  <dcterms:created xsi:type="dcterms:W3CDTF">2026-10-30T14:46:58Z</dcterms:created>
  <dcterms:modified xsi:type="dcterms:W3CDTF">2026-11-01T20:09:36Z</dcterms:modified>
</cp:coreProperties>
</file>