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86" r:id="rId3"/>
    <p:sldId id="288" r:id="rId4"/>
    <p:sldId id="290" r:id="rId5"/>
    <p:sldId id="291" r:id="rId6"/>
    <p:sldId id="273" r:id="rId7"/>
    <p:sldId id="293" r:id="rId8"/>
    <p:sldId id="276" r:id="rId9"/>
    <p:sldId id="294" r:id="rId10"/>
    <p:sldId id="295" r:id="rId11"/>
    <p:sldId id="297" r:id="rId12"/>
    <p:sldId id="298" r:id="rId13"/>
    <p:sldId id="300" r:id="rId1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4EC3"/>
    <a:srgbClr val="606DCE"/>
    <a:srgbClr val="6E9FC7"/>
    <a:srgbClr val="522785"/>
    <a:srgbClr val="592B91"/>
    <a:srgbClr val="DFD0F1"/>
    <a:srgbClr val="FFFFCC"/>
    <a:srgbClr val="953DA1"/>
    <a:srgbClr val="CD8FD5"/>
    <a:srgbClr val="3F6E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50" autoAdjust="0"/>
    <p:restoredTop sz="94660"/>
  </p:normalViewPr>
  <p:slideViewPr>
    <p:cSldViewPr snapToGrid="0">
      <p:cViewPr varScale="1">
        <p:scale>
          <a:sx n="101" d="100"/>
          <a:sy n="101" d="100"/>
        </p:scale>
        <p:origin x="61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13/07/2025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10483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13/07/2025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2048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13/07/2025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276083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13/07/2025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292391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13/07/2025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797359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13/07/2025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1775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13/07/2025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3881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13/07/2025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27181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13/07/2025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772307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13/07/2025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60563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13/07/2025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45760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13/07/2025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286390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solidFill>
            <a:srgbClr val="A87E57"/>
          </a:solidFill>
          <a:ln w="9525">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Imagen 18" descr="Dibujo de una ciudad&#10;&#10;El contenido generado por IA puede ser incorrecto.">
            <a:extLst>
              <a:ext uri="{FF2B5EF4-FFF2-40B4-BE49-F238E27FC236}">
                <a16:creationId xmlns:a16="http://schemas.microsoft.com/office/drawing/2014/main" id="{F772D8CC-A857-7EE4-6271-DA7E656A166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8689" r="17932"/>
          <a:stretch>
            <a:fillRect/>
          </a:stretch>
        </p:blipFill>
        <p:spPr>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p:nvSpPr>
          <p:cNvPr id="3" name="CuadroTexto 2">
            <a:extLst>
              <a:ext uri="{FF2B5EF4-FFF2-40B4-BE49-F238E27FC236}">
                <a16:creationId xmlns:a16="http://schemas.microsoft.com/office/drawing/2014/main" id="{C0B5F25B-6829-5E67-D29B-14829EE1779E}"/>
              </a:ext>
            </a:extLst>
          </p:cNvPr>
          <p:cNvSpPr txBox="1"/>
          <p:nvPr/>
        </p:nvSpPr>
        <p:spPr>
          <a:xfrm>
            <a:off x="-9144" y="266596"/>
            <a:ext cx="3785078" cy="6324808"/>
          </a:xfrm>
          <a:prstGeom prst="rect">
            <a:avLst/>
          </a:prstGeom>
          <a:noFill/>
        </p:spPr>
        <p:txBody>
          <a:bodyPr wrap="square">
            <a:spAutoFit/>
          </a:bodyPr>
          <a:lstStyle/>
          <a:p>
            <a:pPr lvl="0" algn="ctr">
              <a:defRPr/>
            </a:pPr>
            <a:r>
              <a:rPr lang="es-ES" sz="25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a:t>
            </a:r>
            <a:r>
              <a:rPr lang="lv-LV" sz="25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Pēc ilgāka laika nomira Ēģiptes ķēniņš, un Israēla bērni nopūtās par savu jūgu un brēca, un viņu brēkšana par viņu jūgu cēlās augšup pie Dieva. Un Dievs uzklausīja viņu vaidus, un Dievs pieminēja Savu derību ar Ābrahāmu, Īzāku un Jēkabu. Un Dievs uzlūkoja Israēla bērnus, un Dievs ņēma tos vērā.</a:t>
            </a:r>
            <a:r>
              <a:rPr lang="es-ES" sz="25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a:t>
            </a:r>
          </a:p>
          <a:p>
            <a:pPr lvl="0" algn="ctr">
              <a:spcBef>
                <a:spcPts val="1200"/>
              </a:spcBef>
              <a:defRPr/>
            </a:pPr>
            <a:r>
              <a:rPr lang="lv-LV" sz="20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2.Moz.</a:t>
            </a:r>
            <a:r>
              <a:rPr lang="es-ES" sz="20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2:23-25</a:t>
            </a:r>
          </a:p>
        </p:txBody>
      </p:sp>
    </p:spTree>
    <p:extLst>
      <p:ext uri="{BB962C8B-B14F-4D97-AF65-F5344CB8AC3E}">
        <p14:creationId xmlns:p14="http://schemas.microsoft.com/office/powerpoint/2010/main" val="3233837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descr="Imagen que contiene hombre, montaña, mujer, gente&#10;&#10;El contenido generado por IA puede ser incorrecto.">
            <a:extLst>
              <a:ext uri="{FF2B5EF4-FFF2-40B4-BE49-F238E27FC236}">
                <a16:creationId xmlns:a16="http://schemas.microsoft.com/office/drawing/2014/main" id="{439FFFEE-EBAB-7E31-A43B-140C48B0730D}"/>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20542" b="6642"/>
          <a:stretch>
            <a:fillRect/>
          </a:stretch>
        </p:blipFill>
        <p:spPr>
          <a:xfrm>
            <a:off x="20" y="10"/>
            <a:ext cx="12191980" cy="4998214"/>
          </a:xfrm>
          <a:prstGeom prst="rect">
            <a:avLst/>
          </a:prstGeom>
        </p:spPr>
      </p:pic>
      <p:sp>
        <p:nvSpPr>
          <p:cNvPr id="10" name="Rectangle: Rounded Corners 9">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4447540"/>
            <a:ext cx="9382538" cy="685800"/>
          </a:xfrm>
          <a:prstGeom prst="roundRect">
            <a:avLst>
              <a:gd name="adj" fmla="val 0"/>
            </a:avLst>
          </a:prstGeom>
          <a:solidFill>
            <a:srgbClr val="F3E699"/>
          </a:solidFill>
          <a:ln>
            <a:noFill/>
          </a:ln>
          <a:effectLst>
            <a:innerShdw blurRad="546100">
              <a:srgbClr val="EAAB1E"/>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uadroTexto 3">
            <a:extLst>
              <a:ext uri="{FF2B5EF4-FFF2-40B4-BE49-F238E27FC236}">
                <a16:creationId xmlns:a16="http://schemas.microsoft.com/office/drawing/2014/main" id="{05FF77E7-B6BF-AD31-F714-36BFB98DB1B6}"/>
              </a:ext>
            </a:extLst>
          </p:cNvPr>
          <p:cNvSpPr txBox="1"/>
          <p:nvPr/>
        </p:nvSpPr>
        <p:spPr>
          <a:xfrm>
            <a:off x="0" y="5295682"/>
            <a:ext cx="12191980" cy="1384995"/>
          </a:xfrm>
          <a:prstGeom prst="rect">
            <a:avLst/>
          </a:prstGeom>
          <a:noFill/>
        </p:spPr>
        <p:txBody>
          <a:bodyPr wrap="square">
            <a:spAutoFit/>
            <a:scene3d>
              <a:camera prst="orthographicFront"/>
              <a:lightRig rig="threePt" dir="t"/>
            </a:scene3d>
            <a:sp3d extrusionH="57150">
              <a:bevelT w="38100" h="38100"/>
            </a:sp3d>
          </a:bodyPr>
          <a:lstStyle/>
          <a:p>
            <a:pPr algn="ctr"/>
            <a:r>
              <a:rPr lang="lv-LV" sz="2800" b="1" dirty="0">
                <a:ln w="12700" cmpd="sng">
                  <a:noFill/>
                  <a:prstDash val="solid"/>
                </a:ln>
                <a:solidFill>
                  <a:srgbClr val="953DA1"/>
                </a:solidFill>
                <a:latin typeface="Comic Sans MS" panose="030F0702030302020204" pitchFamily="66" charset="0"/>
              </a:rPr>
              <a:t>“Tad Mozus nogāja un izstāstīja tautai visus Tā Kunga Vārdus un visus noteikumus; un visa tauta vienā balsī atbildēja un sacīja: "Visus šos Vārdus, ko Tas Kungs ir runājis, mēs izpildīsim."” </a:t>
            </a:r>
            <a:r>
              <a:rPr lang="lv-LV" sz="2000" b="1" dirty="0">
                <a:ln w="12700" cmpd="sng">
                  <a:noFill/>
                  <a:prstDash val="solid"/>
                </a:ln>
                <a:solidFill>
                  <a:srgbClr val="953DA1"/>
                </a:solidFill>
                <a:latin typeface="Comic Sans MS" panose="030F0702030302020204" pitchFamily="66" charset="0"/>
              </a:rPr>
              <a:t>2.Mozus 24:3</a:t>
            </a:r>
          </a:p>
        </p:txBody>
      </p:sp>
    </p:spTree>
    <p:extLst>
      <p:ext uri="{BB962C8B-B14F-4D97-AF65-F5344CB8AC3E}">
        <p14:creationId xmlns:p14="http://schemas.microsoft.com/office/powerpoint/2010/main" val="1786547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67BDBA-5F43-118F-EFC4-72A14B23265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Un grupo de personas en una montaña&#10;&#10;El contenido generado por IA puede ser incorrecto.">
            <a:extLst>
              <a:ext uri="{FF2B5EF4-FFF2-40B4-BE49-F238E27FC236}">
                <a16:creationId xmlns:a16="http://schemas.microsoft.com/office/drawing/2014/main" id="{5934DB9E-DB53-B0CF-5919-8C4DF3672909}"/>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14428" b="19718"/>
          <a:stretch>
            <a:fill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effectLst>
            <a:innerShdw blurRad="114300">
              <a:prstClr val="black"/>
            </a:innerShdw>
          </a:effectLst>
        </p:spPr>
      </p:pic>
      <p:pic>
        <p:nvPicPr>
          <p:cNvPr id="4" name="Imagen 3" descr="Un dibujo de una persona&#10;&#10;El contenido generado por IA puede ser incorrecto.">
            <a:extLst>
              <a:ext uri="{FF2B5EF4-FFF2-40B4-BE49-F238E27FC236}">
                <a16:creationId xmlns:a16="http://schemas.microsoft.com/office/drawing/2014/main" id="{5C78D07E-82A8-E443-02FA-32DA6DC04CFD}"/>
              </a:ext>
            </a:extLst>
          </p:cNvPr>
          <p:cNvPicPr>
            <a:picLocks noGrp="1" noRot="1" noChangeAspect="1" noMove="1" noResize="1" noEditPoints="1" noAdjustHandles="1" noChangeArrowheads="1" noChangeShapeType="1" noCrop="1"/>
          </p:cNvPicPr>
          <p:nvPr/>
        </p:nvPicPr>
        <p:blipFill rotWithShape="1">
          <a:blip r:embed="rId3"/>
          <a:srcRect l="26032" r="-2743"/>
          <a:stretch>
            <a:fillRect/>
          </a:stretch>
        </p:blipFill>
        <p:spPr>
          <a:xfrm>
            <a:off x="-48841" y="704"/>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effectLst>
            <a:innerShdw blurRad="114300">
              <a:prstClr val="black"/>
            </a:innerShdw>
          </a:effectLst>
        </p:spPr>
      </p:pic>
      <p:sp>
        <p:nvSpPr>
          <p:cNvPr id="10" name="Forma libre: forma 9">
            <a:extLst>
              <a:ext uri="{FF2B5EF4-FFF2-40B4-BE49-F238E27FC236}">
                <a16:creationId xmlns:a16="http://schemas.microsoft.com/office/drawing/2014/main" id="{C863C1D0-B185-5219-E8C3-D92B32561D38}"/>
              </a:ext>
            </a:extLst>
          </p:cNvPr>
          <p:cNvSpPr>
            <a:spLocks noGrp="1" noRot="1" noMove="1" noResize="1" noEditPoints="1" noAdjustHandles="1" noChangeArrowheads="1" noChangeShapeType="1"/>
          </p:cNvSpPr>
          <p:nvPr/>
        </p:nvSpPr>
        <p:spPr>
          <a:xfrm>
            <a:off x="5645887" y="-10633"/>
            <a:ext cx="6546113" cy="3774559"/>
          </a:xfrm>
          <a:custGeom>
            <a:avLst/>
            <a:gdLst>
              <a:gd name="connsiteX0" fmla="*/ 6549656 w 6549656"/>
              <a:gd name="connsiteY0" fmla="*/ 0 h 3774559"/>
              <a:gd name="connsiteX1" fmla="*/ 1701210 w 6549656"/>
              <a:gd name="connsiteY1" fmla="*/ 0 h 3774559"/>
              <a:gd name="connsiteX2" fmla="*/ 0 w 6549656"/>
              <a:gd name="connsiteY2" fmla="*/ 3774559 h 3774559"/>
              <a:gd name="connsiteX3" fmla="*/ 6539024 w 6549656"/>
              <a:gd name="connsiteY3" fmla="*/ 3774559 h 3774559"/>
              <a:gd name="connsiteX4" fmla="*/ 6549656 w 6549656"/>
              <a:gd name="connsiteY4" fmla="*/ 0 h 3774559"/>
              <a:gd name="connsiteX0" fmla="*/ 6549656 w 6549656"/>
              <a:gd name="connsiteY0" fmla="*/ 0 h 3774559"/>
              <a:gd name="connsiteX1" fmla="*/ 1701210 w 6549656"/>
              <a:gd name="connsiteY1" fmla="*/ 0 h 3774559"/>
              <a:gd name="connsiteX2" fmla="*/ 0 w 6549656"/>
              <a:gd name="connsiteY2" fmla="*/ 3774559 h 3774559"/>
              <a:gd name="connsiteX3" fmla="*/ 6549500 w 6549656"/>
              <a:gd name="connsiteY3" fmla="*/ 3771069 h 3774559"/>
              <a:gd name="connsiteX4" fmla="*/ 6549656 w 6549656"/>
              <a:gd name="connsiteY4" fmla="*/ 0 h 377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656" h="3774559">
                <a:moveTo>
                  <a:pt x="6549656" y="0"/>
                </a:moveTo>
                <a:lnTo>
                  <a:pt x="1701210" y="0"/>
                </a:lnTo>
                <a:lnTo>
                  <a:pt x="0" y="3774559"/>
                </a:lnTo>
                <a:lnTo>
                  <a:pt x="6549500" y="3771069"/>
                </a:lnTo>
                <a:lnTo>
                  <a:pt x="6549656" y="0"/>
                </a:lnTo>
                <a:close/>
              </a:path>
            </a:pathLst>
          </a:custGeom>
          <a:blipFill dpi="0" rotWithShape="1">
            <a:blip r:embed="rId4">
              <a:extLst>
                <a:ext uri="{28A0092B-C50C-407E-A947-70E740481C1C}">
                  <a14:useLocalDpi xmlns:a14="http://schemas.microsoft.com/office/drawing/2010/main" val="0"/>
                </a:ext>
              </a:extLst>
            </a:blip>
            <a:srcRect/>
            <a:stretch>
              <a:fillRect b="-49000"/>
            </a:stretch>
          </a:blip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CuadroTexto 4">
            <a:extLst>
              <a:ext uri="{FF2B5EF4-FFF2-40B4-BE49-F238E27FC236}">
                <a16:creationId xmlns:a16="http://schemas.microsoft.com/office/drawing/2014/main" id="{3641E7CE-7D56-67B4-018C-CBEF23D332B2}"/>
              </a:ext>
            </a:extLst>
          </p:cNvPr>
          <p:cNvSpPr txBox="1"/>
          <p:nvPr/>
        </p:nvSpPr>
        <p:spPr>
          <a:xfrm>
            <a:off x="7153835" y="39925"/>
            <a:ext cx="4834880" cy="369331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2600" b="1" dirty="0">
                <a:ln/>
                <a:solidFill>
                  <a:schemeClr val="accent3"/>
                </a:solidFill>
                <a:latin typeface="Comic Sans MS" panose="030F0702030302020204" pitchFamily="66" charset="0"/>
              </a:rPr>
              <a:t>“</a:t>
            </a:r>
            <a:r>
              <a:rPr lang="lv-LV" sz="2600" b="1" dirty="0">
                <a:ln/>
                <a:solidFill>
                  <a:schemeClr val="accent3"/>
                </a:solidFill>
                <a:latin typeface="Comic Sans MS" panose="030F0702030302020204" pitchFamily="66" charset="0"/>
              </a:rPr>
              <a:t>Un Mozus griezās atpakaļ pie Tā Kunga un sacīja: "Ak, šī tauta ir darījusi lielu grēku, tā sev taisījusi dievu no zelta.Bet nu piedod viņiem viņu grēkus; un ja ne, tad izdzēs mani no Savas grāmatas, ko Tu esi rakstījis."</a:t>
            </a:r>
            <a:r>
              <a:rPr lang="es-ES" sz="2600" b="1" dirty="0">
                <a:ln/>
                <a:solidFill>
                  <a:schemeClr val="accent3"/>
                </a:solidFill>
                <a:latin typeface="Comic Sans MS" panose="030F0702030302020204" pitchFamily="66" charset="0"/>
              </a:rPr>
              <a:t>” </a:t>
            </a:r>
            <a:r>
              <a:rPr lang="lv-LV" b="1" dirty="0">
                <a:ln/>
                <a:solidFill>
                  <a:schemeClr val="accent3"/>
                </a:solidFill>
                <a:latin typeface="Comic Sans MS" panose="030F0702030302020204" pitchFamily="66" charset="0"/>
              </a:rPr>
              <a:t>2.Mozus </a:t>
            </a:r>
            <a:r>
              <a:rPr lang="es-ES" b="1" dirty="0">
                <a:ln/>
                <a:solidFill>
                  <a:schemeClr val="accent3"/>
                </a:solidFill>
                <a:latin typeface="Comic Sans MS" panose="030F0702030302020204" pitchFamily="66" charset="0"/>
              </a:rPr>
              <a:t>32:31-32</a:t>
            </a:r>
            <a:endParaRPr lang="es-ES" sz="1600" b="1" dirty="0">
              <a:ln/>
              <a:solidFill>
                <a:schemeClr val="accent3"/>
              </a:solidFill>
              <a:latin typeface="Comic Sans MS" panose="030F0702030302020204" pitchFamily="66" charset="0"/>
            </a:endParaRPr>
          </a:p>
        </p:txBody>
      </p:sp>
    </p:spTree>
    <p:extLst>
      <p:ext uri="{BB962C8B-B14F-4D97-AF65-F5344CB8AC3E}">
        <p14:creationId xmlns:p14="http://schemas.microsoft.com/office/powerpoint/2010/main" val="4260056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B186E2-E682-B080-2612-671137D4E9A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FD0F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Patrón de fondo&#10;&#10;El contenido generado por IA puede ser incorrecto.">
            <a:extLst>
              <a:ext uri="{FF2B5EF4-FFF2-40B4-BE49-F238E27FC236}">
                <a16:creationId xmlns:a16="http://schemas.microsoft.com/office/drawing/2014/main" id="{F1B43A7B-116B-1D60-665E-52DEDFE5C14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8030" r="6617"/>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effectLst>
            <a:outerShdw blurRad="50800" dist="38100" algn="l" rotWithShape="0">
              <a:prstClr val="black">
                <a:alpha val="40000"/>
              </a:prstClr>
            </a:outerShdw>
          </a:effectLst>
        </p:spPr>
      </p:pic>
      <p:sp>
        <p:nvSpPr>
          <p:cNvPr id="4" name="CuadroTexto 3">
            <a:extLst>
              <a:ext uri="{FF2B5EF4-FFF2-40B4-BE49-F238E27FC236}">
                <a16:creationId xmlns:a16="http://schemas.microsoft.com/office/drawing/2014/main" id="{246C3540-362E-2722-B0DB-3B05879AAFAB}"/>
              </a:ext>
            </a:extLst>
          </p:cNvPr>
          <p:cNvSpPr txBox="1"/>
          <p:nvPr/>
        </p:nvSpPr>
        <p:spPr>
          <a:xfrm>
            <a:off x="6798833" y="135790"/>
            <a:ext cx="5288613" cy="6586418"/>
          </a:xfrm>
          <a:prstGeom prst="rect">
            <a:avLst/>
          </a:prstGeom>
          <a:noFill/>
        </p:spPr>
        <p:txBody>
          <a:bodyPr wrap="square">
            <a:spAutoFit/>
            <a:scene3d>
              <a:camera prst="orthographicFront"/>
              <a:lightRig rig="threePt" dir="t"/>
            </a:scene3d>
            <a:sp3d extrusionH="57150">
              <a:bevelT w="38100" h="38100"/>
            </a:sp3d>
          </a:bodyPr>
          <a:lstStyle/>
          <a:p>
            <a:pPr algn="ctr"/>
            <a:r>
              <a:rPr lang="es-ES" sz="2800" b="1" dirty="0">
                <a:ln w="12700" cmpd="sng">
                  <a:noFill/>
                  <a:prstDash val="solid"/>
                </a:ln>
                <a:solidFill>
                  <a:srgbClr val="522785"/>
                </a:solidFill>
                <a:latin typeface="Comic Sans MS" panose="030F0702030302020204" pitchFamily="66" charset="0"/>
              </a:rPr>
              <a:t>“</a:t>
            </a:r>
            <a:r>
              <a:rPr lang="lv-LV" sz="2800" b="1" dirty="0">
                <a:ln w="12700" cmpd="sng">
                  <a:noFill/>
                  <a:prstDash val="solid"/>
                </a:ln>
                <a:solidFill>
                  <a:srgbClr val="522785"/>
                </a:solidFill>
                <a:latin typeface="Comic Sans MS" panose="030F0702030302020204" pitchFamily="66" charset="0"/>
              </a:rPr>
              <a:t>Un Tas Kungs gāja viņam garām, un Viņš sauca: "Tas Kungs, Tas Kungs, apžēlošanās un žēlastības Dievs, pacietīgs un bagāts žēlsirdībā un uzticībā,</a:t>
            </a:r>
          </a:p>
          <a:p>
            <a:pPr algn="ctr"/>
            <a:r>
              <a:rPr lang="lv-LV" sz="2800" b="1" dirty="0">
                <a:ln w="12700" cmpd="sng">
                  <a:noFill/>
                  <a:prstDash val="solid"/>
                </a:ln>
                <a:solidFill>
                  <a:srgbClr val="522785"/>
                </a:solidFill>
                <a:latin typeface="Comic Sans MS" panose="030F0702030302020204" pitchFamily="66" charset="0"/>
              </a:rPr>
              <a:t>kas tūkstošiem saglabā žēlastību, piedod noziegumus, pārkāpumus un grēkus, bet arī neatstāj nevienu nesodītu, piemeklēdams tēvu grēkus pie viņu bērniem un bērnu bērniem līdz trešajam un ceturtajam augumam."</a:t>
            </a:r>
            <a:r>
              <a:rPr lang="es-ES" sz="2800" b="1" dirty="0">
                <a:ln w="12700" cmpd="sng">
                  <a:noFill/>
                  <a:prstDash val="solid"/>
                </a:ln>
                <a:solidFill>
                  <a:srgbClr val="522785"/>
                </a:solidFill>
                <a:latin typeface="Comic Sans MS" panose="030F0702030302020204" pitchFamily="66" charset="0"/>
              </a:rPr>
              <a:t>”</a:t>
            </a:r>
          </a:p>
          <a:p>
            <a:pPr algn="ctr">
              <a:spcBef>
                <a:spcPts val="1200"/>
              </a:spcBef>
            </a:pPr>
            <a:r>
              <a:rPr lang="lv-LV" sz="2000" b="1" dirty="0">
                <a:ln w="12700" cmpd="sng">
                  <a:noFill/>
                  <a:prstDash val="solid"/>
                </a:ln>
                <a:solidFill>
                  <a:srgbClr val="522785"/>
                </a:solidFill>
                <a:latin typeface="Comic Sans MS" panose="030F0702030302020204" pitchFamily="66" charset="0"/>
              </a:rPr>
              <a:t>2.Mozus</a:t>
            </a:r>
            <a:r>
              <a:rPr lang="es-ES" sz="2000" b="1" dirty="0">
                <a:ln w="12700" cmpd="sng">
                  <a:noFill/>
                  <a:prstDash val="solid"/>
                </a:ln>
                <a:solidFill>
                  <a:srgbClr val="522785"/>
                </a:solidFill>
                <a:latin typeface="Comic Sans MS" panose="030F0702030302020204" pitchFamily="66" charset="0"/>
              </a:rPr>
              <a:t> 34:6-7</a:t>
            </a:r>
          </a:p>
        </p:txBody>
      </p:sp>
    </p:spTree>
    <p:extLst>
      <p:ext uri="{BB962C8B-B14F-4D97-AF65-F5344CB8AC3E}">
        <p14:creationId xmlns:p14="http://schemas.microsoft.com/office/powerpoint/2010/main" val="3988605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72F722-91D0-E384-BF60-BAF94FEC2371}"/>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4ACE422-EA83-6650-85F1-F8E823A52DD3}"/>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12526" b="12526"/>
          <a:stretch/>
        </p:blipFill>
        <p:spPr bwMode="auto">
          <a:xfrm>
            <a:off x="20" y="1"/>
            <a:ext cx="605025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5CB1DC57-DA89-CF6D-87A5-79DE276E0CD7}"/>
              </a:ext>
            </a:extLst>
          </p:cNvPr>
          <p:cNvPicPr>
            <a:picLocks noGrp="1" noRot="1" noChangeAspect="1" noMove="1" noResize="1" noEditPoints="1" noAdjustHandles="1" noChangeArrowheads="1" noChangeShapeType="1" noCrop="1"/>
          </p:cNvPicPr>
          <p:nvPr/>
        </p:nvPicPr>
        <p:blipFill>
          <a:blip r:embed="rId3"/>
          <a:srcRect t="5594" r="2" b="19459"/>
          <a:stretch>
            <a:fillRect/>
          </a:stretch>
        </p:blipFill>
        <p:spPr>
          <a:xfrm>
            <a:off x="6141722" y="1"/>
            <a:ext cx="6050278"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p:spPr>
      </p:pic>
      <p:pic>
        <p:nvPicPr>
          <p:cNvPr id="5" name="Imagen 4">
            <a:extLst>
              <a:ext uri="{FF2B5EF4-FFF2-40B4-BE49-F238E27FC236}">
                <a16:creationId xmlns:a16="http://schemas.microsoft.com/office/drawing/2014/main" id="{1AD7D5A9-0819-801E-D3D8-E4A1E5AD3126}"/>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rcRect t="12879" b="12879"/>
          <a:stretch/>
        </p:blipFill>
        <p:spPr>
          <a:xfrm>
            <a:off x="20" y="3489159"/>
            <a:ext cx="605025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p:spPr>
      </p:pic>
      <p:pic>
        <p:nvPicPr>
          <p:cNvPr id="2" name="Imagen 1">
            <a:extLst>
              <a:ext uri="{FF2B5EF4-FFF2-40B4-BE49-F238E27FC236}">
                <a16:creationId xmlns:a16="http://schemas.microsoft.com/office/drawing/2014/main" id="{49D6B8E1-27AC-0CE1-DA36-D5E9B3DEE7C0}"/>
              </a:ext>
            </a:extLst>
          </p:cNvPr>
          <p:cNvPicPr>
            <a:picLocks noGrp="1" noRot="1" noChangeAspect="1" noMove="1" noResize="1" noEditPoints="1" noAdjustHandles="1" noChangeArrowheads="1" noChangeShapeType="1" noCrop="1"/>
          </p:cNvPicPr>
          <p:nvPr/>
        </p:nvPicPr>
        <p:blipFill>
          <a:blip r:embed="rId5"/>
          <a:srcRect t="1012" r="2" b="2"/>
          <a:stretch>
            <a:fillRect/>
          </a:stretch>
        </p:blipFill>
        <p:spPr>
          <a:xfrm>
            <a:off x="6141722" y="3489159"/>
            <a:ext cx="6050278"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p:spPr>
      </p:pic>
      <p:sp>
        <p:nvSpPr>
          <p:cNvPr id="6" name="Rectángulo 5">
            <a:extLst>
              <a:ext uri="{FF2B5EF4-FFF2-40B4-BE49-F238E27FC236}">
                <a16:creationId xmlns:a16="http://schemas.microsoft.com/office/drawing/2014/main" id="{772296F3-BED7-AA11-B711-86A279A8DE01}"/>
              </a:ext>
            </a:extLst>
          </p:cNvPr>
          <p:cNvSpPr/>
          <p:nvPr/>
        </p:nvSpPr>
        <p:spPr>
          <a:xfrm>
            <a:off x="3918000" y="1843544"/>
            <a:ext cx="4356000" cy="3168000"/>
          </a:xfrm>
          <a:prstGeom prst="rect">
            <a:avLst/>
          </a:prstGeom>
          <a:noFill/>
          <a:ln>
            <a:solidFill>
              <a:srgbClr val="3D4E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C9F59505-4A3B-53D1-BBE8-3D46BFA555F4}"/>
              </a:ext>
            </a:extLst>
          </p:cNvPr>
          <p:cNvSpPr txBox="1"/>
          <p:nvPr/>
        </p:nvSpPr>
        <p:spPr>
          <a:xfrm>
            <a:off x="3918000" y="1985154"/>
            <a:ext cx="4396902" cy="2831544"/>
          </a:xfrm>
          <a:prstGeom prst="rect">
            <a:avLst/>
          </a:prstGeom>
          <a:noFill/>
        </p:spPr>
        <p:txBody>
          <a:bodyPr wrap="square">
            <a:spAutoFit/>
            <a:scene3d>
              <a:camera prst="orthographicFront"/>
              <a:lightRig rig="threePt" dir="t"/>
            </a:scene3d>
            <a:sp3d extrusionH="57150">
              <a:bevelT w="38100" h="38100"/>
            </a:sp3d>
          </a:bodyPr>
          <a:lstStyle/>
          <a:p>
            <a:pPr algn="ctr"/>
            <a:r>
              <a:rPr lang="lv-LV" sz="2200" b="1" dirty="0">
                <a:ln w="12700" cmpd="sng">
                  <a:noFill/>
                  <a:prstDash val="solid"/>
                </a:ln>
                <a:solidFill>
                  <a:srgbClr val="606DCE"/>
                </a:solidFill>
                <a:latin typeface="Comic Sans MS" panose="030F0702030302020204" pitchFamily="66" charset="0"/>
              </a:rPr>
              <a:t>“Tad mākonis apklāja Saiešanas telti, un Tā Kunga godība piepildīja mājokli.</a:t>
            </a:r>
          </a:p>
          <a:p>
            <a:pPr algn="ctr"/>
            <a:r>
              <a:rPr lang="lv-LV" sz="2200" b="1" dirty="0">
                <a:ln w="12700" cmpd="sng">
                  <a:noFill/>
                  <a:prstDash val="solid"/>
                </a:ln>
                <a:solidFill>
                  <a:srgbClr val="606DCE"/>
                </a:solidFill>
                <a:latin typeface="Comic Sans MS" panose="030F0702030302020204" pitchFamily="66" charset="0"/>
              </a:rPr>
              <a:t>[…] Jo dienā Tā Kunga mākonis apklāja mājokli, bet naktī tanī bija uguns visas Israēla tautas acu priekšā visos viņas pārgājienos.”</a:t>
            </a:r>
            <a:r>
              <a:rPr lang="lv-LV" sz="2400" b="1" dirty="0">
                <a:ln w="12700" cmpd="sng">
                  <a:noFill/>
                  <a:prstDash val="solid"/>
                </a:ln>
                <a:solidFill>
                  <a:srgbClr val="606DCE"/>
                </a:solidFill>
                <a:latin typeface="Comic Sans MS" panose="030F0702030302020204" pitchFamily="66" charset="0"/>
              </a:rPr>
              <a:t> </a:t>
            </a:r>
            <a:r>
              <a:rPr lang="lv-LV" sz="1600" b="1" dirty="0">
                <a:ln w="12700" cmpd="sng">
                  <a:noFill/>
                  <a:prstDash val="solid"/>
                </a:ln>
                <a:solidFill>
                  <a:srgbClr val="606DCE"/>
                </a:solidFill>
                <a:latin typeface="Comic Sans MS" panose="030F0702030302020204" pitchFamily="66" charset="0"/>
              </a:rPr>
              <a:t>2.Mozus 40:34, 38</a:t>
            </a:r>
          </a:p>
        </p:txBody>
      </p:sp>
    </p:spTree>
    <p:extLst>
      <p:ext uri="{BB962C8B-B14F-4D97-AF65-F5344CB8AC3E}">
        <p14:creationId xmlns:p14="http://schemas.microsoft.com/office/powerpoint/2010/main" val="2332092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6D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Una caricatura de una playa&#10;&#10;El contenido generado por IA puede ser incorrecto.">
            <a:extLst>
              <a:ext uri="{FF2B5EF4-FFF2-40B4-BE49-F238E27FC236}">
                <a16:creationId xmlns:a16="http://schemas.microsoft.com/office/drawing/2014/main" id="{AD844362-9475-94EB-8106-5EA82E427D8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9432" b="24100"/>
          <a:stretch>
            <a:fillRect/>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539727F2-8F2A-EC65-27C2-3F3D7CEA9627}"/>
              </a:ext>
            </a:extLst>
          </p:cNvPr>
          <p:cNvSpPr txBox="1"/>
          <p:nvPr/>
        </p:nvSpPr>
        <p:spPr>
          <a:xfrm>
            <a:off x="-3048" y="4590812"/>
            <a:ext cx="12191999" cy="2554545"/>
          </a:xfrm>
          <a:prstGeom prst="rect">
            <a:avLst/>
          </a:prstGeom>
          <a:noFill/>
        </p:spPr>
        <p:txBody>
          <a:bodyPr wrap="square">
            <a:spAutoFit/>
            <a:scene3d>
              <a:camera prst="orthographicFront"/>
              <a:lightRig rig="threePt" dir="t"/>
            </a:scene3d>
            <a:sp3d extrusionH="57150">
              <a:bevelT w="38100" h="38100"/>
            </a:sp3d>
          </a:bodyPr>
          <a:lstStyle/>
          <a:p>
            <a:pPr lvl="0" algn="ctr"/>
            <a:r>
              <a:rPr lang="es-ES" sz="2800" b="1" dirty="0">
                <a:ln w="12700" cmpd="sng">
                  <a:noFill/>
                  <a:prstDash val="solid"/>
                </a:ln>
                <a:solidFill>
                  <a:srgbClr val="7D502F"/>
                </a:solidFill>
                <a:latin typeface="Comic Sans MS" panose="030F0702030302020204" pitchFamily="66" charset="0"/>
              </a:rPr>
              <a:t>“</a:t>
            </a:r>
            <a:r>
              <a:rPr lang="lv-LV" sz="2800" b="1" dirty="0">
                <a:ln w="12700" cmpd="sng">
                  <a:noFill/>
                  <a:prstDash val="solid"/>
                </a:ln>
                <a:solidFill>
                  <a:srgbClr val="7D502F"/>
                </a:solidFill>
                <a:latin typeface="Comic Sans MS" panose="030F0702030302020204" pitchFamily="66" charset="0"/>
              </a:rPr>
              <a:t>Un Tas Kungs sacīja: "Vērodams Esmu vērojis Manas tautas bēdas, kādas tai ir Ēģiptē. Viņas brēkšanu par tās uzraugiem Es Esmu dzirdējis, jo Es zinu viņu ciešanas. Es Esmu nolaidies, lai viņus izglābtu no ēģiptiešu rokām un tos izvestu no šīs zemes uz labu un plašu zemi, uz zemi, kur piens un medus tek…"</a:t>
            </a:r>
            <a:r>
              <a:rPr lang="es-ES" sz="2800" b="1" dirty="0">
                <a:ln w="12700" cmpd="sng">
                  <a:noFill/>
                  <a:prstDash val="solid"/>
                </a:ln>
                <a:solidFill>
                  <a:srgbClr val="7D502F"/>
                </a:solidFill>
                <a:latin typeface="Comic Sans MS" panose="030F0702030302020204" pitchFamily="66" charset="0"/>
              </a:rPr>
              <a:t>” </a:t>
            </a:r>
            <a:r>
              <a:rPr lang="lv-LV" sz="2000" b="1" dirty="0">
                <a:ln w="12700" cmpd="sng">
                  <a:noFill/>
                  <a:prstDash val="solid"/>
                </a:ln>
                <a:solidFill>
                  <a:srgbClr val="7D502F"/>
                </a:solidFill>
                <a:latin typeface="Comic Sans MS" panose="030F0702030302020204" pitchFamily="66" charset="0"/>
              </a:rPr>
              <a:t>2.Mozus</a:t>
            </a:r>
            <a:r>
              <a:rPr lang="lv-LV" sz="2800" b="1" dirty="0">
                <a:ln w="12700" cmpd="sng">
                  <a:noFill/>
                  <a:prstDash val="solid"/>
                </a:ln>
                <a:solidFill>
                  <a:srgbClr val="7D502F"/>
                </a:solidFill>
                <a:latin typeface="Comic Sans MS" panose="030F0702030302020204" pitchFamily="66" charset="0"/>
              </a:rPr>
              <a:t> </a:t>
            </a:r>
            <a:r>
              <a:rPr lang="es-ES" sz="2000" b="1" dirty="0">
                <a:ln w="12700" cmpd="sng">
                  <a:noFill/>
                  <a:prstDash val="solid"/>
                </a:ln>
                <a:solidFill>
                  <a:srgbClr val="7D502F"/>
                </a:solidFill>
                <a:latin typeface="Comic Sans MS" panose="030F0702030302020204" pitchFamily="66" charset="0"/>
              </a:rPr>
              <a:t>3:7-8</a:t>
            </a:r>
          </a:p>
          <a:p>
            <a:pPr algn="ctr"/>
            <a:endParaRPr lang="es-ES" sz="2000" b="1" dirty="0">
              <a:ln w="12700" cmpd="sng">
                <a:noFill/>
                <a:prstDash val="solid"/>
              </a:ln>
              <a:solidFill>
                <a:srgbClr val="7D502F"/>
              </a:solidFill>
              <a:latin typeface="Comic Sans MS" panose="030F0702030302020204" pitchFamily="66" charset="0"/>
            </a:endParaRPr>
          </a:p>
        </p:txBody>
      </p:sp>
    </p:spTree>
    <p:extLst>
      <p:ext uri="{BB962C8B-B14F-4D97-AF65-F5344CB8AC3E}">
        <p14:creationId xmlns:p14="http://schemas.microsoft.com/office/powerpoint/2010/main" val="2246596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descr="Un grupo de personas en una boda&#10;&#10;El contenido generado por IA puede ser incorrecto.">
            <a:extLst>
              <a:ext uri="{FF2B5EF4-FFF2-40B4-BE49-F238E27FC236}">
                <a16:creationId xmlns:a16="http://schemas.microsoft.com/office/drawing/2014/main" id="{A5396E47-21EA-44A9-1CEF-188075BE7A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 t="7455" r="146" b="6569"/>
          <a:stretch>
            <a:fillRect/>
          </a:stretch>
        </p:blipFill>
        <p:spPr>
          <a:xfrm>
            <a:off x="-305" y="560"/>
            <a:ext cx="12192000" cy="5241101"/>
          </a:xfrm>
          <a:prstGeom prst="rect">
            <a:avLst/>
          </a:prstGeom>
        </p:spPr>
      </p:pic>
      <p:grpSp>
        <p:nvGrpSpPr>
          <p:cNvPr id="9" name="Group 8">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452732"/>
            <a:ext cx="12228128" cy="1311974"/>
            <a:chOff x="-305" y="2987478"/>
            <a:chExt cx="12188952" cy="1828800"/>
          </a:xfrm>
        </p:grpSpPr>
        <p:sp>
          <p:nvSpPr>
            <p:cNvPr id="10" name="Freeform: Shape 9">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3" name="Freeform: Shape 12">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3" name="CuadroTexto 2">
            <a:extLst>
              <a:ext uri="{FF2B5EF4-FFF2-40B4-BE49-F238E27FC236}">
                <a16:creationId xmlns:a16="http://schemas.microsoft.com/office/drawing/2014/main" id="{6A4A69CB-0B7C-40CE-254C-E081F7A389D9}"/>
              </a:ext>
            </a:extLst>
          </p:cNvPr>
          <p:cNvSpPr txBox="1"/>
          <p:nvPr/>
        </p:nvSpPr>
        <p:spPr>
          <a:xfrm>
            <a:off x="39761" y="5252339"/>
            <a:ext cx="12112171" cy="1508105"/>
          </a:xfrm>
          <a:prstGeom prst="rect">
            <a:avLst/>
          </a:prstGeom>
          <a:noFill/>
        </p:spPr>
        <p:txBody>
          <a:bodyPr wrap="square">
            <a:spAutoFit/>
            <a:scene3d>
              <a:camera prst="orthographicFront"/>
              <a:lightRig rig="threePt" dir="t"/>
            </a:scene3d>
            <a:sp3d extrusionH="57150">
              <a:bevelT w="38100" h="38100"/>
            </a:sp3d>
          </a:bodyPr>
          <a:lstStyle/>
          <a:p>
            <a:pPr lvl="0" algn="ctr"/>
            <a:r>
              <a:rPr lang="es-ES" sz="2300" b="1" dirty="0">
                <a:ln w="12700" cmpd="sng">
                  <a:noFill/>
                  <a:prstDash val="solid"/>
                </a:ln>
                <a:solidFill>
                  <a:srgbClr val="3A538A"/>
                </a:solidFill>
                <a:latin typeface="Comic Sans MS" panose="030F0702030302020204" pitchFamily="66" charset="0"/>
              </a:rPr>
              <a:t>“</a:t>
            </a:r>
            <a:r>
              <a:rPr lang="lv-LV" sz="2300" b="1" dirty="0">
                <a:ln w="12700" cmpd="sng">
                  <a:noFill/>
                  <a:prstDash val="solid"/>
                </a:ln>
                <a:solidFill>
                  <a:srgbClr val="3A538A"/>
                </a:solidFill>
                <a:latin typeface="Comic Sans MS" panose="030F0702030302020204" pitchFamily="66" charset="0"/>
              </a:rPr>
              <a:t>Pēc tam Mozus un Ārons gāja pie faraona un sacīja: "Tas Kungs, Israēla Dievs, saka tā: atlaid Manu tautu, ka tie Man sarīko svētkus tuksnesī." Bet faraons sacīja: "Kas ir Tas Kungs, ka man būtu Viņam jāklausa un jāatlaiž Israēls? Es nepazīstu To Kungu, un arī Israēlu es neatlaidīšu."</a:t>
            </a:r>
            <a:r>
              <a:rPr lang="es-ES" sz="2300" b="1" dirty="0">
                <a:ln w="12700" cmpd="sng">
                  <a:noFill/>
                  <a:prstDash val="solid"/>
                </a:ln>
                <a:solidFill>
                  <a:srgbClr val="3A538A"/>
                </a:solidFill>
                <a:latin typeface="Comic Sans MS" panose="030F0702030302020204" pitchFamily="66" charset="0"/>
              </a:rPr>
              <a:t>” </a:t>
            </a:r>
            <a:r>
              <a:rPr lang="lv-LV" sz="1600" b="1" dirty="0">
                <a:ln w="12700" cmpd="sng">
                  <a:noFill/>
                  <a:prstDash val="solid"/>
                </a:ln>
                <a:solidFill>
                  <a:srgbClr val="3A538A"/>
                </a:solidFill>
                <a:latin typeface="Comic Sans MS" panose="030F0702030302020204" pitchFamily="66" charset="0"/>
              </a:rPr>
              <a:t>2.Mozus</a:t>
            </a:r>
            <a:r>
              <a:rPr lang="lv-LV" sz="2300" b="1" dirty="0">
                <a:ln w="12700" cmpd="sng">
                  <a:noFill/>
                  <a:prstDash val="solid"/>
                </a:ln>
                <a:solidFill>
                  <a:srgbClr val="3A538A"/>
                </a:solidFill>
                <a:latin typeface="Comic Sans MS" panose="030F0702030302020204" pitchFamily="66" charset="0"/>
              </a:rPr>
              <a:t> </a:t>
            </a:r>
            <a:r>
              <a:rPr lang="es-ES" sz="1600" b="1" dirty="0">
                <a:ln w="12700" cmpd="sng">
                  <a:noFill/>
                  <a:prstDash val="solid"/>
                </a:ln>
                <a:solidFill>
                  <a:srgbClr val="3A538A"/>
                </a:solidFill>
                <a:latin typeface="Comic Sans MS" panose="030F0702030302020204" pitchFamily="66" charset="0"/>
              </a:rPr>
              <a:t>5:1-2</a:t>
            </a:r>
          </a:p>
        </p:txBody>
      </p:sp>
    </p:spTree>
    <p:extLst>
      <p:ext uri="{BB962C8B-B14F-4D97-AF65-F5344CB8AC3E}">
        <p14:creationId xmlns:p14="http://schemas.microsoft.com/office/powerpoint/2010/main" val="3244501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C59F55-A893-A990-A133-FAB2C0FA3B1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227F0C74-14A2-D2FD-B356-A218BBB973AC}"/>
              </a:ext>
            </a:extLst>
          </p:cNvPr>
          <p:cNvPicPr>
            <a:picLocks noChangeAspect="1"/>
          </p:cNvPicPr>
          <p:nvPr/>
        </p:nvPicPr>
        <p:blipFill>
          <a:blip r:embed="rId2">
            <a:extLst>
              <a:ext uri="{28A0092B-C50C-407E-A947-70E740481C1C}">
                <a14:useLocalDpi xmlns:a14="http://schemas.microsoft.com/office/drawing/2010/main" val="0"/>
              </a:ext>
            </a:extLst>
          </a:blip>
          <a:srcRect t="14894" b="14894"/>
          <a:stretch/>
        </p:blipFill>
        <p:spPr>
          <a:xfrm>
            <a:off x="20" y="2959630"/>
            <a:ext cx="6400781" cy="3898370"/>
          </a:xfrm>
          <a:prstGeom prst="rect">
            <a:avLst/>
          </a:prstGeom>
          <a:effectLst>
            <a:outerShdw blurRad="50800" dist="38100" dir="18900000" algn="bl" rotWithShape="0">
              <a:prstClr val="black">
                <a:alpha val="40000"/>
              </a:prstClr>
            </a:outerShdw>
          </a:effectLst>
        </p:spPr>
      </p:pic>
      <p:pic>
        <p:nvPicPr>
          <p:cNvPr id="2" name="Imagen 1" descr="Imagen que contiene persona, interior, a rayas, sostener&#10;&#10;El contenido generado por IA puede ser incorrecto.">
            <a:extLst>
              <a:ext uri="{FF2B5EF4-FFF2-40B4-BE49-F238E27FC236}">
                <a16:creationId xmlns:a16="http://schemas.microsoft.com/office/drawing/2014/main" id="{50EE0C82-4FD9-103F-6F5C-B928286D1856}"/>
              </a:ext>
            </a:extLst>
          </p:cNvPr>
          <p:cNvPicPr>
            <a:picLocks noChangeAspect="1"/>
          </p:cNvPicPr>
          <p:nvPr/>
        </p:nvPicPr>
        <p:blipFill>
          <a:blip r:embed="rId3" cstate="print">
            <a:extLst>
              <a:ext uri="{28A0092B-C50C-407E-A947-70E740481C1C}">
                <a14:useLocalDpi xmlns:a14="http://schemas.microsoft.com/office/drawing/2010/main" val="0"/>
              </a:ext>
            </a:extLst>
          </a:blip>
          <a:srcRect r="3353"/>
          <a:stretch>
            <a:fillRect/>
          </a:stretch>
        </p:blipFill>
        <p:spPr>
          <a:xfrm>
            <a:off x="6591299" y="1"/>
            <a:ext cx="5600701" cy="6857999"/>
          </a:xfrm>
          <a:prstGeom prst="rect">
            <a:avLst/>
          </a:prstGeom>
          <a:effectLst>
            <a:outerShdw blurRad="50800" dist="38100" dir="10800000" algn="r" rotWithShape="0">
              <a:prstClr val="black">
                <a:alpha val="40000"/>
              </a:prstClr>
            </a:outerShdw>
          </a:effectLst>
        </p:spPr>
      </p:pic>
      <p:sp>
        <p:nvSpPr>
          <p:cNvPr id="5" name="CuadroTexto 4">
            <a:extLst>
              <a:ext uri="{FF2B5EF4-FFF2-40B4-BE49-F238E27FC236}">
                <a16:creationId xmlns:a16="http://schemas.microsoft.com/office/drawing/2014/main" id="{0473E252-DC24-C923-8E28-0823DB5593D4}"/>
              </a:ext>
            </a:extLst>
          </p:cNvPr>
          <p:cNvSpPr txBox="1"/>
          <p:nvPr/>
        </p:nvSpPr>
        <p:spPr>
          <a:xfrm>
            <a:off x="0" y="198367"/>
            <a:ext cx="6591299" cy="2585323"/>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lang="lv-LV" sz="3200" b="1" dirty="0">
                <a:ln w="12700" cmpd="sng">
                  <a:noFill/>
                  <a:prstDash val="solid"/>
                </a:ln>
                <a:solidFill>
                  <a:srgbClr val="196B24">
                    <a:lumMod val="75000"/>
                  </a:srgbClr>
                </a:solidFill>
                <a:latin typeface="Comic Sans MS" panose="030F0702030302020204" pitchFamily="66" charset="0"/>
              </a:rPr>
              <a:t>"Un faraona sirds palika cieta, un viņš neatlaida Israēla bērnus, kā jau Tas Kungs bija runājis caur Mozu."</a:t>
            </a:r>
          </a:p>
          <a:p>
            <a:pPr lvl="0" algn="ctr">
              <a:spcBef>
                <a:spcPts val="1200"/>
              </a:spcBef>
              <a:defRPr/>
            </a:pPr>
            <a:r>
              <a:rPr lang="lv-LV" sz="2400" b="1" dirty="0">
                <a:ln w="12700" cmpd="sng">
                  <a:noFill/>
                  <a:prstDash val="solid"/>
                </a:ln>
                <a:solidFill>
                  <a:srgbClr val="196B24">
                    <a:lumMod val="75000"/>
                  </a:srgbClr>
                </a:solidFill>
                <a:latin typeface="Comic Sans MS" panose="030F0702030302020204" pitchFamily="66" charset="0"/>
              </a:rPr>
              <a:t>2.Mozus</a:t>
            </a:r>
            <a:r>
              <a:rPr lang="es-ES" sz="2400" b="1" dirty="0">
                <a:ln w="12700" cmpd="sng">
                  <a:noFill/>
                  <a:prstDash val="solid"/>
                </a:ln>
                <a:solidFill>
                  <a:srgbClr val="196B24">
                    <a:lumMod val="75000"/>
                  </a:srgbClr>
                </a:solidFill>
                <a:latin typeface="Comic Sans MS" panose="030F0702030302020204" pitchFamily="66" charset="0"/>
              </a:rPr>
              <a:t> 9:35</a:t>
            </a:r>
          </a:p>
        </p:txBody>
      </p:sp>
    </p:spTree>
    <p:extLst>
      <p:ext uri="{BB962C8B-B14F-4D97-AF65-F5344CB8AC3E}">
        <p14:creationId xmlns:p14="http://schemas.microsoft.com/office/powerpoint/2010/main" val="3500080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rgbClr val="C000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edificio, interior, vivo, cuarto&#10;&#10;El contenido generado por IA puede ser incorrecto.">
            <a:extLst>
              <a:ext uri="{FF2B5EF4-FFF2-40B4-BE49-F238E27FC236}">
                <a16:creationId xmlns:a16="http://schemas.microsoft.com/office/drawing/2014/main" id="{1B169773-1FFA-D433-E908-A2B10097B1E0}"/>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376" b="1225"/>
          <a:stretch>
            <a:fillRect/>
          </a:stretch>
        </p:blipFill>
        <p:spPr>
          <a:xfrm>
            <a:off x="279143" y="299509"/>
            <a:ext cx="5221625" cy="6258983"/>
          </a:xfrm>
          <a:prstGeom prst="rect">
            <a:avLst/>
          </a:prstGeom>
        </p:spPr>
      </p:pic>
      <p:cxnSp>
        <p:nvCxnSpPr>
          <p:cNvPr id="15" name="Straight Connector 1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24091" y="3619272"/>
            <a:ext cx="0" cy="3238728"/>
          </a:xfrm>
          <a:prstGeom prst="line">
            <a:avLst/>
          </a:prstGeom>
          <a:ln w="25400" cap="sq">
            <a:gradFill flip="none" rotWithShape="1">
              <a:gsLst>
                <a:gs pos="0">
                  <a:schemeClr val="accent1"/>
                </a:gs>
                <a:gs pos="100000">
                  <a:srgbClr val="C00000"/>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91C4DB1A-2887-473C-695E-D0124E02580A}"/>
              </a:ext>
            </a:extLst>
          </p:cNvPr>
          <p:cNvSpPr txBox="1"/>
          <p:nvPr/>
        </p:nvSpPr>
        <p:spPr>
          <a:xfrm>
            <a:off x="6085956" y="419975"/>
            <a:ext cx="5806251" cy="6217087"/>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es-ES" sz="3600" b="1" dirty="0">
                <a:ln w="12700" cmpd="sng">
                  <a:noFill/>
                  <a:prstDash val="solid"/>
                </a:ln>
                <a:gradFill flip="none" rotWithShape="1">
                  <a:gsLst>
                    <a:gs pos="10000">
                      <a:srgbClr val="156082"/>
                    </a:gs>
                    <a:gs pos="74000">
                      <a:srgbClr val="C00000"/>
                    </a:gs>
                  </a:gsLst>
                  <a:lin ang="10800000" scaled="1"/>
                  <a:tileRect/>
                </a:gradFill>
                <a:latin typeface="Comic Sans MS" panose="030F0702030302020204" pitchFamily="66" charset="0"/>
              </a:rPr>
              <a:t>“</a:t>
            </a:r>
            <a:r>
              <a:rPr lang="lv-LV" sz="3600" b="1" dirty="0">
                <a:ln w="12700" cmpd="sng">
                  <a:noFill/>
                  <a:prstDash val="solid"/>
                </a:ln>
                <a:gradFill flip="none" rotWithShape="1">
                  <a:gsLst>
                    <a:gs pos="10000">
                      <a:srgbClr val="156082"/>
                    </a:gs>
                    <a:gs pos="74000">
                      <a:srgbClr val="C00000"/>
                    </a:gs>
                  </a:gsLst>
                  <a:lin ang="10800000" scaled="1"/>
                  <a:tileRect/>
                </a:gradFill>
                <a:latin typeface="Comic Sans MS" panose="030F0702030302020204" pitchFamily="66" charset="0"/>
              </a:rPr>
              <a:t>Un notiks kad jūsu bērni jums prasīs: kas jums tā par kalpošanu? -</a:t>
            </a:r>
          </a:p>
          <a:p>
            <a:pPr lvl="0" algn="ctr">
              <a:defRPr/>
            </a:pPr>
            <a:r>
              <a:rPr lang="lv-LV" sz="3600" b="1" dirty="0">
                <a:ln w="12700" cmpd="sng">
                  <a:noFill/>
                  <a:prstDash val="solid"/>
                </a:ln>
                <a:gradFill flip="none" rotWithShape="1">
                  <a:gsLst>
                    <a:gs pos="10000">
                      <a:srgbClr val="156082"/>
                    </a:gs>
                    <a:gs pos="74000">
                      <a:srgbClr val="C00000"/>
                    </a:gs>
                  </a:gsLst>
                  <a:lin ang="10800000" scaled="1"/>
                  <a:tileRect/>
                </a:gradFill>
                <a:latin typeface="Comic Sans MS" panose="030F0702030302020204" pitchFamily="66" charset="0"/>
              </a:rPr>
              <a:t>tad atbildiet: tas ir Pashā upuris Tam Kungam, kas Israēla bērnu namiem aizgāja garām Ēģiptē, kad Viņš sita ēģiptiešus, bet saudzēja mūsu namus.</a:t>
            </a:r>
            <a:r>
              <a:rPr lang="es-ES" sz="3600" b="1" dirty="0">
                <a:ln w="12700" cmpd="sng">
                  <a:noFill/>
                  <a:prstDash val="solid"/>
                </a:ln>
                <a:gradFill flip="none" rotWithShape="1">
                  <a:gsLst>
                    <a:gs pos="10000">
                      <a:srgbClr val="156082"/>
                    </a:gs>
                    <a:gs pos="74000">
                      <a:srgbClr val="C00000"/>
                    </a:gs>
                  </a:gsLst>
                  <a:lin ang="10800000" scaled="1"/>
                  <a:tileRect/>
                </a:gradFill>
                <a:latin typeface="Comic Sans MS" panose="030F0702030302020204" pitchFamily="66" charset="0"/>
              </a:rPr>
              <a:t>”</a:t>
            </a:r>
          </a:p>
          <a:p>
            <a:pPr lvl="0" algn="ctr">
              <a:spcBef>
                <a:spcPts val="1200"/>
              </a:spcBef>
              <a:defRPr/>
            </a:pPr>
            <a:r>
              <a:rPr lang="lv-LV" sz="2800" b="1" dirty="0">
                <a:ln w="12700" cmpd="sng">
                  <a:noFill/>
                  <a:prstDash val="solid"/>
                </a:ln>
                <a:gradFill flip="none" rotWithShape="1">
                  <a:gsLst>
                    <a:gs pos="10000">
                      <a:srgbClr val="156082"/>
                    </a:gs>
                    <a:gs pos="74000">
                      <a:srgbClr val="C00000"/>
                    </a:gs>
                  </a:gsLst>
                  <a:lin ang="10800000" scaled="1"/>
                  <a:tileRect/>
                </a:gradFill>
                <a:latin typeface="Comic Sans MS" panose="030F0702030302020204" pitchFamily="66" charset="0"/>
              </a:rPr>
              <a:t>2. Mozus</a:t>
            </a:r>
            <a:r>
              <a:rPr lang="es-ES" sz="2800" b="1" dirty="0">
                <a:ln w="12700" cmpd="sng">
                  <a:noFill/>
                  <a:prstDash val="solid"/>
                </a:ln>
                <a:gradFill flip="none" rotWithShape="1">
                  <a:gsLst>
                    <a:gs pos="10000">
                      <a:srgbClr val="156082"/>
                    </a:gs>
                    <a:gs pos="74000">
                      <a:srgbClr val="C00000"/>
                    </a:gs>
                  </a:gsLst>
                  <a:lin ang="10800000" scaled="1"/>
                  <a:tileRect/>
                </a:gradFill>
                <a:latin typeface="Comic Sans MS" panose="030F0702030302020204" pitchFamily="66" charset="0"/>
              </a:rPr>
              <a:t> 12:26-27</a:t>
            </a:r>
          </a:p>
        </p:txBody>
      </p:sp>
    </p:spTree>
    <p:extLst>
      <p:ext uri="{BB962C8B-B14F-4D97-AF65-F5344CB8AC3E}">
        <p14:creationId xmlns:p14="http://schemas.microsoft.com/office/powerpoint/2010/main" val="2613602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Un dibujo de un grupo de personas en una playa&#10;&#10;El contenido generado por IA puede ser incorrecto.">
            <a:extLst>
              <a:ext uri="{FF2B5EF4-FFF2-40B4-BE49-F238E27FC236}">
                <a16:creationId xmlns:a16="http://schemas.microsoft.com/office/drawing/2014/main" id="{16C4B561-53AE-8A86-6C7D-7F931AE261C2}"/>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E3903ECB-7DE1-FC84-F0F2-D00206D9F053}"/>
              </a:ext>
            </a:extLst>
          </p:cNvPr>
          <p:cNvSpPr txBox="1"/>
          <p:nvPr/>
        </p:nvSpPr>
        <p:spPr>
          <a:xfrm>
            <a:off x="1" y="99017"/>
            <a:ext cx="10913164" cy="1815882"/>
          </a:xfrm>
          <a:prstGeom prst="rect">
            <a:avLst/>
          </a:prstGeom>
          <a:noFill/>
        </p:spPr>
        <p:txBody>
          <a:bodyPr wrap="square">
            <a:spAutoFit/>
          </a:bodyPr>
          <a:lstStyle/>
          <a:p>
            <a:pPr algn="ctr"/>
            <a:r>
              <a:rPr lang="es-ES" sz="2800" b="1" dirty="0">
                <a:ln w="12700" cmpd="sng">
                  <a:noFill/>
                  <a:prstDash val="solid"/>
                </a:ln>
                <a:solidFill>
                  <a:srgbClr val="F9FABE"/>
                </a:solidFill>
                <a:effectLst>
                  <a:glow rad="76200">
                    <a:srgbClr val="1C3054"/>
                  </a:glow>
                  <a:outerShdw blurRad="38100" dist="38100" dir="2700000" algn="tl">
                    <a:srgbClr val="000000">
                      <a:alpha val="43137"/>
                    </a:srgbClr>
                  </a:outerShdw>
                </a:effectLst>
                <a:latin typeface="Comic Sans MS" panose="030F0702030302020204" pitchFamily="66" charset="0"/>
              </a:rPr>
              <a:t>“</a:t>
            </a:r>
            <a:r>
              <a:rPr lang="lv-LV" sz="2800" b="1" dirty="0">
                <a:ln w="12700" cmpd="sng">
                  <a:noFill/>
                  <a:prstDash val="solid"/>
                </a:ln>
                <a:solidFill>
                  <a:srgbClr val="F9FABE"/>
                </a:solidFill>
                <a:effectLst>
                  <a:glow rad="76200">
                    <a:srgbClr val="1C3054"/>
                  </a:glow>
                  <a:outerShdw blurRad="38100" dist="38100" dir="2700000" algn="tl">
                    <a:srgbClr val="000000">
                      <a:alpha val="43137"/>
                    </a:srgbClr>
                  </a:outerShdw>
                </a:effectLst>
                <a:latin typeface="Comic Sans MS" panose="030F0702030302020204" pitchFamily="66" charset="0"/>
              </a:rPr>
              <a:t>Bet Mozus sacīja tautai: "Nebīstaities, pastāviet un vērojiet, kā Tas Kungs jūs šodien izglābs: ēģiptiešus, kurus jūs šodien redzat, jūs nemūžam vairs neredzēsit. Tas Kungs karos par jums, bet jūs paliksit mierā." </a:t>
            </a:r>
            <a:r>
              <a:rPr lang="lv-LV" sz="2000" b="1" dirty="0">
                <a:ln w="12700" cmpd="sng">
                  <a:noFill/>
                  <a:prstDash val="solid"/>
                </a:ln>
                <a:solidFill>
                  <a:srgbClr val="F9FABE"/>
                </a:solidFill>
                <a:effectLst>
                  <a:glow rad="76200">
                    <a:srgbClr val="1C3054"/>
                  </a:glow>
                  <a:outerShdw blurRad="38100" dist="38100" dir="2700000" algn="tl">
                    <a:srgbClr val="000000">
                      <a:alpha val="43137"/>
                    </a:srgbClr>
                  </a:outerShdw>
                </a:effectLst>
                <a:latin typeface="Comic Sans MS" panose="030F0702030302020204" pitchFamily="66" charset="0"/>
              </a:rPr>
              <a:t>2.Mozus</a:t>
            </a:r>
            <a:r>
              <a:rPr lang="lv-LV" sz="2800" b="1" dirty="0">
                <a:ln w="12700" cmpd="sng">
                  <a:noFill/>
                  <a:prstDash val="solid"/>
                </a:ln>
                <a:solidFill>
                  <a:srgbClr val="F9FABE"/>
                </a:solidFill>
                <a:effectLst>
                  <a:glow rad="76200">
                    <a:srgbClr val="1C3054"/>
                  </a:glow>
                  <a:outerShdw blurRad="38100" dist="38100" dir="2700000" algn="tl">
                    <a:srgbClr val="000000">
                      <a:alpha val="43137"/>
                    </a:srgbClr>
                  </a:outerShdw>
                </a:effectLst>
                <a:latin typeface="Comic Sans MS" panose="030F0702030302020204" pitchFamily="66" charset="0"/>
              </a:rPr>
              <a:t> </a:t>
            </a:r>
            <a:r>
              <a:rPr lang="es-ES" sz="2000" b="1" dirty="0">
                <a:ln w="12700" cmpd="sng">
                  <a:noFill/>
                  <a:prstDash val="solid"/>
                </a:ln>
                <a:solidFill>
                  <a:srgbClr val="F9FABE"/>
                </a:solidFill>
                <a:effectLst>
                  <a:glow rad="76200">
                    <a:srgbClr val="1C3054"/>
                  </a:glow>
                  <a:outerShdw blurRad="38100" dist="38100" dir="2700000" algn="tl">
                    <a:srgbClr val="000000">
                      <a:alpha val="43137"/>
                    </a:srgbClr>
                  </a:outerShdw>
                </a:effectLst>
                <a:latin typeface="Comic Sans MS" panose="030F0702030302020204" pitchFamily="66" charset="0"/>
              </a:rPr>
              <a:t>14:13-14</a:t>
            </a:r>
          </a:p>
        </p:txBody>
      </p:sp>
    </p:spTree>
    <p:extLst>
      <p:ext uri="{BB962C8B-B14F-4D97-AF65-F5344CB8AC3E}">
        <p14:creationId xmlns:p14="http://schemas.microsoft.com/office/powerpoint/2010/main" val="1942349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AFF2F2-CE15-2C1B-EA67-42B89D43A96C}"/>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482B"/>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Imagen 28" descr="Un dibujo de un grupo de personas en una playa&#10;&#10;El contenido generado por IA puede ser incorrecto.">
            <a:extLst>
              <a:ext uri="{FF2B5EF4-FFF2-40B4-BE49-F238E27FC236}">
                <a16:creationId xmlns:a16="http://schemas.microsoft.com/office/drawing/2014/main" id="{9FE84353-8867-D25C-6C03-3B2F0169EA78}"/>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l="1437" r="2907" b="2"/>
          <a:stretch>
            <a:fillRect/>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31" name="Imagen 30" descr="Niña sentada en el piso&#10;&#10;El contenido generado por IA puede ser incorrecto.">
            <a:extLst>
              <a:ext uri="{FF2B5EF4-FFF2-40B4-BE49-F238E27FC236}">
                <a16:creationId xmlns:a16="http://schemas.microsoft.com/office/drawing/2014/main" id="{679897FE-C498-4493-5028-41968D55005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t="7076" r="1" b="1"/>
          <a:stretch>
            <a:fillRect/>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38" name="Group 37">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39" name="Freeform: Shape 38">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uadroTexto 2">
            <a:extLst>
              <a:ext uri="{FF2B5EF4-FFF2-40B4-BE49-F238E27FC236}">
                <a16:creationId xmlns:a16="http://schemas.microsoft.com/office/drawing/2014/main" id="{A7748BAF-42E9-838F-F59B-83AC62629F40}"/>
              </a:ext>
            </a:extLst>
          </p:cNvPr>
          <p:cNvSpPr txBox="1"/>
          <p:nvPr/>
        </p:nvSpPr>
        <p:spPr>
          <a:xfrm>
            <a:off x="165007" y="38100"/>
            <a:ext cx="5302343" cy="6786473"/>
          </a:xfrm>
          <a:prstGeom prst="rect">
            <a:avLst/>
          </a:prstGeom>
          <a:noFill/>
        </p:spPr>
        <p:txBody>
          <a:bodyPr wrap="square">
            <a:spAutoFit/>
          </a:bodyPr>
          <a:lstStyle/>
          <a:p>
            <a:pPr algn="ctr"/>
            <a:r>
              <a:rPr lang="es-ES" sz="3100" b="1" dirty="0">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t>“</a:t>
            </a:r>
            <a:r>
              <a:rPr lang="lv-LV" sz="3100" b="1" dirty="0">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t>Tad Tas Kungs sacīja uz Mozu: "Cik ilgi jūs liegsities turēt Manus baušļus un Manus likumus? Redziet, Tas Kungs jums ir devis sabatu, tādēļ Viņš jums sestajā dienā maizi piešķīris divi dienām; palieciet ikviens savā vietā, un lai neviens septītajā dienā neatstāj savu vietu." Tā ļaudis dusēja septītajā dienā.</a:t>
            </a:r>
            <a:r>
              <a:rPr lang="es-ES" sz="3100" b="1" dirty="0">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t>”</a:t>
            </a:r>
          </a:p>
          <a:p>
            <a:pPr algn="ctr">
              <a:spcBef>
                <a:spcPts val="1200"/>
              </a:spcBef>
            </a:pPr>
            <a:r>
              <a:rPr lang="lv-LV" sz="2200" b="1" dirty="0">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t>2.Mozus</a:t>
            </a:r>
            <a:r>
              <a:rPr lang="es-ES" sz="2200" b="1" dirty="0">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t> 16:28–30</a:t>
            </a:r>
          </a:p>
        </p:txBody>
      </p:sp>
    </p:spTree>
    <p:extLst>
      <p:ext uri="{BB962C8B-B14F-4D97-AF65-F5344CB8AC3E}">
        <p14:creationId xmlns:p14="http://schemas.microsoft.com/office/powerpoint/2010/main" val="1997421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Pintura de un grupo de personas en una montaña&#10;&#10;El contenido generado por IA puede ser incorrecto.">
            <a:extLst>
              <a:ext uri="{FF2B5EF4-FFF2-40B4-BE49-F238E27FC236}">
                <a16:creationId xmlns:a16="http://schemas.microsoft.com/office/drawing/2014/main" id="{86B2395E-7B3B-016E-C2F3-84B2909C1AD5}"/>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7466" r="10786" b="7466"/>
          <a:stretch>
            <a:fillRect/>
          </a:stretch>
        </p:blipFill>
        <p:spPr>
          <a:xfrm>
            <a:off x="0" y="0"/>
            <a:ext cx="12182272" cy="6858000"/>
          </a:xfrm>
          <a:prstGeom prst="rect">
            <a:avLst/>
          </a:prstGeom>
        </p:spPr>
      </p:pic>
      <p:sp>
        <p:nvSpPr>
          <p:cNvPr id="2" name="CuadroTexto 1">
            <a:extLst>
              <a:ext uri="{FF2B5EF4-FFF2-40B4-BE49-F238E27FC236}">
                <a16:creationId xmlns:a16="http://schemas.microsoft.com/office/drawing/2014/main" id="{ECC077AD-66DD-8A2A-0747-2C6EEE8AA17F}"/>
              </a:ext>
            </a:extLst>
          </p:cNvPr>
          <p:cNvSpPr txBox="1"/>
          <p:nvPr/>
        </p:nvSpPr>
        <p:spPr>
          <a:xfrm>
            <a:off x="150797" y="1460327"/>
            <a:ext cx="4127159" cy="5262979"/>
          </a:xfrm>
          <a:prstGeom prst="rect">
            <a:avLst/>
          </a:prstGeom>
          <a:gradFill>
            <a:gsLst>
              <a:gs pos="0">
                <a:srgbClr val="FFFF99"/>
              </a:gs>
              <a:gs pos="28000">
                <a:srgbClr val="F5C887"/>
              </a:gs>
              <a:gs pos="62000">
                <a:srgbClr val="F1AF51"/>
              </a:gs>
              <a:gs pos="100000">
                <a:srgbClr val="EC836E"/>
              </a:gs>
            </a:gsLst>
            <a:lin ang="5400000" scaled="1"/>
          </a:gradFill>
          <a:ln>
            <a:solidFill>
              <a:srgbClr val="754909"/>
            </a:solidFill>
          </a:ln>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algn="ctr"/>
            <a:r>
              <a:rPr lang="es-ES" sz="2400" b="1" dirty="0">
                <a:ln w="12700" cmpd="sng">
                  <a:noFill/>
                  <a:prstDash val="solid"/>
                </a:ln>
                <a:solidFill>
                  <a:schemeClr val="tx1"/>
                </a:solidFill>
                <a:latin typeface="Comic Sans MS" panose="030F0702030302020204" pitchFamily="66" charset="0"/>
              </a:rPr>
              <a:t>“</a:t>
            </a:r>
            <a:r>
              <a:rPr lang="lv-LV" sz="2400" b="1" dirty="0">
                <a:ln w="12700" cmpd="sng">
                  <a:noFill/>
                  <a:prstDash val="solid"/>
                </a:ln>
                <a:solidFill>
                  <a:schemeClr val="tx1"/>
                </a:solidFill>
                <a:latin typeface="Comic Sans MS" panose="030F0702030302020204" pitchFamily="66" charset="0"/>
              </a:rPr>
              <a:t>Jūs esat redzējuši, ko Es esmu darījis ēģiptiešiem un kā Es jūs esmu nesis uz ērgļa spārniem un esmu jūs pie Sevis atvedis. Bet tagad, ja jūs uzklausīsit Manu balsi un turēsit Manu derību, tad jūs Man būsit par īpašumu visu tautu vidū, jo Man pieder visa pasaule. Un jūs būsit Man par priesteru un ķēniņu valsti un par svētu tautu..</a:t>
            </a:r>
            <a:r>
              <a:rPr lang="es-ES" sz="2400" b="1" dirty="0">
                <a:ln w="12700" cmpd="sng">
                  <a:noFill/>
                  <a:prstDash val="solid"/>
                </a:ln>
                <a:solidFill>
                  <a:schemeClr val="tx1"/>
                </a:solidFill>
                <a:latin typeface="Comic Sans MS" panose="030F0702030302020204" pitchFamily="66" charset="0"/>
              </a:rPr>
              <a:t>” </a:t>
            </a:r>
            <a:r>
              <a:rPr lang="lv-LV" b="1" dirty="0">
                <a:ln w="12700" cmpd="sng">
                  <a:noFill/>
                  <a:prstDash val="solid"/>
                </a:ln>
                <a:solidFill>
                  <a:schemeClr val="tx1"/>
                </a:solidFill>
                <a:latin typeface="Comic Sans MS" panose="030F0702030302020204" pitchFamily="66" charset="0"/>
              </a:rPr>
              <a:t>2.Mozus </a:t>
            </a:r>
            <a:r>
              <a:rPr lang="es-ES" b="1" dirty="0">
                <a:ln w="12700" cmpd="sng">
                  <a:noFill/>
                  <a:prstDash val="solid"/>
                </a:ln>
                <a:solidFill>
                  <a:schemeClr val="tx1"/>
                </a:solidFill>
                <a:latin typeface="Comic Sans MS" panose="030F0702030302020204" pitchFamily="66" charset="0"/>
              </a:rPr>
              <a:t>19:4–6</a:t>
            </a:r>
          </a:p>
        </p:txBody>
      </p:sp>
    </p:spTree>
    <p:extLst>
      <p:ext uri="{BB962C8B-B14F-4D97-AF65-F5344CB8AC3E}">
        <p14:creationId xmlns:p14="http://schemas.microsoft.com/office/powerpoint/2010/main" val="2441708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9BC386-F8FF-26D1-22C4-45182DB1691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rgbClr val="E7C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descr="Imagen que contiene tabla, parado, hombre, mujer&#10;&#10;El contenido generado por IA puede ser incorrecto.">
            <a:extLst>
              <a:ext uri="{FF2B5EF4-FFF2-40B4-BE49-F238E27FC236}">
                <a16:creationId xmlns:a16="http://schemas.microsoft.com/office/drawing/2014/main" id="{89F9F7EB-B1D6-3A1D-4F8E-F3BF322E64C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474" b="6474"/>
          <a:stretch>
            <a:fillRect/>
          </a:stretch>
        </p:blipFill>
        <p:spPr>
          <a:xfrm>
            <a:off x="0" y="-1"/>
            <a:ext cx="5943601" cy="6857990"/>
          </a:xfrm>
          <a:prstGeom prst="rect">
            <a:avLst/>
          </a:prstGeom>
          <a:effectLst>
            <a:outerShdw blurRad="50800" dist="38100" algn="l" rotWithShape="0">
              <a:prstClr val="black">
                <a:alpha val="40000"/>
              </a:prstClr>
            </a:outerShdw>
          </a:effectLst>
        </p:spPr>
      </p:pic>
      <p:pic>
        <p:nvPicPr>
          <p:cNvPr id="2" name="Imagen 1">
            <a:extLst>
              <a:ext uri="{FF2B5EF4-FFF2-40B4-BE49-F238E27FC236}">
                <a16:creationId xmlns:a16="http://schemas.microsoft.com/office/drawing/2014/main" id="{28923CB7-45B0-960F-840B-A7D61FD3471C}"/>
              </a:ext>
            </a:extLst>
          </p:cNvPr>
          <p:cNvPicPr>
            <a:picLocks noGrp="1" noRot="1" noChangeAspect="1" noMove="1" noResize="1" noEditPoints="1" noAdjustHandles="1" noChangeArrowheads="1" noChangeShapeType="1" noCrop="1"/>
          </p:cNvPicPr>
          <p:nvPr/>
        </p:nvPicPr>
        <p:blipFill rotWithShape="1">
          <a:blip r:embed="rId3"/>
          <a:srcRect t="1221" b="1221"/>
          <a:stretch>
            <a:fillRect/>
          </a:stretch>
        </p:blipFill>
        <p:spPr>
          <a:xfrm>
            <a:off x="6096000" y="1"/>
            <a:ext cx="6096000" cy="3346704"/>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BAC19563-8DF7-7D78-36CE-15AD98D8D9D5}"/>
              </a:ext>
            </a:extLst>
          </p:cNvPr>
          <p:cNvSpPr txBox="1"/>
          <p:nvPr/>
        </p:nvSpPr>
        <p:spPr>
          <a:xfrm>
            <a:off x="6260951" y="3460237"/>
            <a:ext cx="5627011" cy="310854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algn="ctr"/>
            <a:r>
              <a:rPr lang="es-ES" sz="2800" b="1" dirty="0">
                <a:ln w="12700" cmpd="sng">
                  <a:noFill/>
                  <a:prstDash val="solid"/>
                </a:ln>
                <a:solidFill>
                  <a:srgbClr val="8A671A"/>
                </a:solidFill>
                <a:latin typeface="Comic Sans MS" panose="030F0702030302020204" pitchFamily="66" charset="0"/>
              </a:rPr>
              <a:t>“</a:t>
            </a:r>
            <a:r>
              <a:rPr lang="lv-LV" sz="2800" b="1" dirty="0">
                <a:ln w="12700" cmpd="sng">
                  <a:noFill/>
                  <a:prstDash val="solid"/>
                </a:ln>
                <a:solidFill>
                  <a:srgbClr val="8A671A"/>
                </a:solidFill>
                <a:latin typeface="Comic Sans MS" panose="030F0702030302020204" pitchFamily="66" charset="0"/>
              </a:rPr>
              <a:t>Un Tas Kungs sacīja uz Mozu: "Saki tā Israēla ļaudīm: jūs paši esat redzējuši, ka Es no debesīm esmu runājis uz jums.</a:t>
            </a:r>
          </a:p>
          <a:p>
            <a:pPr algn="ctr"/>
            <a:r>
              <a:rPr lang="lv-LV" sz="2800" b="1" dirty="0">
                <a:ln w="12700" cmpd="sng">
                  <a:noFill/>
                  <a:prstDash val="solid"/>
                </a:ln>
                <a:solidFill>
                  <a:srgbClr val="8A671A"/>
                </a:solidFill>
                <a:latin typeface="Comic Sans MS" panose="030F0702030302020204" pitchFamily="66" charset="0"/>
              </a:rPr>
              <a:t>Neceliet Man blakus nedz sudraba dievekļus, nedz zelta dievekļus.</a:t>
            </a:r>
            <a:r>
              <a:rPr lang="es-ES" sz="2800" b="1" dirty="0">
                <a:ln w="12700" cmpd="sng">
                  <a:noFill/>
                  <a:prstDash val="solid"/>
                </a:ln>
                <a:solidFill>
                  <a:srgbClr val="8A671A"/>
                </a:solidFill>
                <a:latin typeface="Comic Sans MS" panose="030F0702030302020204" pitchFamily="66" charset="0"/>
              </a:rPr>
              <a:t>” </a:t>
            </a:r>
            <a:r>
              <a:rPr lang="lv-LV" sz="2000" b="1" dirty="0">
                <a:ln w="12700" cmpd="sng">
                  <a:noFill/>
                  <a:prstDash val="solid"/>
                </a:ln>
                <a:solidFill>
                  <a:srgbClr val="8A671A"/>
                </a:solidFill>
                <a:latin typeface="Comic Sans MS" panose="030F0702030302020204" pitchFamily="66" charset="0"/>
              </a:rPr>
              <a:t>2.Mozus</a:t>
            </a:r>
            <a:r>
              <a:rPr lang="es-ES" sz="2000" b="1" dirty="0">
                <a:ln w="12700" cmpd="sng">
                  <a:noFill/>
                  <a:prstDash val="solid"/>
                </a:ln>
                <a:solidFill>
                  <a:srgbClr val="8A671A"/>
                </a:solidFill>
                <a:latin typeface="Comic Sans MS" panose="030F0702030302020204" pitchFamily="66" charset="0"/>
              </a:rPr>
              <a:t> 20:22-23</a:t>
            </a:r>
            <a:endParaRPr lang="es-ES" sz="2800" b="1" dirty="0">
              <a:ln w="12700" cmpd="sng">
                <a:noFill/>
                <a:prstDash val="solid"/>
              </a:ln>
              <a:solidFill>
                <a:srgbClr val="8A671A"/>
              </a:solidFill>
              <a:latin typeface="Comic Sans MS" panose="030F0702030302020204" pitchFamily="66" charset="0"/>
            </a:endParaRPr>
          </a:p>
        </p:txBody>
      </p:sp>
    </p:spTree>
    <p:extLst>
      <p:ext uri="{BB962C8B-B14F-4D97-AF65-F5344CB8AC3E}">
        <p14:creationId xmlns:p14="http://schemas.microsoft.com/office/powerpoint/2010/main" val="32630589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333</TotalTime>
  <Words>717</Words>
  <Application>Microsoft Office PowerPoint</Application>
  <PresentationFormat>Panorámica</PresentationFormat>
  <Paragraphs>22</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Aptos</vt:lpstr>
      <vt:lpstr>Aptos Display</vt:lpstr>
      <vt:lpstr>Arial</vt:lpstr>
      <vt:lpstr>Calibri</vt:lpstr>
      <vt:lpstr>Comic Sans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Isabel Laveda</dc:creator>
  <cp:lastModifiedBy>Sergio</cp:lastModifiedBy>
  <cp:revision>64</cp:revision>
  <dcterms:created xsi:type="dcterms:W3CDTF">2025-06-04T06:07:59Z</dcterms:created>
  <dcterms:modified xsi:type="dcterms:W3CDTF">2025-07-13T06:51:28Z</dcterms:modified>
</cp:coreProperties>
</file>