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0" d="100"/>
          <a:sy n="30" d="100"/>
        </p:scale>
        <p:origin x="66"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mk-MK" sz="2000" b="1" dirty="0">
              <a:effectLst>
                <a:outerShdw blurRad="38100" dist="38100" dir="2700000" algn="tl">
                  <a:srgbClr val="000000"/>
                </a:outerShdw>
              </a:effectLst>
            </a:rPr>
            <a:t>Божјата мудрост</a:t>
          </a:r>
          <a:endParaRPr lang="es-ES" sz="200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mk-MK" sz="2000" b="1" dirty="0">
              <a:effectLst>
                <a:outerShdw blurRad="38100" dist="38100" dir="2700000" algn="tl">
                  <a:srgbClr val="000000"/>
                </a:outerShdw>
              </a:effectLst>
            </a:rPr>
            <a:t>Лудилото на крстот</a:t>
          </a:r>
          <a:endParaRPr lang="es-ES" sz="200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mk-MK" sz="2000" b="1" dirty="0">
              <a:effectLst>
                <a:outerShdw blurRad="38100" dist="38100" dir="2700000" algn="tl">
                  <a:srgbClr val="000000"/>
                </a:outerShdw>
              </a:effectLst>
            </a:rPr>
            <a:t>Моќта на Бога</a:t>
          </a:r>
          <a:endParaRPr lang="es-ES" sz="200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mk-MK" sz="2000" b="1" dirty="0">
              <a:effectLst>
                <a:outerShdw blurRad="38100" dist="38100" dir="2700000" algn="tl">
                  <a:srgbClr val="000000"/>
                </a:outerShdw>
              </a:effectLst>
            </a:rPr>
            <a:t>Пораката на крстот</a:t>
          </a:r>
          <a:endParaRPr lang="es-ES" sz="200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ru-RU" sz="2000" b="1" dirty="0">
              <a:effectLst>
                <a:outerShdw blurRad="38100" dist="38100" dir="2700000" algn="tl">
                  <a:srgbClr val="000000"/>
                </a:outerShdw>
              </a:effectLst>
            </a:rPr>
            <a:t>Глупоста и слабоста на Бога</a:t>
          </a:r>
          <a:endParaRPr lang="es-ES" sz="200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ru-RU" sz="1600" b="1" dirty="0"/>
            <a:t>„Словото за крстот е безумство за оние што пропаѓаат“ (1. Коринќаните 1:18)</a:t>
          </a:r>
          <a:endParaRPr lang="es-ES" sz="160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ru-RU" sz="1600" b="1" dirty="0"/>
            <a:t>„На Бога му беше угодно преку безумието на проповедањето да ги спаси оние што веруваат“ (1. Кор. 1:21)</a:t>
          </a:r>
          <a:endParaRPr lang="es-ES" sz="1600" dirty="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ru-RU" sz="1600" b="1" dirty="0"/>
            <a:t>„Христос распнат, […] безумие за незнабошците“ (1. Кор. 1:23)</a:t>
          </a:r>
          <a:endParaRPr lang="es-ES" sz="1600" dirty="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ru-RU" sz="1600" b="1" dirty="0"/>
            <a:t>„За телесниот човек […] работите на Божјиот Дух […] се безумство“ (1. Кор. 2:14)</a:t>
          </a:r>
          <a:endParaRPr lang="es-ES" sz="160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ru-RU" sz="1600" b="1" dirty="0"/>
            <a:t>„Зашто мудроста на овој свет е безумство пред Бога“ (1. Коринќаните 3:19)</a:t>
          </a:r>
          <a:endParaRPr lang="es-ES" sz="160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mk-MK" sz="2000" b="1" kern="1200" dirty="0">
              <a:solidFill>
                <a:prstClr val="black">
                  <a:hueOff val="0"/>
                  <a:satOff val="0"/>
                  <a:lumOff val="0"/>
                  <a:alphaOff val="0"/>
                </a:prstClr>
              </a:solidFill>
              <a:latin typeface="Aptos" panose="02110004020202020204"/>
              <a:ea typeface="+mn-ea"/>
              <a:cs typeface="+mn-cs"/>
            </a:rPr>
            <a:t>Најлошото од човекот</a:t>
          </a:r>
          <a:endParaRPr lang="es-ES" sz="2000" b="1" kern="1200" dirty="0">
            <a:solidFill>
              <a:prstClr val="black">
                <a:hueOff val="0"/>
                <a:satOff val="0"/>
                <a:lumOff val="0"/>
                <a:alphaOff val="0"/>
              </a:prstClr>
            </a:solidFill>
            <a:latin typeface="Aptos" panose="02110004020202020204"/>
            <a:ea typeface="+mn-ea"/>
            <a:cs typeface="+mn-cs"/>
          </a:endParaRP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mk-MK" sz="2000" b="1" dirty="0"/>
            <a:t>Лудост</a:t>
          </a:r>
          <a:endParaRPr lang="es-ES" sz="2000" b="1" dirty="0"/>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mk-MK" sz="1800" b="1" dirty="0"/>
            <a:t>Самоуништување</a:t>
          </a:r>
          <a:endParaRPr lang="es-ES" sz="1800" b="1" dirty="0"/>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mk-MK" sz="2000" b="1" kern="1200" dirty="0">
              <a:solidFill>
                <a:prstClr val="black">
                  <a:hueOff val="0"/>
                  <a:satOff val="0"/>
                  <a:lumOff val="0"/>
                  <a:alphaOff val="0"/>
                </a:prstClr>
              </a:solidFill>
              <a:latin typeface="Aptos" panose="02110004020202020204"/>
              <a:ea typeface="+mn-ea"/>
              <a:cs typeface="+mn-cs"/>
            </a:rPr>
            <a:t>Најдоброто од Бога</a:t>
          </a:r>
          <a:endParaRPr lang="es-ES" sz="2000" b="1" kern="1200" dirty="0">
            <a:solidFill>
              <a:prstClr val="black">
                <a:hueOff val="0"/>
                <a:satOff val="0"/>
                <a:lumOff val="0"/>
                <a:alphaOff val="0"/>
              </a:prstClr>
            </a:solidFill>
            <a:latin typeface="Aptos" panose="02110004020202020204"/>
            <a:ea typeface="+mn-ea"/>
            <a:cs typeface="+mn-cs"/>
          </a:endParaRP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mk-MK" sz="2000" b="1" dirty="0"/>
            <a:t>Може</a:t>
          </a:r>
          <a:endParaRPr lang="es-ES" sz="2000" b="1" dirty="0"/>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mk-MK" sz="2000" b="1" dirty="0"/>
            <a:t>Извини</a:t>
          </a:r>
          <a:endParaRPr lang="es-ES" sz="2000" b="1" dirty="0"/>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mk-MK" sz="2000" b="1" dirty="0"/>
            <a:t>Пропаст</a:t>
          </a:r>
          <a:endParaRPr lang="es-ES" sz="2000" b="1" dirty="0"/>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mk-MK" sz="2000" b="1" dirty="0"/>
            <a:t>Спасение</a:t>
          </a:r>
          <a:endParaRPr lang="es-ES" sz="2000" b="1" dirty="0"/>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mk-MK" sz="2000" b="1" dirty="0"/>
            <a:t>Одбивање</a:t>
          </a:r>
          <a:endParaRPr lang="es-ES" sz="2000" b="1" dirty="0"/>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mk-MK" sz="2000" b="1" dirty="0"/>
            <a:t>Прифаќање</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Божјата мудрост</a:t>
          </a:r>
          <a:endParaRPr lang="es-ES" sz="2000" kern="120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Лудилото на крстот</a:t>
          </a:r>
          <a:endParaRPr lang="es-ES" sz="2000" kern="120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Моќта на Бога</a:t>
          </a:r>
          <a:endParaRPr lang="es-ES" sz="2000" kern="120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Пораката на крстот</a:t>
          </a:r>
          <a:endParaRPr lang="es-ES" sz="2000" kern="120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outerShdw>
              </a:effectLst>
            </a:rPr>
            <a:t>Глупоста и слабоста на Бога</a:t>
          </a:r>
          <a:endParaRPr lang="es-ES" sz="2000" kern="120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„Словото за крстот е безумство за оние што пропаѓаат“ (1. Коринќаните 1:18)</a:t>
          </a:r>
          <a:endParaRPr lang="es-ES" sz="1600" kern="1200" dirty="0"/>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„На Бога му беше угодно преку безумието на проповедањето да ги спаси оние што веруваат“ (1. Кор. 1:21)</a:t>
          </a:r>
          <a:endParaRPr lang="es-ES" sz="1600" kern="1200" dirty="0"/>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„Христос распнат, […] безумие за незнабошците“ (1. Кор. 1:23)</a:t>
          </a:r>
          <a:endParaRPr lang="es-ES" sz="1600" kern="1200" dirty="0"/>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„За телесниот човек […] работите на Божјиот Дух […] се безумство“ (1. Кор. 2:14)</a:t>
          </a:r>
          <a:endParaRPr lang="es-ES" sz="1600" kern="120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„Зашто мудроста на овој свет е безумство пред Бога“ (1. Коринќаните 3:19)</a:t>
          </a:r>
          <a:endParaRPr lang="es-ES" sz="1600" kern="1200" dirty="0"/>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prstClr val="black">
                  <a:hueOff val="0"/>
                  <a:satOff val="0"/>
                  <a:lumOff val="0"/>
                  <a:alphaOff val="0"/>
                </a:prstClr>
              </a:solidFill>
              <a:latin typeface="Aptos" panose="02110004020202020204"/>
              <a:ea typeface="+mn-ea"/>
              <a:cs typeface="+mn-cs"/>
            </a:rPr>
            <a:t>Најлошото од човекот</a:t>
          </a:r>
          <a:endParaRPr lang="es-ES" sz="2000" b="1" kern="1200" dirty="0">
            <a:solidFill>
              <a:prstClr val="black">
                <a:hueOff val="0"/>
                <a:satOff val="0"/>
                <a:lumOff val="0"/>
                <a:alphaOff val="0"/>
              </a:prstClr>
            </a:solidFill>
            <a:latin typeface="Aptos" panose="02110004020202020204"/>
            <a:ea typeface="+mn-ea"/>
            <a:cs typeface="+mn-cs"/>
          </a:endParaRP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Лудост</a:t>
          </a:r>
          <a:endParaRPr lang="es-ES" sz="2000" b="1" kern="1200" dirty="0"/>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Одбивање</a:t>
          </a:r>
          <a:endParaRPr lang="es-ES" sz="2000" b="1" kern="1200" dirty="0"/>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mk-MK" sz="1800" b="1" kern="1200" dirty="0"/>
            <a:t>Самоуништување</a:t>
          </a:r>
          <a:endParaRPr lang="es-ES" sz="1800" b="1" kern="1200" dirty="0"/>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Пропаст</a:t>
          </a:r>
          <a:endParaRPr lang="es-ES" sz="2000" b="1" kern="1200" dirty="0"/>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prstClr val="black">
                  <a:hueOff val="0"/>
                  <a:satOff val="0"/>
                  <a:lumOff val="0"/>
                  <a:alphaOff val="0"/>
                </a:prstClr>
              </a:solidFill>
              <a:latin typeface="Aptos" panose="02110004020202020204"/>
              <a:ea typeface="+mn-ea"/>
              <a:cs typeface="+mn-cs"/>
            </a:rPr>
            <a:t>Најдоброто од Бога</a:t>
          </a:r>
          <a:endParaRPr lang="es-ES" sz="2000" b="1" kern="1200" dirty="0">
            <a:solidFill>
              <a:prstClr val="black">
                <a:hueOff val="0"/>
                <a:satOff val="0"/>
                <a:lumOff val="0"/>
                <a:alphaOff val="0"/>
              </a:prstClr>
            </a:solidFill>
            <a:latin typeface="Aptos" panose="02110004020202020204"/>
            <a:ea typeface="+mn-ea"/>
            <a:cs typeface="+mn-cs"/>
          </a:endParaRP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Може</a:t>
          </a:r>
          <a:endParaRPr lang="es-ES" sz="2000" b="1" kern="1200" dirty="0"/>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Прифаќање</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Извини</a:t>
          </a:r>
          <a:endParaRPr lang="es-ES" sz="2000" b="1" kern="1200" dirty="0"/>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mk-MK" sz="2000" b="1" kern="1200" dirty="0"/>
            <a:t>Спасение</a:t>
          </a:r>
          <a:endParaRPr lang="es-ES" sz="2000" b="1" kern="1200" dirty="0"/>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16/06/2026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16/06/2026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16/06/2026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16/06/2026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mk-MK"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ПОРАКАТА НА КРСТОТ</a:t>
            </a:r>
            <a:endPar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ru-RU" sz="1600" b="1" dirty="0">
                <a:solidFill>
                  <a:srgbClr val="EBD4B3"/>
                </a:solidFill>
                <a:effectLst>
                  <a:outerShdw blurRad="38100" dist="38100" dir="2700000" algn="tl">
                    <a:srgbClr val="000000"/>
                  </a:outerShdw>
                </a:effectLst>
              </a:rPr>
              <a:t>Лекција 2 за 11 јули 2026 година</a:t>
            </a:r>
            <a:endParaRPr lang="es-ES" sz="1600" b="1" dirty="0">
              <a:solidFill>
                <a:srgbClr val="EBD4B3"/>
              </a:solidFill>
              <a:effectLst>
                <a:outerShdw blurRad="38100" dist="38100" dir="2700000" algn="tl">
                  <a:srgbClr val="000000"/>
                </a:outerShdw>
              </a:effectLst>
            </a:endParaRP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569660"/>
          </a:xfrm>
          <a:prstGeom prst="rect">
            <a:avLst/>
          </a:prstGeom>
          <a:noFill/>
        </p:spPr>
        <p:txBody>
          <a:bodyPr wrap="square">
            <a:spAutoFit/>
          </a:bodyPr>
          <a:lstStyle/>
          <a:p>
            <a:pPr lvl="0" algn="ctr">
              <a:defRPr/>
            </a:pPr>
            <a:r>
              <a:rPr lang="ru-RU" sz="2400" b="1" dirty="0">
                <a:solidFill>
                  <a:srgbClr val="FCE996"/>
                </a:solidFill>
                <a:effectLst>
                  <a:glow rad="127000">
                    <a:srgbClr val="030303"/>
                  </a:glow>
                </a:effectLst>
                <a:latin typeface="Comic Sans MS" panose="030F0702030302020204" pitchFamily="66" charset="0"/>
              </a:rPr>
              <a:t>„Зашто словото за крстот е безумство за оние што пропаѓаат, а за нас, кои се спасуваме, тоа е сила Божја.“ (1. Коринќаните 1:18)</a:t>
            </a:r>
            <a:endPar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3937372734"/>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ru-RU" sz="2000" b="1" dirty="0"/>
              <a:t>1 Коринтјаните 1:17-31 зборува за начинот на кој крстот влијае врз животите на луѓето.</a:t>
            </a:r>
            <a:endParaRPr lang="es-ES" sz="2000" b="1" dirty="0"/>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324726" cy="1631216"/>
          </a:xfrm>
          <a:prstGeom prst="rect">
            <a:avLst/>
          </a:prstGeom>
          <a:noFill/>
        </p:spPr>
        <p:txBody>
          <a:bodyPr wrap="square">
            <a:spAutoFit/>
          </a:bodyPr>
          <a:lstStyle/>
          <a:p>
            <a:pPr lvl="0">
              <a:spcBef>
                <a:spcPts val="600"/>
              </a:spcBef>
              <a:defRPr/>
            </a:pPr>
            <a:r>
              <a:rPr lang="ru-RU" sz="2000" b="1" dirty="0">
                <a:solidFill>
                  <a:prstClr val="black"/>
                </a:solidFill>
              </a:rPr>
              <a:t>Спасен од некој што умрел на крст, а потоа воскреснал? За луѓето тоа е безумие, бесмисленост и слабост. Но, за оние од нас кои ги отвориле своите срца за повикот на Светиот Дух, крстот е „сила Божја, […] мудрост, праведност, осветување и откуп“ (1. Кор. 1:18, 30).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1015663"/>
          </a:xfrm>
          <a:prstGeom prst="rect">
            <a:avLst/>
          </a:prstGeom>
          <a:noFill/>
        </p:spPr>
        <p:txBody>
          <a:bodyPr wrap="square">
            <a:spAutoFit/>
          </a:bodyPr>
          <a:lstStyle/>
          <a:p>
            <a:pPr lvl="0">
              <a:spcBef>
                <a:spcPts val="600"/>
              </a:spcBef>
              <a:defRPr/>
            </a:pPr>
            <a:r>
              <a:rPr lang="ru-RU" sz="2000" b="1" dirty="0">
                <a:solidFill>
                  <a:prstClr val="black"/>
                </a:solidFill>
              </a:rPr>
              <a:t>За верниците, крстот е симбол на спасение. Но, за луѓето што живееле во првиот век, крстот претставувал само срамна смрт на криминалец.</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mk-MK"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БОЖЈАТА МУДРОСТ</a:t>
            </a:r>
            <a:endPar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923330"/>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ru-RU" b="1" dirty="0">
                <a:solidFill>
                  <a:schemeClr val="accent4">
                    <a:lumMod val="50000"/>
                  </a:schemeClr>
                </a:solidFill>
                <a:latin typeface="Comic Sans MS" panose="030F0702030302020204" pitchFamily="66" charset="0"/>
              </a:rPr>
              <a:t>„А за повиканите, и за Евреите и за Грците, Христос е Божја сила и Божја мудрост.“ (1. Коринќаните 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923330"/>
          </a:xfrm>
          <a:prstGeom prst="rect">
            <a:avLst/>
          </a:prstGeom>
          <a:noFill/>
        </p:spPr>
        <p:txBody>
          <a:bodyPr wrap="square" rtlCol="0">
            <a:spAutoFit/>
          </a:bodyPr>
          <a:lstStyle/>
          <a:p>
            <a:pPr>
              <a:spcBef>
                <a:spcPts val="600"/>
              </a:spcBef>
            </a:pPr>
            <a:r>
              <a:rPr lang="ru-RU" b="1" dirty="0"/>
              <a:t>Во Атина, Павле се обидел да ги убеди мудреците со човечка мудрост. Оттогаш, тој решил да се служи само со божествена мудрост.</a:t>
            </a:r>
            <a:endParaRPr lang="es-ES" b="1" dirty="0"/>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666206"/>
            <a:ext cx="6980320" cy="1015663"/>
          </a:xfrm>
          <a:prstGeom prst="rect">
            <a:avLst/>
          </a:prstGeom>
          <a:noFill/>
        </p:spPr>
        <p:txBody>
          <a:bodyPr wrap="square">
            <a:spAutoFit/>
          </a:bodyPr>
          <a:lstStyle/>
          <a:p>
            <a:pPr>
              <a:spcBef>
                <a:spcPts val="600"/>
              </a:spcBef>
            </a:pPr>
            <a:r>
              <a:rPr lang="ru-RU" sz="2000" b="1" dirty="0"/>
              <a:t>Божјата мудрост ја уништува „мудроста на мудрите“; ја отфрла „разбирањето на мудрите“ (1. Кор. 1:19); и „ја направила безумна… мудроста на светот“ (1. Кор. 1:20).</a:t>
            </a:r>
            <a:endParaRPr lang="es-ES" sz="2000" b="1" dirty="0"/>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ru-RU" sz="2000" b="1" dirty="0"/>
              <a:t>Која е божествената мудрост што ја проповеда Павле?</a:t>
            </a:r>
            <a:endParaRPr lang="es-ES" sz="2000" b="1" dirty="0"/>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066045" cy="1015663"/>
          </a:xfrm>
          <a:prstGeom prst="rect">
            <a:avLst/>
          </a:prstGeom>
          <a:noFill/>
        </p:spPr>
        <p:txBody>
          <a:bodyPr wrap="square">
            <a:spAutoFit/>
          </a:bodyPr>
          <a:lstStyle/>
          <a:p>
            <a:pPr>
              <a:spcBef>
                <a:spcPts val="600"/>
              </a:spcBef>
            </a:pPr>
            <a:r>
              <a:rPr lang="ru-RU" sz="2000" b="1" dirty="0"/>
              <a:t>Спротивно на сета човечка логика, Божјата мудрост се состои во „спасување на верниците преку безумието на проповедањето“ (1. Коринќаните 1:21).</a:t>
            </a:r>
            <a:endParaRPr lang="es-ES" sz="2000" b="1" dirty="0"/>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200329"/>
          </a:xfrm>
          <a:prstGeom prst="rect">
            <a:avLst/>
          </a:prstGeom>
          <a:noFill/>
        </p:spPr>
        <p:txBody>
          <a:bodyPr wrap="square">
            <a:spAutoFit/>
          </a:bodyPr>
          <a:lstStyle/>
          <a:p>
            <a:pPr lvl="0">
              <a:spcBef>
                <a:spcPts val="600"/>
              </a:spcBef>
              <a:defRPr/>
            </a:pPr>
            <a:r>
              <a:rPr lang="ru-RU" b="1" dirty="0">
                <a:solidFill>
                  <a:prstClr val="black"/>
                </a:solidFill>
              </a:rPr>
              <a:t>Самиот Бог го испратил да ја проповеда Неговата порака „без зборови на човечка мудрост, за да не се испразни Христовиот крст од својата сила“ (1. Кор. 1:17).</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4000" b="1" dirty="0">
                <a:ln/>
                <a:solidFill>
                  <a:schemeClr val="accent3"/>
                </a:solidFill>
              </a:rPr>
              <a:t>ЛУДИЛОТО НА КРСТОТ</a:t>
            </a:r>
            <a:endParaRPr lang="es-ES" sz="4000" b="1" dirty="0">
              <a:ln/>
              <a:solidFill>
                <a:schemeClr val="accent3"/>
              </a:solidFill>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1">
                    <a:lumMod val="50000"/>
                  </a:schemeClr>
                </a:solidFill>
                <a:latin typeface="Comic Sans MS" panose="030F0702030302020204" pitchFamily="66" charset="0"/>
              </a:rPr>
              <a:t>„Но, ние го проповедаме распнатиот Христос, кој е сопка за Јудејците и безумие за незнабошците“ (1. Коринќаните 1:23)</a:t>
            </a:r>
            <a:endParaRPr lang="es-ES" sz="1400" b="1"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ru-RU" sz="2000" b="1" dirty="0"/>
              <a:t>Грчкиот збор mōria (лудило, лудост, безумие) се користи пет пати во 1 Коринтјаните:</a:t>
            </a:r>
            <a:endParaRPr lang="es-ES" sz="2000" b="1" dirty="0"/>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2376096541"/>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636464"/>
            <a:ext cx="6448425" cy="1200329"/>
          </a:xfrm>
          <a:prstGeom prst="rect">
            <a:avLst/>
          </a:prstGeom>
          <a:noFill/>
        </p:spPr>
        <p:txBody>
          <a:bodyPr wrap="square" rtlCol="0">
            <a:spAutoFit/>
          </a:bodyPr>
          <a:lstStyle/>
          <a:p>
            <a:pPr>
              <a:spcBef>
                <a:spcPts val="600"/>
              </a:spcBef>
            </a:pPr>
            <a:r>
              <a:rPr lang="ru-RU" b="1" dirty="0"/>
              <a:t>Крстот е безумие за оние што се изгубени; за оние што не го познаваат Бога (незнабошците); за оние што размислуваат само за овој свет (природниот човек); за оние што се водат само од сопствената мудрост.</a:t>
            </a:r>
            <a:endParaRPr lang="es-ES" b="1" dirty="0"/>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923330"/>
          </a:xfrm>
          <a:prstGeom prst="rect">
            <a:avLst/>
          </a:prstGeom>
          <a:noFill/>
        </p:spPr>
        <p:txBody>
          <a:bodyPr wrap="square">
            <a:spAutoFit/>
          </a:bodyPr>
          <a:lstStyle/>
          <a:p>
            <a:pPr lvl="0">
              <a:spcBef>
                <a:spcPts val="600"/>
              </a:spcBef>
              <a:defRPr/>
            </a:pPr>
            <a:r>
              <a:rPr lang="ru-RU" b="1" dirty="0">
                <a:solidFill>
                  <a:prstClr val="black"/>
                </a:solidFill>
              </a:rPr>
              <a:t>Но крстот е благослов за оние кои се спасени, односно за оние кои се спремни да го видат крстот од Божја гледна точка.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mk-MK"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МОЌТА НА БОЖЈАТА</a:t>
            </a:r>
            <a:endPar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ru-RU" b="1" dirty="0">
                <a:solidFill>
                  <a:schemeClr val="accent4">
                    <a:lumMod val="50000"/>
                  </a:schemeClr>
                </a:solidFill>
                <a:latin typeface="Comic Sans MS" panose="030F0702030302020204" pitchFamily="66" charset="0"/>
              </a:rPr>
              <a:t>„Зашто словото за крстот е безумство за оние што пропаѓаат, а за нас, кои се спасуваме, тоа е сила Божја.“ (1. Коринќаните 1:18)</a:t>
            </a:r>
            <a:endParaRPr lang="es-ES" sz="1400" b="1" dirty="0">
              <a:solidFill>
                <a:schemeClr val="accent4">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lang="ru-RU" sz="2000" b="1" dirty="0">
                <a:solidFill>
                  <a:prstClr val="black"/>
                </a:solidFill>
              </a:rPr>
              <a:t>Крстот има моќ да го покаже најлошото од човекот и најдоброто од Бога (1. Кор. 1:18).</a:t>
            </a:r>
            <a:endParaRPr lang="es-ES"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2271636494"/>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3" y="4723151"/>
            <a:ext cx="7136947" cy="1015663"/>
          </a:xfrm>
          <a:prstGeom prst="rect">
            <a:avLst/>
          </a:prstGeom>
          <a:noFill/>
        </p:spPr>
        <p:txBody>
          <a:bodyPr wrap="square">
            <a:spAutoFit/>
          </a:bodyPr>
          <a:lstStyle/>
          <a:p>
            <a:pPr>
              <a:spcBef>
                <a:spcPts val="600"/>
              </a:spcBef>
            </a:pPr>
            <a:r>
              <a:rPr lang="ru-RU" sz="2000" b="1" dirty="0">
                <a:solidFill>
                  <a:prstClr val="black"/>
                </a:solidFill>
              </a:rPr>
              <a:t>Оние што го отфрлаат крстот ги пожневаат последиците од своите погрешни постапки и на крајот ќе бидат уништени од Оној што го отфрлиле.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7136949" cy="1015663"/>
          </a:xfrm>
          <a:prstGeom prst="rect">
            <a:avLst/>
          </a:prstGeom>
          <a:noFill/>
        </p:spPr>
        <p:txBody>
          <a:bodyPr wrap="square">
            <a:spAutoFit/>
          </a:bodyPr>
          <a:lstStyle/>
          <a:p>
            <a:pPr lvl="0">
              <a:spcBef>
                <a:spcPts val="600"/>
              </a:spcBef>
              <a:defRPr/>
            </a:pPr>
            <a:r>
              <a:rPr lang="ru-RU" sz="2000" b="1" dirty="0">
                <a:solidFill>
                  <a:prstClr val="black"/>
                </a:solidFill>
              </a:rPr>
              <a:t>Божјата сила, покажана на крстот, е способна да го помири човекот со Бога преку простување на сите негови гревови и да му даде вечен живот (Кол. 1:20; 1П. 2:24).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250"/>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mk-MK" sz="4400" b="1" dirty="0">
                <a:ln w="13462">
                  <a:noFill/>
                  <a:prstDash val="solid"/>
                </a:ln>
                <a:solidFill>
                  <a:srgbClr val="0070C0"/>
                </a:solidFill>
                <a:effectLst>
                  <a:outerShdw dist="38100" dir="2700000" algn="bl" rotWithShape="0">
                    <a:srgbClr val="002060"/>
                  </a:outerShdw>
                </a:effectLst>
              </a:rPr>
              <a:t>ПОРАКАТА НА КРСТОТ</a:t>
            </a:r>
            <a:endParaRPr lang="es-ES" sz="4400" b="1" dirty="0">
              <a:ln w="13462">
                <a:noFill/>
                <a:prstDash val="solid"/>
              </a:ln>
              <a:solidFill>
                <a:srgbClr val="0070C0"/>
              </a:solidFill>
              <a:effectLst>
                <a:outerShdw dist="38100" dir="2700000" algn="bl" rotWithShape="0">
                  <a:srgbClr val="002060"/>
                </a:outerShdw>
              </a:effectLst>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4" y="765302"/>
            <a:ext cx="7419977" cy="830997"/>
          </a:xfrm>
          <a:prstGeom prst="rect">
            <a:avLst/>
          </a:prstGeom>
          <a:noFill/>
        </p:spPr>
        <p:txBody>
          <a:bodyPr wrap="square">
            <a:spAutoFit/>
          </a:bodyPr>
          <a:lstStyle/>
          <a:p>
            <a:pPr algn="ctr"/>
            <a:r>
              <a:rPr lang="ru-RU" sz="1600" b="1" dirty="0">
                <a:solidFill>
                  <a:schemeClr val="accent5">
                    <a:lumMod val="50000"/>
                  </a:schemeClr>
                </a:solidFill>
                <a:latin typeface="Comic Sans MS" panose="030F0702030302020204" pitchFamily="66" charset="0"/>
              </a:rPr>
              <a:t>„Зашто, бидејќи во мудроста Божја светот преку својата мудрост не Го позна, Бог благоволи преку безумието на проповеданото да ги спаси оние што веруваат.“ (1. Коринќаните 1:21)</a:t>
            </a:r>
            <a:endParaRPr lang="es-ES" sz="12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630635"/>
            <a:ext cx="7353300" cy="646331"/>
          </a:xfrm>
          <a:prstGeom prst="rect">
            <a:avLst/>
          </a:prstGeom>
          <a:noFill/>
        </p:spPr>
        <p:txBody>
          <a:bodyPr wrap="square" rtlCol="0">
            <a:spAutoFit/>
          </a:bodyPr>
          <a:lstStyle/>
          <a:p>
            <a:pPr>
              <a:spcBef>
                <a:spcPts val="600"/>
              </a:spcBef>
            </a:pPr>
            <a:r>
              <a:rPr lang="ru-RU" b="1" dirty="0"/>
              <a:t>Зошто проповедањето на пораката за крстот е безумство (1. Коринќаните 1:21-24)?</a:t>
            </a:r>
            <a:endParaRPr lang="es-ES" b="1" dirty="0"/>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701" y="6145145"/>
            <a:ext cx="7353299" cy="646331"/>
          </a:xfrm>
          <a:prstGeom prst="rect">
            <a:avLst/>
          </a:prstGeom>
          <a:noFill/>
        </p:spPr>
        <p:txBody>
          <a:bodyPr wrap="square">
            <a:spAutoFit/>
          </a:bodyPr>
          <a:lstStyle/>
          <a:p>
            <a:pPr lvl="0">
              <a:spcBef>
                <a:spcPts val="600"/>
              </a:spcBef>
              <a:defRPr/>
            </a:pPr>
            <a:r>
              <a:rPr lang="ru-RU" b="1" dirty="0">
                <a:solidFill>
                  <a:prstClr val="black"/>
                </a:solidFill>
              </a:rPr>
              <a:t>Пораката за крстот покажува колку далеку е Бог спремен да оди за да ни даде спасение.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7" y="4519480"/>
            <a:ext cx="7353301" cy="1200329"/>
          </a:xfrm>
          <a:prstGeom prst="rect">
            <a:avLst/>
          </a:prstGeom>
          <a:noFill/>
        </p:spPr>
        <p:txBody>
          <a:bodyPr wrap="square">
            <a:spAutoFit/>
          </a:bodyPr>
          <a:lstStyle/>
          <a:p>
            <a:pPr lvl="0">
              <a:spcBef>
                <a:spcPts val="600"/>
              </a:spcBef>
              <a:defRPr/>
            </a:pPr>
            <a:r>
              <a:rPr lang="ru-RU" b="1" dirty="0">
                <a:solidFill>
                  <a:prstClr val="black"/>
                </a:solidFill>
              </a:rPr>
              <a:t>Сепак, за ангелите, пораката за крстот беше нешто сосема друго. Исус, кого го познаваа на небото, дозволи да биде убиен од љубов кон расата што го отфрли. Ова е перспективата што Павле сакаше да ја пренесе преку своето проповедање.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423159"/>
            <a:ext cx="7353298" cy="1754326"/>
          </a:xfrm>
          <a:prstGeom prst="rect">
            <a:avLst/>
          </a:prstGeom>
          <a:noFill/>
        </p:spPr>
        <p:txBody>
          <a:bodyPr wrap="square">
            <a:spAutoFit/>
          </a:bodyPr>
          <a:lstStyle/>
          <a:p>
            <a:pPr lvl="0">
              <a:spcBef>
                <a:spcPts val="600"/>
              </a:spcBef>
              <a:defRPr/>
            </a:pPr>
            <a:r>
              <a:rPr lang="ru-RU" b="1" dirty="0">
                <a:solidFill>
                  <a:prstClr val="black"/>
                </a:solidFill>
              </a:rPr>
              <a:t>Евреите очекувале Месија кој ќе ги избави од римското угнетување. Кога Исус објавил дека ќе биде распнат, неговите ученици биле ужаснати. Покрај тоа, за еден Евреин, човек што виси на дрво бил личност проколната од Бога (Второзаконие 21:23). За еден не-Евреин, кој дури и не очекувал Откупител, заклучокот бил ист: крстот е лудило.</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ru-RU" sz="4000" b="1" dirty="0">
                <a:ln w="6600">
                  <a:solidFill>
                    <a:schemeClr val="accent2"/>
                  </a:solidFill>
                  <a:prstDash val="solid"/>
                </a:ln>
                <a:solidFill>
                  <a:srgbClr val="993300"/>
                </a:solidFill>
                <a:effectLst>
                  <a:outerShdw dist="25400" dir="2700000" algn="tl" rotWithShape="0">
                    <a:schemeClr val="accent2"/>
                  </a:outerShdw>
                </a:effectLst>
              </a:rPr>
              <a:t>ГЛУПОСТА И СЛАБОСТА НА БОГА</a:t>
            </a:r>
            <a:endParaRPr lang="es-ES" sz="4000" b="1" dirty="0">
              <a:ln w="6600">
                <a:solidFill>
                  <a:schemeClr val="accent2"/>
                </a:solidFill>
                <a:prstDash val="solid"/>
              </a:ln>
              <a:solidFill>
                <a:srgbClr val="993300"/>
              </a:solidFill>
              <a:effectLst>
                <a:outerShdw dist="25400" dir="2700000" algn="tl" rotWithShape="0">
                  <a:schemeClr val="accent2"/>
                </a:outerShdw>
              </a:effectLst>
            </a:endParaRP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15733"/>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ru-RU" sz="1600" b="1" dirty="0">
                <a:latin typeface="Comic Sans MS" panose="030F0702030302020204" pitchFamily="66" charset="0"/>
              </a:rPr>
              <a:t>„Зашто безумието Божјо е помудро од човечката мудрост, а слабоста Божја е посилна од човечката сила.“ (1 Коринќаните 1:25)</a:t>
            </a:r>
            <a:endParaRPr lang="es-ES" sz="1200" b="1" dirty="0">
              <a:latin typeface="Comic Sans MS" panose="030F0702030302020204" pitchFamily="66" charset="0"/>
            </a:endParaRP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369332"/>
          </a:xfrm>
          <a:prstGeom prst="rect">
            <a:avLst/>
          </a:prstGeom>
          <a:noFill/>
        </p:spPr>
        <p:txBody>
          <a:bodyPr wrap="square" rtlCol="0">
            <a:spAutoFit/>
          </a:bodyPr>
          <a:lstStyle/>
          <a:p>
            <a:pPr>
              <a:spcBef>
                <a:spcPts val="600"/>
              </a:spcBef>
            </a:pPr>
            <a:r>
              <a:rPr lang="ru-RU" b="1" dirty="0"/>
              <a:t>Дали Бог е на некаков начин неразумен или слаб (1. Кор. 1:25)?</a:t>
            </a:r>
            <a:endParaRPr lang="es-ES" b="1" dirty="0"/>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923330"/>
          </a:xfrm>
          <a:prstGeom prst="rect">
            <a:avLst/>
          </a:prstGeom>
          <a:noFill/>
        </p:spPr>
        <p:txBody>
          <a:bodyPr wrap="square">
            <a:spAutoFit/>
          </a:bodyPr>
          <a:lstStyle/>
          <a:p>
            <a:pPr>
              <a:spcBef>
                <a:spcPts val="600"/>
              </a:spcBef>
            </a:pPr>
            <a:r>
              <a:rPr lang="ru-RU" b="1" dirty="0"/>
              <a:t>Целата мудрост собрана од најмудрите луѓе е неспособна да замисли план за спасение на човештвото.</a:t>
            </a:r>
            <a:endParaRPr lang="es-ES" b="1" dirty="0"/>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602166"/>
            <a:ext cx="4180372" cy="1200329"/>
          </a:xfrm>
          <a:prstGeom prst="rect">
            <a:avLst/>
          </a:prstGeom>
          <a:noFill/>
        </p:spPr>
        <p:txBody>
          <a:bodyPr wrap="square">
            <a:spAutoFit/>
          </a:bodyPr>
          <a:lstStyle/>
          <a:p>
            <a:pPr>
              <a:spcBef>
                <a:spcPts val="600"/>
              </a:spcBef>
            </a:pPr>
            <a:r>
              <a:rPr lang="ru-RU" b="1" dirty="0"/>
              <a:t>Забележете дека само оние кои </a:t>
            </a:r>
            <a:r>
              <a:rPr lang="ru-RU" b="1" dirty="0">
                <a:solidFill>
                  <a:srgbClr val="FF0000"/>
                </a:solidFill>
              </a:rPr>
              <a:t>веруваат</a:t>
            </a:r>
            <a:r>
              <a:rPr lang="ru-RU" b="1" dirty="0"/>
              <a:t> во Исус како одговор на </a:t>
            </a:r>
            <a:r>
              <a:rPr lang="ru-RU" b="1" dirty="0">
                <a:solidFill>
                  <a:srgbClr val="FF0000"/>
                </a:solidFill>
              </a:rPr>
              <a:t>повикот</a:t>
            </a:r>
            <a:r>
              <a:rPr lang="ru-RU" b="1" dirty="0"/>
              <a:t> на Светиот Дух ќе бидат спасени.</a:t>
            </a:r>
            <a:endParaRPr lang="es-ES" b="1" dirty="0"/>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5" y="1882620"/>
            <a:ext cx="11953873" cy="923330"/>
          </a:xfrm>
          <a:prstGeom prst="rect">
            <a:avLst/>
          </a:prstGeom>
          <a:noFill/>
        </p:spPr>
        <p:txBody>
          <a:bodyPr wrap="square">
            <a:spAutoFit/>
          </a:bodyPr>
          <a:lstStyle/>
          <a:p>
            <a:pPr lvl="0">
              <a:spcBef>
                <a:spcPts val="600"/>
              </a:spcBef>
              <a:defRPr/>
            </a:pPr>
            <a:r>
              <a:rPr lang="ru-RU" b="1" dirty="0">
                <a:solidFill>
                  <a:prstClr val="black"/>
                </a:solidFill>
              </a:rPr>
              <a:t>Секако дека не, бидејќи Бог нема несовршености. Павле едноставно прави фигуративна споредба: Ако Бог имал некакви глупави мисли, тој би бил помудар од најмудрата мисла на една личност; или ако имало некакви слаби аргументи во Бог, тие би биле многу посилни од најсилните човечки аргументи.</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868410"/>
            <a:ext cx="5505450" cy="1754326"/>
          </a:xfrm>
          <a:prstGeom prst="rect">
            <a:avLst/>
          </a:prstGeom>
          <a:noFill/>
        </p:spPr>
        <p:txBody>
          <a:bodyPr wrap="square">
            <a:spAutoFit/>
          </a:bodyPr>
          <a:lstStyle/>
          <a:p>
            <a:pPr lvl="0">
              <a:spcBef>
                <a:spcPts val="600"/>
              </a:spcBef>
              <a:defRPr/>
            </a:pPr>
            <a:r>
              <a:rPr lang="ru-RU" b="1" dirty="0">
                <a:solidFill>
                  <a:prstClr val="black"/>
                </a:solidFill>
              </a:rPr>
              <a:t>Само Бог можел да даде искупување, преку силата на Исусовата жртва принесена на крстот, „на оние кои се спасуваат“ (1. Коринќаните 1:18); „на оние кои веруваат“ (1. Коринќаните 1:21); и „на оние кои се повикани“ (1. Коринќаните 1:24).</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416868"/>
          </a:xfrm>
          <a:prstGeom prst="rect">
            <a:avLst/>
          </a:prstGeom>
          <a:noFill/>
        </p:spPr>
        <p:txBody>
          <a:bodyPr wrap="square">
            <a:spAutoFit/>
          </a:bodyPr>
          <a:lstStyle/>
          <a:p>
            <a:pPr>
              <a:spcBef>
                <a:spcPts val="600"/>
              </a:spcBef>
            </a:pPr>
            <a:r>
              <a:rPr lang="ru-RU" sz="2400" b="1" dirty="0">
                <a:latin typeface="Constantia" panose="02030602050306030303" pitchFamily="18" charset="0"/>
              </a:rPr>
              <a:t>„Во умовите на мноштвото што живее денес, крстот од Голгота е опкружен со свети спомени. Светите асоцијации се поврзани со сцените на распнувањето. Но, во времето на Павле, крстот се сметал за одвратен и ужасен. Да се ​​возвиши како Спасител на човештвото некој што умрел на крстот, природно би предизвикало потсмев и противење. […] </a:t>
            </a:r>
            <a:endParaRPr lang="de-DE" sz="2400" b="1" dirty="0">
              <a:latin typeface="Constantia" panose="02030602050306030303" pitchFamily="18" charset="0"/>
            </a:endParaRPr>
          </a:p>
          <a:p>
            <a:pPr>
              <a:spcBef>
                <a:spcPts val="600"/>
              </a:spcBef>
            </a:pPr>
            <a:r>
              <a:rPr lang="ru-RU" sz="2400" b="1" dirty="0">
                <a:latin typeface="Constantia" panose="02030602050306030303" pitchFamily="18" charset="0"/>
              </a:rPr>
              <a:t>Тој би се сметал за ментално слаб затоа што се обидел да покаже како крстот може да има каква било врска со воздигнувањето на човештвото или спасението на човештвото.</a:t>
            </a:r>
          </a:p>
          <a:p>
            <a:pPr>
              <a:spcBef>
                <a:spcPts val="600"/>
              </a:spcBef>
            </a:pPr>
            <a:r>
              <a:rPr lang="ru-RU" sz="2400" b="1" dirty="0">
                <a:latin typeface="Constantia" panose="02030602050306030303" pitchFamily="18" charset="0"/>
              </a:rPr>
              <a:t>Но за Павле, крстот бил единствениот предмет на врвен интерес. […] Тој знаел од лично искуство дека откако грешникот ќе ја види љубовта на Отецот, како што се гледа во жртвата на неговиот Син, и ќе се предаде на божественото влијание, се случува промена на срцето, и потоа Христос е сè во сè.“</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7578038" y="5977088"/>
            <a:ext cx="3924151" cy="338554"/>
          </a:xfrm>
          <a:prstGeom prst="rect">
            <a:avLst/>
          </a:prstGeom>
          <a:noFill/>
        </p:spPr>
        <p:txBody>
          <a:bodyPr wrap="none" rtlCol="0">
            <a:spAutoFit/>
          </a:bodyPr>
          <a:lstStyle/>
          <a:p>
            <a:pPr algn="r"/>
            <a:r>
              <a:rPr lang="ru-RU" sz="1600" b="1" dirty="0"/>
              <a:t>Е. Г. В. (Делата на апостолите, стр. 199)</a:t>
            </a:r>
            <a:endParaRPr lang="es-ES" sz="1600" b="1" dirty="0"/>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1193</Words>
  <Application>Microsoft Office PowerPoint</Application>
  <PresentationFormat>Panorámica</PresentationFormat>
  <Paragraphs>60</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50</cp:revision>
  <dcterms:created xsi:type="dcterms:W3CDTF">2026-05-30T13:56:14Z</dcterms:created>
  <dcterms:modified xsi:type="dcterms:W3CDTF">2026-06-16T05:56:04Z</dcterms:modified>
</cp:coreProperties>
</file>