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5" r:id="rId3"/>
    <p:sldId id="279" r:id="rId4"/>
    <p:sldId id="259" r:id="rId5"/>
    <p:sldId id="260" r:id="rId6"/>
    <p:sldId id="280" r:id="rId7"/>
    <p:sldId id="278" r:id="rId8"/>
    <p:sldId id="269" r:id="rId9"/>
    <p:sldId id="262" r:id="rId10"/>
    <p:sldId id="263" r:id="rId11"/>
    <p:sldId id="264" r:id="rId12"/>
    <p:sldId id="26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mk-MK" sz="2000" b="1" dirty="0">
              <a:effectLst>
                <a:outerShdw blurRad="38100" dist="38100" dir="2700000" algn="tl">
                  <a:srgbClr val="000000">
                    <a:alpha val="43137"/>
                  </a:srgbClr>
                </a:outerShdw>
              </a:effectLst>
            </a:rPr>
            <a:t>Грев во Црквата</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mk-MK" sz="2000" b="1" dirty="0">
              <a:effectLst>
                <a:outerShdw blurRad="38100" dist="38100" dir="2700000" algn="tl">
                  <a:srgbClr val="000000">
                    <a:alpha val="43137"/>
                  </a:srgbClr>
                </a:outerShdw>
              </a:effectLst>
            </a:rPr>
            <a:t>Согласен грев</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mk-MK" sz="2000" b="1" dirty="0">
              <a:effectLst>
                <a:outerShdw blurRad="38100" dist="38100" dir="2700000" algn="tl">
                  <a:srgbClr val="000000">
                    <a:alpha val="43137"/>
                  </a:srgbClr>
                </a:outerShdw>
              </a:effectLst>
            </a:rPr>
            <a:t>Искоренување на гревот</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mk-MK" sz="2000" b="1" dirty="0">
              <a:effectLst>
                <a:outerShdw blurRad="38100" dist="38100" dir="2700000" algn="tl">
                  <a:srgbClr val="000000">
                    <a:alpha val="43137"/>
                  </a:srgbClr>
                </a:outerShdw>
              </a:effectLst>
            </a:rPr>
            <a:t>Справување со внатрешни проблеми</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ru-RU" sz="2000" b="1" dirty="0">
              <a:effectLst>
                <a:outerShdw blurRad="38100" dist="38100" dir="2700000" algn="tl">
                  <a:srgbClr val="000000">
                    <a:alpha val="43137"/>
                  </a:srgbClr>
                </a:outerShdw>
              </a:effectLst>
            </a:rPr>
            <a:t>Како да се избегне гревот во Црквата</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mk-MK" sz="2000" b="1" dirty="0">
              <a:effectLst>
                <a:outerShdw blurRad="38100" dist="38100" dir="2700000" algn="tl">
                  <a:srgbClr val="000000">
                    <a:alpha val="43137"/>
                  </a:srgbClr>
                </a:outerShdw>
              </a:effectLst>
            </a:rPr>
            <a:t>Храмови на Светиот Дух</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mk-MK" sz="2000" b="1" dirty="0">
              <a:effectLst>
                <a:outerShdw blurRad="38100" dist="38100" dir="2700000" algn="tl">
                  <a:srgbClr val="000000">
                    <a:alpha val="43137"/>
                  </a:srgbClr>
                </a:outerShdw>
              </a:effectLst>
            </a:rPr>
            <a:t>Законска сексуалност</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ru-RU" sz="1800" b="1" dirty="0">
              <a:effectLst>
                <a:outerShdw blurRad="38100" dist="38100" dir="2700000" algn="tl">
                  <a:srgbClr val="000000"/>
                </a:outerShdw>
              </a:effectLst>
            </a:rPr>
            <a:t>Да се ​​донесе пресуда што ја утврдува, или не ја утврдува, вината на лицето (1. Кор. 5:3)</a:t>
          </a:r>
          <a:endParaRPr lang="es-ES" sz="1800" b="1" dirty="0">
            <a:effectLst>
              <a:outerShdw blurRad="38100" dist="38100" dir="2700000" algn="tl">
                <a:srgbClr val="000000"/>
              </a:outerShdw>
            </a:effectLst>
          </a:endParaRP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ru-RU" sz="1800" b="1" dirty="0">
              <a:effectLst>
                <a:outerShdw blurRad="38100" dist="38100" dir="2700000" algn="tl">
                  <a:srgbClr val="000000"/>
                </a:outerShdw>
              </a:effectLst>
            </a:rPr>
            <a:t>Не се дружи со грешникот, ниту јаде со него, сè додека тој инсистира да се смета за член на црквата, не сакајќи да го напушти својот грев</a:t>
          </a:r>
          <a:br>
            <a:rPr lang="es-ES" sz="1800" b="1" dirty="0">
              <a:effectLst>
                <a:outerShdw blurRad="38100" dist="38100" dir="2700000" algn="tl">
                  <a:srgbClr val="000000"/>
                </a:outerShdw>
              </a:effectLst>
            </a:rPr>
          </a:br>
          <a:r>
            <a:rPr lang="ru-RU" sz="1800" b="1" dirty="0">
              <a:effectLst>
                <a:outerShdw blurRad="38100" dist="38100" dir="2700000" algn="tl">
                  <a:srgbClr val="000000"/>
                </a:outerShdw>
              </a:effectLst>
            </a:rPr>
            <a:t>(1. Кор. 5:11)</a:t>
          </a:r>
          <a:endParaRPr lang="es-ES" sz="1800" b="1" dirty="0">
            <a:effectLst>
              <a:outerShdw blurRad="38100" dist="38100" dir="2700000" algn="tl">
                <a:srgbClr val="000000"/>
              </a:outerShdw>
            </a:effectLst>
          </a:endParaRP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ru-RU" sz="1800" b="1" dirty="0">
              <a:effectLst>
                <a:outerShdw blurRad="38100" dist="38100" dir="2700000" algn="tl">
                  <a:srgbClr val="000000"/>
                </a:outerShdw>
              </a:effectLst>
            </a:rPr>
            <a:t>Да го избрка грешникот и да го предаде „на Сатаната“, бидејќи, негувајќи го овој грев, тој доброволно одлучил да се стави под јаремот на Сатана</a:t>
          </a:r>
          <a:br>
            <a:rPr lang="es-ES" sz="1800" b="1" dirty="0">
              <a:effectLst>
                <a:outerShdw blurRad="38100" dist="38100" dir="2700000" algn="tl">
                  <a:srgbClr val="000000"/>
                </a:outerShdw>
              </a:effectLst>
            </a:rPr>
          </a:br>
          <a:r>
            <a:rPr lang="ru-RU" sz="1800" b="1" dirty="0">
              <a:effectLst>
                <a:outerShdw blurRad="38100" dist="38100" dir="2700000" algn="tl">
                  <a:srgbClr val="000000"/>
                </a:outerShdw>
              </a:effectLst>
            </a:rPr>
            <a:t>(1. Кор. 5:2б, 5а, 13б)</a:t>
          </a:r>
          <a:endParaRPr lang="es-ES" sz="1800" b="1" dirty="0">
            <a:effectLst>
              <a:outerShdw blurRad="38100" dist="38100" dir="2700000" algn="tl">
                <a:srgbClr val="000000"/>
              </a:outerShdw>
            </a:effectLst>
          </a:endParaRP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Грев во Црквата</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Согласен грев</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Искоренување на гревот</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Справување со внатрешни проблеми</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Како да се избегне гревот во Црквата</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Храмови на Светиот Дух</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Законска сексуалност</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Да се ​​донесе пресуда што ја утврдува, или не ја утврдува, вината на лицето (1. Кор. 5:3)</a:t>
          </a:r>
          <a:endParaRPr lang="es-ES" sz="1800" b="1" kern="1200" dirty="0">
            <a:effectLst>
              <a:outerShdw blurRad="38100" dist="38100" dir="2700000" algn="tl">
                <a:srgbClr val="000000"/>
              </a:outerShdw>
            </a:effectLst>
          </a:endParaRP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Не се дружи со грешникот, ниту јаде со него, сè додека тој инсистира да се смета за член на црквата, не сакајќи да го напушти својот грев</a:t>
          </a:r>
          <a:br>
            <a:rPr lang="es-ES" sz="1800" b="1" kern="1200" dirty="0">
              <a:effectLst>
                <a:outerShdw blurRad="38100" dist="38100" dir="2700000" algn="tl">
                  <a:srgbClr val="000000"/>
                </a:outerShdw>
              </a:effectLst>
            </a:rPr>
          </a:br>
          <a:r>
            <a:rPr lang="ru-RU" sz="1800" b="1" kern="1200" dirty="0">
              <a:effectLst>
                <a:outerShdw blurRad="38100" dist="38100" dir="2700000" algn="tl">
                  <a:srgbClr val="000000"/>
                </a:outerShdw>
              </a:effectLst>
            </a:rPr>
            <a:t>(1. Кор. 5:11)</a:t>
          </a:r>
          <a:endParaRPr lang="es-ES" sz="1800" b="1" kern="1200" dirty="0">
            <a:effectLst>
              <a:outerShdw blurRad="38100" dist="38100" dir="2700000" algn="tl">
                <a:srgbClr val="000000"/>
              </a:outerShdw>
            </a:effectLst>
          </a:endParaRP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Да го избрка грешникот и да го предаде „на Сатаната“, бидејќи, негувајќи го овој грев, тој доброволно одлучил да се стави под јаремот на Сатана</a:t>
          </a:r>
          <a:br>
            <a:rPr lang="es-ES" sz="1800" b="1" kern="1200" dirty="0">
              <a:effectLst>
                <a:outerShdw blurRad="38100" dist="38100" dir="2700000" algn="tl">
                  <a:srgbClr val="000000"/>
                </a:outerShdw>
              </a:effectLst>
            </a:rPr>
          </a:br>
          <a:r>
            <a:rPr lang="ru-RU" sz="1800" b="1" kern="1200" dirty="0">
              <a:effectLst>
                <a:outerShdw blurRad="38100" dist="38100" dir="2700000" algn="tl">
                  <a:srgbClr val="000000"/>
                </a:outerShdw>
              </a:effectLst>
            </a:rPr>
            <a:t>(1. Кор. 5:2б, 5а, 13б)</a:t>
          </a:r>
          <a:endParaRPr lang="es-ES" sz="1800" b="1" kern="1200" dirty="0">
            <a:effectLst>
              <a:outerShdw blurRad="38100" dist="38100" dir="2700000" algn="tl">
                <a:srgbClr val="000000"/>
              </a:outerShdw>
            </a:effectLst>
          </a:endParaRP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09/07/2026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09/07/2026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85725"/>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algn="ctr"/>
            <a:r>
              <a:rPr lang="mk-MK" sz="6000" b="1" spc="300" dirty="0">
                <a:ln w="0"/>
                <a:solidFill>
                  <a:srgbClr val="686688"/>
                </a:solidFill>
                <a:effectLst>
                  <a:reflection blurRad="6350" stA="53000" endA="300" endPos="35500" dir="5400000" sy="-90000" algn="bl" rotWithShape="0"/>
                </a:effectLst>
              </a:rPr>
              <a:t>ГРЕВ ВО ЦРКВАТА</a:t>
            </a:r>
            <a:endParaRPr lang="es-ES" sz="6000" b="1" spc="300" dirty="0">
              <a:ln w="0"/>
              <a:solidFill>
                <a:srgbClr val="686688"/>
              </a:soli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3281668" cy="338554"/>
          </a:xfrm>
          <a:prstGeom prst="rect">
            <a:avLst/>
          </a:prstGeom>
          <a:noFill/>
        </p:spPr>
        <p:txBody>
          <a:bodyPr wrap="none" rtlCol="0">
            <a:spAutoFit/>
          </a:bodyPr>
          <a:lstStyle/>
          <a:p>
            <a:r>
              <a:rPr lang="ru-RU" sz="1600" b="1" dirty="0">
                <a:solidFill>
                  <a:srgbClr val="FCE4C4"/>
                </a:solidFill>
                <a:effectLst>
                  <a:glow rad="127000">
                    <a:srgbClr val="82502E"/>
                  </a:glow>
                  <a:outerShdw blurRad="38100" dist="38100" dir="2700000" algn="tl">
                    <a:srgbClr val="000000"/>
                  </a:outerShdw>
                </a:effectLst>
              </a:rPr>
              <a:t>Лекција 4 за 25 јули 2026 година</a:t>
            </a:r>
            <a:endParaRPr lang="es-ES" sz="1600" b="1" dirty="0">
              <a:solidFill>
                <a:srgbClr val="FCE4C4"/>
              </a:solidFill>
              <a:effectLst>
                <a:glow rad="127000">
                  <a:srgbClr val="82502E"/>
                </a:glow>
                <a:outerShdw blurRad="38100" dist="38100" dir="2700000" algn="tl">
                  <a:srgbClr val="000000"/>
                </a:outerShdw>
              </a:effectLst>
            </a:endParaRP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mk-MK" sz="4000" b="1" dirty="0">
                <a:ln w="22225">
                  <a:solidFill>
                    <a:srgbClr val="826000"/>
                  </a:solidFill>
                  <a:prstDash val="solid"/>
                </a:ln>
                <a:solidFill>
                  <a:srgbClr val="CC9900"/>
                </a:solidFill>
              </a:rPr>
              <a:t>ХРАМОВИ НА СВЕТИОТ ДУХ</a:t>
            </a:r>
            <a:endParaRPr lang="es-ES"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923330"/>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1">
                    <a:lumMod val="75000"/>
                  </a:schemeClr>
                </a:solidFill>
                <a:latin typeface="Comic Sans MS" panose="030F0702030302020204" pitchFamily="66" charset="0"/>
              </a:rPr>
              <a:t>„Или не знаете ли дека вашето тело е храм на Светиот Дух, кој е во вас, Кого го примивте од Бога? Не си припаѓате само на себе.“</a:t>
            </a:r>
          </a:p>
          <a:p>
            <a:pPr algn="ctr"/>
            <a:r>
              <a:rPr lang="ru-RU" b="1" dirty="0">
                <a:solidFill>
                  <a:schemeClr val="accent1">
                    <a:lumMod val="75000"/>
                  </a:schemeClr>
                </a:solidFill>
                <a:latin typeface="Comic Sans MS" panose="030F0702030302020204" pitchFamily="66" charset="0"/>
              </a:rPr>
              <a:t>(1. Коринќаните 6:19)</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4947" y="1418914"/>
            <a:ext cx="8071888" cy="646331"/>
          </a:xfrm>
          <a:prstGeom prst="rect">
            <a:avLst/>
          </a:prstGeom>
          <a:noFill/>
        </p:spPr>
        <p:txBody>
          <a:bodyPr wrap="square" rtlCol="0">
            <a:spAutoFit/>
          </a:bodyPr>
          <a:lstStyle/>
          <a:p>
            <a:pPr>
              <a:spcBef>
                <a:spcPts val="600"/>
              </a:spcBef>
            </a:pPr>
            <a:r>
              <a:rPr lang="ru-RU" b="1" dirty="0"/>
              <a:t>Откако се осврнува на прашањето за судските спорови, Павле се враќа на главната тема: сексуалниот неморал во црквата. Зошто постоел?</a:t>
            </a:r>
            <a:endParaRPr lang="es-ES" b="1" dirty="0"/>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176657" y="4125363"/>
            <a:ext cx="2821096" cy="260919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91467" y="21804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4" y="4219378"/>
            <a:ext cx="8719679" cy="1015663"/>
          </a:xfrm>
          <a:prstGeom prst="rect">
            <a:avLst/>
          </a:prstGeom>
          <a:noFill/>
        </p:spPr>
        <p:txBody>
          <a:bodyPr wrap="square">
            <a:spAutoFit/>
          </a:bodyPr>
          <a:lstStyle/>
          <a:p>
            <a:pPr>
              <a:spcBef>
                <a:spcPts val="600"/>
              </a:spcBef>
            </a:pPr>
            <a:r>
              <a:rPr lang="ru-RU" sz="2000" b="1" dirty="0"/>
              <a:t>Неговиот аргумент: нашите тела се членови Христови. Не можеме да земеме член Христов и да го соединиме со блудница или прељубница (1. Кор. 6:15-18).</a:t>
            </a:r>
            <a:endParaRPr lang="es-ES" sz="2000" b="1" dirty="0"/>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12189"/>
            <a:ext cx="8719679" cy="1631216"/>
          </a:xfrm>
          <a:prstGeom prst="rect">
            <a:avLst/>
          </a:prstGeom>
          <a:noFill/>
        </p:spPr>
        <p:txBody>
          <a:bodyPr wrap="square">
            <a:spAutoFit/>
          </a:bodyPr>
          <a:lstStyle/>
          <a:p>
            <a:pPr>
              <a:spcBef>
                <a:spcPts val="600"/>
              </a:spcBef>
            </a:pPr>
            <a:r>
              <a:rPr lang="ru-RU" sz="2000" b="1" dirty="0"/>
              <a:t>Конечно, тоа нè води да размислиме за едно клучно прашање: нашите тела се храмови на Светиот Дух и затоа не се наша сопственост, туку му припаѓаат на Бога (1. Коринќаните 6:19). Бог нè купи со скапоцената крв на својот Син, па затоа мора да го славиме Бога и во нашето тело и во нашиот дух (1. Коринќаните 6:20).</a:t>
            </a:r>
            <a:endParaRPr lang="es-ES" sz="2000" b="1" dirty="0"/>
          </a:p>
        </p:txBody>
      </p:sp>
      <p:sp>
        <p:nvSpPr>
          <p:cNvPr id="16" name="CuadroTexto 15">
            <a:extLst>
              <a:ext uri="{FF2B5EF4-FFF2-40B4-BE49-F238E27FC236}">
                <a16:creationId xmlns:a16="http://schemas.microsoft.com/office/drawing/2014/main" id="{8ED33D08-2B6F-EA36-4E2E-A0410E638033}"/>
              </a:ext>
            </a:extLst>
          </p:cNvPr>
          <p:cNvSpPr txBox="1"/>
          <p:nvPr/>
        </p:nvSpPr>
        <p:spPr>
          <a:xfrm>
            <a:off x="4246138" y="2343922"/>
            <a:ext cx="7681393" cy="1631216"/>
          </a:xfrm>
          <a:prstGeom prst="rect">
            <a:avLst/>
          </a:prstGeom>
          <a:noFill/>
        </p:spPr>
        <p:txBody>
          <a:bodyPr wrap="square">
            <a:spAutoFit/>
          </a:bodyPr>
          <a:lstStyle/>
          <a:p>
            <a:pPr>
              <a:spcBef>
                <a:spcPts val="600"/>
              </a:spcBef>
            </a:pPr>
            <a:r>
              <a:rPr lang="ru-RU" sz="2000" b="1" dirty="0"/>
              <a:t>Христијаните се повикани на светост (1. Коринќаните 6:11), и ова треба да го исклучи секој грев. Но, некои тврдеа дека, бидејќи нивните гревови веќе биле простени, тие можеле да прават што сакаат со своите тела. Затоа Павле појаснува дека „телото не е наменето за блуд“ (1. Коринќаните 6:12-13).</a:t>
            </a:r>
            <a:endParaRPr lang="es-ES" sz="2000" b="1" dirty="0"/>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mk-MK" sz="4400" b="1" spc="600" dirty="0">
                <a:ln w="6600">
                  <a:solidFill>
                    <a:schemeClr val="accent2"/>
                  </a:solidFill>
                  <a:prstDash val="solid"/>
                </a:ln>
                <a:solidFill>
                  <a:srgbClr val="FFFFFF"/>
                </a:solidFill>
                <a:effectLst>
                  <a:outerShdw dist="38100" dir="2700000" algn="tl" rotWithShape="0">
                    <a:schemeClr val="accent2"/>
                  </a:outerShdw>
                </a:effectLst>
              </a:rPr>
              <a:t>ЛЕГАЛНА СЕКСУАЛНОСТ</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923330"/>
          </a:xfrm>
          <a:prstGeom prst="rect">
            <a:avLst/>
          </a:prstGeom>
          <a:noFill/>
        </p:spPr>
        <p:txBody>
          <a:bodyPr wrap="square" rtlCol="0">
            <a:spAutoFit/>
          </a:bodyPr>
          <a:lstStyle/>
          <a:p>
            <a:pPr>
              <a:spcBef>
                <a:spcPts val="600"/>
              </a:spcBef>
            </a:pPr>
            <a:r>
              <a:rPr lang="ru-RU" b="1" dirty="0"/>
              <a:t>Со одговарање на некои прашања што ги поставила црквата во Коринт, Павле ни помага да разбереме како можеме да избегаме од сексуалниот неморал (1. Кор. 7:1).</a:t>
            </a:r>
            <a:endParaRPr lang="es-ES" b="1" dirty="0"/>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64633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b="1" dirty="0">
                <a:solidFill>
                  <a:schemeClr val="accent2">
                    <a:lumMod val="75000"/>
                  </a:schemeClr>
                </a:solidFill>
                <a:latin typeface="Comic Sans MS" panose="030F0702030302020204" pitchFamily="66" charset="0"/>
              </a:rPr>
              <a:t>„Но, поради раширениот блуд, секој маж нека има своја жена и секоја жена свој маж.“ (1. Коринќаните 7:2)</a:t>
            </a:r>
            <a:endParaRPr lang="es-ES" sz="1400" b="1" dirty="0">
              <a:solidFill>
                <a:schemeClr val="accent2">
                  <a:lumMod val="75000"/>
                </a:schemeClr>
              </a:solidFill>
              <a:latin typeface="Comic Sans MS" panose="030F0702030302020204" pitchFamily="66" charset="0"/>
            </a:endParaRP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4720" y="4427241"/>
            <a:ext cx="4674960" cy="1200329"/>
          </a:xfrm>
          <a:prstGeom prst="rect">
            <a:avLst/>
          </a:prstGeom>
          <a:noFill/>
        </p:spPr>
        <p:txBody>
          <a:bodyPr wrap="square">
            <a:spAutoFit/>
          </a:bodyPr>
          <a:lstStyle/>
          <a:p>
            <a:pPr>
              <a:spcBef>
                <a:spcPts val="600"/>
              </a:spcBef>
            </a:pPr>
            <a:r>
              <a:rPr lang="ru-RU" b="1" dirty="0"/>
              <a:t>Самците со дар на воздржаност можат подобро да ги искористат можностите да му служат на Бога без ограничувања од семејните грижи (1. Кор. 7:6-8, 32-34).</a:t>
            </a:r>
            <a:endParaRPr lang="es-ES" b="1" dirty="0"/>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527278"/>
            <a:ext cx="8356368" cy="646331"/>
          </a:xfrm>
          <a:prstGeom prst="rect">
            <a:avLst/>
          </a:prstGeom>
          <a:noFill/>
        </p:spPr>
        <p:txBody>
          <a:bodyPr wrap="square">
            <a:spAutoFit/>
          </a:bodyPr>
          <a:lstStyle/>
          <a:p>
            <a:pPr lvl="0">
              <a:spcBef>
                <a:spcPts val="600"/>
              </a:spcBef>
              <a:defRPr/>
            </a:pPr>
            <a:r>
              <a:rPr lang="ru-RU" b="1" dirty="0">
                <a:solidFill>
                  <a:prstClr val="black"/>
                </a:solidFill>
              </a:rPr>
              <a:t>Брачните другари не треба да одбиваат да имаат сексуални односи за да избегнат поттикнување на другиот на можна прељуба (1. Кор. 7:3-5).</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27005"/>
            <a:ext cx="8356367" cy="923330"/>
          </a:xfrm>
          <a:prstGeom prst="rect">
            <a:avLst/>
          </a:prstGeom>
          <a:noFill/>
        </p:spPr>
        <p:txBody>
          <a:bodyPr wrap="square">
            <a:spAutoFit/>
          </a:bodyPr>
          <a:lstStyle/>
          <a:p>
            <a:pPr lvl="0">
              <a:spcBef>
                <a:spcPts val="600"/>
              </a:spcBef>
              <a:defRPr/>
            </a:pPr>
            <a:r>
              <a:rPr lang="ru-RU" b="1" dirty="0">
                <a:solidFill>
                  <a:prstClr val="black"/>
                </a:solidFill>
              </a:rPr>
              <a:t>Во основа: венчаните лица треба да уживаат во законска сексуалност со својот сопружник; слободните лица не треба да имаат сексуални односи со никого.</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821493"/>
            <a:ext cx="4674961" cy="923330"/>
          </a:xfrm>
          <a:prstGeom prst="rect">
            <a:avLst/>
          </a:prstGeom>
          <a:noFill/>
        </p:spPr>
        <p:txBody>
          <a:bodyPr wrap="square">
            <a:spAutoFit/>
          </a:bodyPr>
          <a:lstStyle/>
          <a:p>
            <a:pPr lvl="0">
              <a:spcBef>
                <a:spcPts val="600"/>
              </a:spcBef>
              <a:defRPr/>
            </a:pPr>
            <a:r>
              <a:rPr lang="ru-RU" b="1" dirty="0">
                <a:solidFill>
                  <a:prstClr val="black"/>
                </a:solidFill>
              </a:rPr>
              <a:t>Самците без дар на воздржаност треба да се обидат да стапат во брак за да избегнат искушенија (1. Кор. 7:9).</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1992086" y="789129"/>
            <a:ext cx="8058149" cy="4970591"/>
          </a:xfrm>
          <a:prstGeom prst="rect">
            <a:avLst/>
          </a:prstGeom>
          <a:noFill/>
        </p:spPr>
        <p:txBody>
          <a:bodyPr wrap="square">
            <a:spAutoFit/>
          </a:bodyPr>
          <a:lstStyle/>
          <a:p>
            <a:pPr>
              <a:spcBef>
                <a:spcPts val="600"/>
              </a:spcBef>
            </a:pPr>
            <a:r>
              <a:rPr lang="ru-RU" sz="2600" b="1" dirty="0">
                <a:latin typeface="Constantia" panose="02030602050306030303" pitchFamily="18" charset="0"/>
              </a:rPr>
              <a:t>„Работејќи за оние што грешат, насочете го секое око кон Христос. […] Зборувајте им на оние што грешат за простувачката милост на Спасителот. Охрабрете го грешникот да се покае и да верува во Оној што може да му прости. […] Нека покајанието на грешникот биде прифатено од црквата со благодарно срце. Водете го покајникот од темнината на неверието кон светлината на верата и праведноста. Ставете ја неговата треперлива рака во љубезната рака на Исус. Таквото простување е потврдено на небото.“</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42AD85F2-6C4A-2721-2213-A528D96390CB}"/>
              </a:ext>
            </a:extLst>
          </p:cNvPr>
          <p:cNvSpPr txBox="1"/>
          <p:nvPr/>
        </p:nvSpPr>
        <p:spPr>
          <a:xfrm>
            <a:off x="5878716" y="5947768"/>
            <a:ext cx="3856825" cy="338554"/>
          </a:xfrm>
          <a:prstGeom prst="rect">
            <a:avLst/>
          </a:prstGeom>
          <a:noFill/>
        </p:spPr>
        <p:txBody>
          <a:bodyPr wrap="none" rtlCol="0">
            <a:spAutoFit/>
          </a:bodyPr>
          <a:lstStyle/>
          <a:p>
            <a:pPr algn="r"/>
            <a:r>
              <a:rPr lang="ru-RU" sz="1600" b="1" dirty="0"/>
              <a:t>Е. Г. В. (Желбата на вековите, стр. 746)</a:t>
            </a:r>
            <a:endParaRPr lang="es-ES" sz="1600" b="1" dirty="0"/>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801099" y="98262"/>
            <a:ext cx="3307481" cy="4062651"/>
          </a:xfrm>
          <a:prstGeom prst="rect">
            <a:avLst/>
          </a:prstGeom>
          <a:solidFill>
            <a:srgbClr val="FFF3D0"/>
          </a:solidFill>
          <a:effectLst>
            <a:innerShdw blurRad="114300">
              <a:schemeClr val="accent3">
                <a:lumMod val="75000"/>
              </a:schemeClr>
            </a:innerShdw>
          </a:effectLst>
        </p:spPr>
        <p:txBody>
          <a:bodyPr wrap="square">
            <a:spAutoFit/>
          </a:bodyPr>
          <a:lstStyle/>
          <a:p>
            <a:pPr lvl="0" algn="ctr">
              <a:defRPr/>
            </a:pPr>
            <a:r>
              <a:rPr lang="ru-RU" sz="2400" b="1" dirty="0">
                <a:solidFill>
                  <a:srgbClr val="196B24">
                    <a:lumMod val="75000"/>
                  </a:srgbClr>
                </a:solidFill>
                <a:latin typeface="Comic Sans MS" panose="030F0702030302020204" pitchFamily="66" charset="0"/>
              </a:rPr>
              <a:t>„Не знаете ли дека вашите тела се храмови на Светиот Дух во вас, Кого го примивте од Бога? Вие не сте свои, зашто сте купени по цена. Затоа, славете Го Бога со вашите тела.“ </a:t>
            </a:r>
            <a:endParaRPr lang="de-DE" sz="2400" b="1" dirty="0">
              <a:solidFill>
                <a:srgbClr val="196B24">
                  <a:lumMod val="75000"/>
                </a:srgbClr>
              </a:solidFill>
              <a:latin typeface="Comic Sans MS" panose="030F0702030302020204" pitchFamily="66" charset="0"/>
            </a:endParaRPr>
          </a:p>
          <a:p>
            <a:pPr lvl="0" algn="ctr">
              <a:defRPr/>
            </a:pPr>
            <a:r>
              <a:rPr lang="ru-RU" b="1" dirty="0">
                <a:solidFill>
                  <a:srgbClr val="196B24">
                    <a:lumMod val="75000"/>
                  </a:srgbClr>
                </a:solidFill>
                <a:latin typeface="Comic Sans MS" panose="030F0702030302020204" pitchFamily="66" charset="0"/>
              </a:rPr>
              <a:t>(1. Коринќаните 6:19-20)</a:t>
            </a:r>
            <a:endParaRPr kumimoji="0" lang="es-ES"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03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739647305"/>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0"/>
            <a:ext cx="6858000" cy="1323439"/>
          </a:xfrm>
          <a:prstGeom prst="rect">
            <a:avLst/>
          </a:prstGeom>
          <a:noFill/>
        </p:spPr>
        <p:txBody>
          <a:bodyPr wrap="square" rtlCol="0">
            <a:spAutoFit/>
          </a:bodyPr>
          <a:lstStyle/>
          <a:p>
            <a:pPr>
              <a:spcBef>
                <a:spcPts val="600"/>
              </a:spcBef>
            </a:pPr>
            <a:r>
              <a:rPr lang="ru-RU" sz="2000" b="1" dirty="0"/>
              <a:t>Павле ги посветува петтото до седмото поглавје од Првото послание до Коринтјаните првенствено на обидот да се искорени гревот што длабоко се вкоренил во коринтската црква: сексуалниот неморал.</a:t>
            </a:r>
            <a:endParaRPr lang="es-ES" sz="2000" b="1" dirty="0"/>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366434"/>
            <a:ext cx="6877664" cy="1323439"/>
          </a:xfrm>
          <a:prstGeom prst="rect">
            <a:avLst/>
          </a:prstGeom>
          <a:noFill/>
        </p:spPr>
        <p:txBody>
          <a:bodyPr wrap="square">
            <a:spAutoFit/>
          </a:bodyPr>
          <a:lstStyle/>
          <a:p>
            <a:pPr lvl="0">
              <a:spcBef>
                <a:spcPts val="600"/>
              </a:spcBef>
              <a:defRPr/>
            </a:pPr>
            <a:r>
              <a:rPr lang="ru-RU" sz="2000" b="1" dirty="0">
                <a:solidFill>
                  <a:prstClr val="black"/>
                </a:solidFill>
              </a:rPr>
              <a:t>Користејќи јасен и директен јазик, Павле не само што го посочува гревот, туку и предлага решенија за справување со него и спречување на неговото повторување.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337105"/>
            <a:ext cx="6877664" cy="1015663"/>
          </a:xfrm>
          <a:prstGeom prst="rect">
            <a:avLst/>
          </a:prstGeom>
          <a:noFill/>
        </p:spPr>
        <p:txBody>
          <a:bodyPr wrap="square">
            <a:spAutoFit/>
          </a:bodyPr>
          <a:lstStyle/>
          <a:p>
            <a:pPr lvl="0">
              <a:spcBef>
                <a:spcPts val="600"/>
              </a:spcBef>
              <a:defRPr/>
            </a:pPr>
            <a:r>
              <a:rPr lang="ru-RU" sz="2000" b="1" dirty="0">
                <a:solidFill>
                  <a:prstClr val="black"/>
                </a:solidFill>
              </a:rPr>
              <a:t>Овој специфичен грев бил усложнет од други, како што се престапи и измами, извршени меѓу самите верници, кои биле изнесени пред граѓанските судови.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275772" y="674400"/>
            <a:ext cx="5800725" cy="415498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mk-MK"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ГРЕВ </a:t>
            </a:r>
            <a:endParaRPr lang="de-DE"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mk-MK"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ВО ЦРКВАТА</a:t>
            </a:r>
            <a:endPar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mk-MK"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СОГЛАСЕН ГРЕВ</a:t>
            </a:r>
            <a:endPar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7030A0"/>
                </a:solidFill>
                <a:latin typeface="Comic Sans MS" panose="030F0702030302020204" pitchFamily="66" charset="0"/>
              </a:rPr>
              <a:t>„И се фалиш со ова! Не требаше ли подобро да тагуваш и да го исклучиш од твоето друштво оној што го направил тоа?“ (1. Коринќаните 5:2)</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52297" y="1491200"/>
            <a:ext cx="7289529" cy="646331"/>
          </a:xfrm>
          <a:prstGeom prst="rect">
            <a:avLst/>
          </a:prstGeom>
          <a:noFill/>
        </p:spPr>
        <p:txBody>
          <a:bodyPr wrap="square">
            <a:spAutoFit/>
          </a:bodyPr>
          <a:lstStyle/>
          <a:p>
            <a:pPr>
              <a:spcBef>
                <a:spcPts val="600"/>
              </a:spcBef>
            </a:pPr>
            <a:r>
              <a:rPr lang="ru-RU" b="1" dirty="0"/>
              <a:t>Во коринтската црква имало „случај на сексуален неморал што не се толерира ниту меѓу паганите“ (1</a:t>
            </a:r>
            <a:r>
              <a:rPr lang="de-DE" b="1" dirty="0"/>
              <a:t> </a:t>
            </a:r>
            <a:r>
              <a:rPr lang="ru-RU" b="1" dirty="0">
                <a:solidFill>
                  <a:prstClr val="black"/>
                </a:solidFill>
              </a:rPr>
              <a:t>Коринќаните</a:t>
            </a:r>
            <a:r>
              <a:rPr lang="ru-RU" b="1" dirty="0"/>
              <a:t>. 5:1</a:t>
            </a:r>
            <a:r>
              <a:rPr lang="de-DE" b="1" dirty="0"/>
              <a:t>)</a:t>
            </a:r>
            <a:endParaRPr lang="es-ES" b="1" dirty="0"/>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441826" y="1522928"/>
            <a:ext cx="4597877"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21086" y="4186146"/>
            <a:ext cx="6694713" cy="1200329"/>
          </a:xfrm>
          <a:prstGeom prst="rect">
            <a:avLst/>
          </a:prstGeom>
          <a:noFill/>
        </p:spPr>
        <p:txBody>
          <a:bodyPr wrap="square">
            <a:spAutoFit/>
          </a:bodyPr>
          <a:lstStyle/>
          <a:p>
            <a:pPr>
              <a:spcBef>
                <a:spcPts val="600"/>
              </a:spcBef>
            </a:pPr>
            <a:r>
              <a:rPr lang="ru-RU" b="1" dirty="0"/>
              <a:t>Црквата била составена првенствено од незнабошци. Нивната сопствена совест им кажувала дека инцестот не треба да се толерира. Покрај тоа, нивното познавање на Светото писмо ја зацврстувало оваа идеја (Левит 18:8).</a:t>
            </a:r>
            <a:endParaRPr lang="es-ES" b="1" dirty="0"/>
          </a:p>
        </p:txBody>
      </p:sp>
      <p:sp>
        <p:nvSpPr>
          <p:cNvPr id="6" name="CuadroTexto 5">
            <a:extLst>
              <a:ext uri="{FF2B5EF4-FFF2-40B4-BE49-F238E27FC236}">
                <a16:creationId xmlns:a16="http://schemas.microsoft.com/office/drawing/2014/main" id="{5B5C8C9F-3570-38AD-57B9-D3DE681A1773}"/>
              </a:ext>
            </a:extLst>
          </p:cNvPr>
          <p:cNvSpPr txBox="1"/>
          <p:nvPr/>
        </p:nvSpPr>
        <p:spPr>
          <a:xfrm>
            <a:off x="152297" y="2209069"/>
            <a:ext cx="7289529" cy="1200329"/>
          </a:xfrm>
          <a:prstGeom prst="rect">
            <a:avLst/>
          </a:prstGeom>
          <a:noFill/>
        </p:spPr>
        <p:txBody>
          <a:bodyPr wrap="square">
            <a:spAutoFit/>
          </a:bodyPr>
          <a:lstStyle/>
          <a:p>
            <a:pPr lvl="0">
              <a:spcBef>
                <a:spcPts val="600"/>
              </a:spcBef>
              <a:defRPr/>
            </a:pPr>
            <a:r>
              <a:rPr lang="ru-RU" b="1" dirty="0">
                <a:solidFill>
                  <a:prstClr val="black"/>
                </a:solidFill>
              </a:rPr>
              <a:t>Постоењето на инцестуозна врска во црквата беше многу сериозно прашање. Но, ситуацијата беше уште полоша затоа што, наместо да создаваат одвратност кај членовите, тие беа горди што го толерираа овој грев (1. Коринќаните 5:2).</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21086" y="5411987"/>
            <a:ext cx="6694713" cy="1323439"/>
          </a:xfrm>
          <a:prstGeom prst="rect">
            <a:avLst/>
          </a:prstGeom>
          <a:noFill/>
        </p:spPr>
        <p:txBody>
          <a:bodyPr wrap="square">
            <a:spAutoFit/>
          </a:bodyPr>
          <a:lstStyle/>
          <a:p>
            <a:pPr lvl="0">
              <a:spcBef>
                <a:spcPts val="600"/>
              </a:spcBef>
              <a:defRPr/>
            </a:pPr>
            <a:r>
              <a:rPr lang="ru-RU" sz="2000" b="1" dirty="0">
                <a:solidFill>
                  <a:prstClr val="black"/>
                </a:solidFill>
              </a:rPr>
              <a:t>Ако им било јасно дека оваа врска е грешна… зошто биле горди на неа (1. Кор. 5:6)? Дали вмешаното семејство имало влијание во црквата? Дали се фалеле дека се црква која ги толерира грешниците?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mk-MK" sz="4400" b="1" dirty="0">
                <a:ln w="22225">
                  <a:solidFill>
                    <a:schemeClr val="accent2"/>
                  </a:solidFill>
                  <a:prstDash val="solid"/>
                </a:ln>
                <a:solidFill>
                  <a:schemeClr val="accent2">
                    <a:lumMod val="60000"/>
                    <a:lumOff val="40000"/>
                  </a:schemeClr>
                </a:solidFill>
              </a:rPr>
              <a:t>ИСКОРЕНИЕ НА ГРЕВОТ</a:t>
            </a:r>
            <a:endParaRPr lang="es-ES"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3">
                    <a:lumMod val="75000"/>
                  </a:schemeClr>
                </a:solidFill>
                <a:latin typeface="Comic Sans MS" panose="030F0702030302020204" pitchFamily="66" charset="0"/>
              </a:rPr>
              <a:t>„Зашто Бог ќе им суди на оние однадвор. Отстранете го злиот од вашата средина.“ (1. Коринќаните 5:13)</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145399" y="1471911"/>
            <a:ext cx="7812519" cy="923330"/>
          </a:xfrm>
          <a:prstGeom prst="rect">
            <a:avLst/>
          </a:prstGeom>
          <a:noFill/>
        </p:spPr>
        <p:txBody>
          <a:bodyPr wrap="square" rtlCol="0">
            <a:spAutoFit/>
          </a:bodyPr>
          <a:lstStyle/>
          <a:p>
            <a:pPr>
              <a:spcBef>
                <a:spcPts val="600"/>
              </a:spcBef>
            </a:pPr>
            <a:r>
              <a:rPr lang="ru-RU" b="1" dirty="0"/>
              <a:t>Случајот со инцест веќе бил „јавно познат“ (1. Коринќаните 5:1), па затоа морале да се преземат итни мерки за да се спречи оштетување на угледот на црквата. Кои мерки требало да се</a:t>
            </a:r>
            <a:r>
              <a:rPr lang="de-DE" b="1" dirty="0"/>
              <a:t> </a:t>
            </a:r>
            <a:r>
              <a:rPr lang="ru-RU" b="1" dirty="0"/>
              <a:t>преземат?</a:t>
            </a:r>
            <a:endParaRPr lang="es-ES" b="1" dirty="0"/>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855078263"/>
              </p:ext>
            </p:extLst>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280770"/>
            <a:ext cx="4760239" cy="2554545"/>
          </a:xfrm>
          <a:prstGeom prst="rect">
            <a:avLst/>
          </a:prstGeom>
          <a:noFill/>
        </p:spPr>
        <p:txBody>
          <a:bodyPr wrap="square" rtlCol="0">
            <a:spAutoFit/>
          </a:bodyPr>
          <a:lstStyle/>
          <a:p>
            <a:pPr>
              <a:spcBef>
                <a:spcPts val="600"/>
              </a:spcBef>
            </a:pPr>
            <a:r>
              <a:rPr lang="ru-RU" sz="2000" b="1" dirty="0"/>
              <a:t>Црковната дисциплина </a:t>
            </a:r>
            <a:r>
              <a:rPr lang="de-DE" sz="2000" b="1" dirty="0"/>
              <a:t>                       </a:t>
            </a:r>
            <a:r>
              <a:rPr lang="ru-RU" sz="2000" b="1" dirty="0"/>
              <a:t>(без оглед на тежината на гревот) секогаш мора да има искупителна цел. Грешката на лицето мора да биде јасно ставена на знаење за да може да ја препознае, да се покае и „да биде спасен во денот на Господ Исус“ (1. Коринќаните 5:5).</a:t>
            </a:r>
            <a:endParaRPr lang="es-ES" sz="2000" b="1" dirty="0"/>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mk-MK"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СПРАВУВАЊЕ СО ВНАТРЕШНИ ПРОБЛЕМИ</a:t>
            </a:r>
            <a:endPar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4">
                    <a:lumMod val="50000"/>
                  </a:schemeClr>
                </a:solidFill>
                <a:latin typeface="Comic Sans MS" panose="030F0702030302020204" pitchFamily="66" charset="0"/>
              </a:rPr>
              <a:t>„Ако некој од вас има спор со друг, како се осмелува да го изнесе пред неверници, наместо да оди кај верниците?“ (1. Коринќаните 6:1)</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3551464" y="1543680"/>
            <a:ext cx="8567057" cy="1631216"/>
          </a:xfrm>
          <a:prstGeom prst="rect">
            <a:avLst/>
          </a:prstGeom>
          <a:noFill/>
        </p:spPr>
        <p:txBody>
          <a:bodyPr wrap="square" rtlCol="0">
            <a:spAutoFit/>
          </a:bodyPr>
          <a:lstStyle/>
          <a:p>
            <a:pPr>
              <a:spcBef>
                <a:spcPts val="600"/>
              </a:spcBef>
            </a:pPr>
            <a:r>
              <a:rPr lang="ru-RU" sz="2000" b="1" dirty="0"/>
              <a:t>Откако објаснува како да се реши гревот во црквата, Павле ги прекорува што не ги следат правилните упатства и што ги оставаат споровите меѓу верниците на световните судови </a:t>
            </a:r>
            <a:r>
              <a:rPr lang="de-DE" sz="2000" b="1" dirty="0"/>
              <a:t>                                         </a:t>
            </a:r>
            <a:r>
              <a:rPr lang="ru-RU" sz="2000" b="1" dirty="0"/>
              <a:t>(1. Коринќаните 6:1-6). Но, Павле оди подалеку и го напаѓа коренот на проблемот.</a:t>
            </a:r>
            <a:endParaRPr lang="es-ES" sz="2000" b="1" dirty="0"/>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362041" y="1419098"/>
            <a:ext cx="2971979" cy="181873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497004" y="4334231"/>
            <a:ext cx="6839702" cy="707886"/>
          </a:xfrm>
          <a:prstGeom prst="rect">
            <a:avLst/>
          </a:prstGeom>
          <a:noFill/>
        </p:spPr>
        <p:txBody>
          <a:bodyPr wrap="square">
            <a:spAutoFit/>
          </a:bodyPr>
          <a:lstStyle/>
          <a:p>
            <a:pPr>
              <a:spcBef>
                <a:spcPts val="600"/>
              </a:spcBef>
            </a:pPr>
            <a:r>
              <a:rPr lang="ru-RU" sz="2000" b="1" dirty="0"/>
              <a:t>Второ, браќата мора да бидат спремни да го простат прекршокот (1. Кор. 6:7б).</a:t>
            </a:r>
            <a:endParaRPr lang="es-ES" sz="2000" b="1" dirty="0"/>
          </a:p>
        </p:txBody>
      </p:sp>
      <p:sp>
        <p:nvSpPr>
          <p:cNvPr id="7" name="CuadroTexto 6">
            <a:extLst>
              <a:ext uri="{FF2B5EF4-FFF2-40B4-BE49-F238E27FC236}">
                <a16:creationId xmlns:a16="http://schemas.microsoft.com/office/drawing/2014/main" id="{22E020F3-A69B-8010-52A8-7FB4B138C366}"/>
              </a:ext>
            </a:extLst>
          </p:cNvPr>
          <p:cNvSpPr txBox="1"/>
          <p:nvPr/>
        </p:nvSpPr>
        <p:spPr>
          <a:xfrm>
            <a:off x="471637" y="3324315"/>
            <a:ext cx="6971690" cy="1015663"/>
          </a:xfrm>
          <a:prstGeom prst="rect">
            <a:avLst/>
          </a:prstGeom>
          <a:noFill/>
        </p:spPr>
        <p:txBody>
          <a:bodyPr wrap="square">
            <a:spAutoFit/>
          </a:bodyPr>
          <a:lstStyle/>
          <a:p>
            <a:pPr>
              <a:spcBef>
                <a:spcPts val="600"/>
              </a:spcBef>
            </a:pPr>
            <a:r>
              <a:rPr lang="ru-RU" sz="2000" b="1" dirty="0"/>
              <a:t>Прво, не треба да има несогласувања меѓу членовите на црквата (1. Кор. 6:7а) и, секако, членовите не треба да му наштетат или да го измамат друг член (1. Кор. 6:8)</a:t>
            </a:r>
            <a:endParaRPr lang="es-ES" sz="2000" b="1" dirty="0"/>
          </a:p>
        </p:txBody>
      </p:sp>
      <p:sp>
        <p:nvSpPr>
          <p:cNvPr id="11" name="CuadroTexto 10">
            <a:extLst>
              <a:ext uri="{FF2B5EF4-FFF2-40B4-BE49-F238E27FC236}">
                <a16:creationId xmlns:a16="http://schemas.microsoft.com/office/drawing/2014/main" id="{6148304D-035B-41EA-2ED0-618C1960B8A3}"/>
              </a:ext>
            </a:extLst>
          </p:cNvPr>
          <p:cNvSpPr txBox="1"/>
          <p:nvPr/>
        </p:nvSpPr>
        <p:spPr>
          <a:xfrm>
            <a:off x="99493" y="5691773"/>
            <a:ext cx="7211846" cy="1015663"/>
          </a:xfrm>
          <a:prstGeom prst="rect">
            <a:avLst/>
          </a:prstGeom>
          <a:noFill/>
        </p:spPr>
        <p:txBody>
          <a:bodyPr wrap="square">
            <a:spAutoFit/>
          </a:bodyPr>
          <a:lstStyle/>
          <a:p>
            <a:pPr>
              <a:spcBef>
                <a:spcPts val="600"/>
              </a:spcBef>
            </a:pPr>
            <a:r>
              <a:rPr lang="ru-RU" sz="2000" b="1" dirty="0"/>
              <a:t>Освен ако не станува збор за кривично дело (Римјаните 13:1-5), внатрешните црковни проблеми треба да се решаваат интерно.</a:t>
            </a:r>
            <a:endParaRPr lang="es-ES" sz="2000" b="1" dirty="0"/>
          </a:p>
        </p:txBody>
      </p:sp>
      <p:sp>
        <p:nvSpPr>
          <p:cNvPr id="13" name="CuadroTexto 12">
            <a:extLst>
              <a:ext uri="{FF2B5EF4-FFF2-40B4-BE49-F238E27FC236}">
                <a16:creationId xmlns:a16="http://schemas.microsoft.com/office/drawing/2014/main" id="{52DF5DD4-C39F-63F3-367E-FC0BEB71AED5}"/>
              </a:ext>
            </a:extLst>
          </p:cNvPr>
          <p:cNvSpPr txBox="1"/>
          <p:nvPr/>
        </p:nvSpPr>
        <p:spPr>
          <a:xfrm>
            <a:off x="471637" y="5043943"/>
            <a:ext cx="6839702" cy="707886"/>
          </a:xfrm>
          <a:prstGeom prst="rect">
            <a:avLst/>
          </a:prstGeom>
          <a:noFill/>
        </p:spPr>
        <p:txBody>
          <a:bodyPr wrap="square">
            <a:spAutoFit/>
          </a:bodyPr>
          <a:lstStyle/>
          <a:p>
            <a:pPr>
              <a:spcBef>
                <a:spcPts val="600"/>
              </a:spcBef>
            </a:pPr>
            <a:r>
              <a:rPr lang="ru-RU" sz="2000" b="1" dirty="0"/>
              <a:t>Трето, ако нема согласност меѓу членовите, црквата мора да суди или да посредува меѓу нив (1. Кор. 6:2).</a:t>
            </a:r>
            <a:endParaRPr lang="es-ES" sz="2000" b="1" dirty="0"/>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492" y="3395264"/>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492" y="4414859"/>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771" y="5110713"/>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273716" y="811623"/>
            <a:ext cx="10579509" cy="5262979"/>
          </a:xfrm>
          <a:prstGeom prst="rect">
            <a:avLst/>
          </a:prstGeom>
          <a:noFill/>
        </p:spPr>
        <p:txBody>
          <a:bodyPr wrap="square">
            <a:spAutoFit/>
          </a:bodyPr>
          <a:lstStyle/>
          <a:p>
            <a:pPr>
              <a:spcBef>
                <a:spcPts val="600"/>
              </a:spcBef>
            </a:pPr>
            <a:r>
              <a:rPr lang="ru-RU" sz="2400" b="1" dirty="0">
                <a:latin typeface="Constantia" panose="02030602050306030303" pitchFamily="18" charset="0"/>
              </a:rPr>
              <a:t>„Наша задача е да ги знаеме нашите негувани слабости и гревови, кои создаваат духовна темнина и слабост и ја изгаснале нашата прва љубов. Дали е тоа световност? Дали е тоа себичност? Дали е тоа љубовта кон самопочитувањето? Дали е тоа борбата да се биде прв? Дали е тоа сензуалноста што нè оддалечува од Бога? Дали е тоа гревот на николаитите кои ја заменија Божјата благодат со похота? Дали е тоа рамнодушност кон големата светлина? Дали е тоа злоупотребата или злоупотребата на можностите и привилегиите што нè води кон фалбени претензии за религиозна мудрост и знаење, додека нашите животи и карактер се недоследни и неморални? Без разлика што сме негувале и негувале сè додека не стане силно и доминантно, да вложиме решителни напори да бидеме победнички, за да не се изгубиме и да можеме да јадеме од дрвото на животот.“</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619543F-0133-37A9-5C45-80AB5F3B408F}"/>
              </a:ext>
            </a:extLst>
          </p:cNvPr>
          <p:cNvSpPr txBox="1"/>
          <p:nvPr/>
        </p:nvSpPr>
        <p:spPr>
          <a:xfrm>
            <a:off x="8344485" y="5757182"/>
            <a:ext cx="3771865" cy="338554"/>
          </a:xfrm>
          <a:prstGeom prst="rect">
            <a:avLst/>
          </a:prstGeom>
          <a:noFill/>
        </p:spPr>
        <p:txBody>
          <a:bodyPr wrap="none" rtlCol="0">
            <a:spAutoFit/>
          </a:bodyPr>
          <a:lstStyle/>
          <a:p>
            <a:pPr algn="r"/>
            <a:r>
              <a:rPr lang="ru-RU" sz="1600" b="1" dirty="0"/>
              <a:t>Е. Г. В. (Ќе примиш моќ, 18 декември)</a:t>
            </a:r>
            <a:endParaRPr lang="es-ES" sz="1600" b="1" dirty="0"/>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33374" y="-104775"/>
            <a:ext cx="8124825" cy="647703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ru-RU" sz="6000" dirty="0">
                <a:pattFill prst="narHorz">
                  <a:fgClr>
                    <a:srgbClr val="FFFF00"/>
                  </a:fgClr>
                  <a:bgClr>
                    <a:schemeClr val="accent6">
                      <a:lumMod val="20000"/>
                      <a:lumOff val="80000"/>
                    </a:schemeClr>
                  </a:bgClr>
                </a:pattFill>
                <a:effectLst>
                  <a:innerShdw blurRad="177800">
                    <a:schemeClr val="accent6">
                      <a:lumMod val="50000"/>
                    </a:schemeClr>
                  </a:innerShdw>
                </a:effectLst>
              </a:rPr>
              <a:t>КАКО ДА ГО ИЗБЕГНЕТЕ ГРЕВОТ ВО ЦРКВАТА</a:t>
            </a:r>
            <a:endParaRPr lang="es-ES" sz="6000" dirty="0">
              <a:pattFill prst="narHorz">
                <a:fgClr>
                  <a:srgbClr val="FFFF00"/>
                </a:fgClr>
                <a:bgClr>
                  <a:schemeClr val="accent6">
                    <a:lumMod val="20000"/>
                    <a:lumOff val="80000"/>
                  </a:schemeClr>
                </a:bgClr>
              </a:pattFill>
              <a:effectLst>
                <a:innerShdw blurRad="177800">
                  <a:schemeClr val="accent6">
                    <a:lumMod val="50000"/>
                  </a:schemeClr>
                </a:innerShdw>
              </a:effectLst>
            </a:endParaRP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1422</Words>
  <Application>Microsoft Office PowerPoint</Application>
  <PresentationFormat>Panorámica</PresentationFormat>
  <Paragraphs>55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Constantia</vt:lpstr>
      <vt:lpstr>Arial</vt:lpstr>
      <vt:lpstr>Aptos Display</vt:lpstr>
      <vt:lpstr>Comic Sans MS</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2026-06-19T16:27:56Z</dcterms:created>
  <dcterms:modified xsi:type="dcterms:W3CDTF">2026-07-09T06:44:08Z</dcterms:modified>
</cp:coreProperties>
</file>