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sldIdLst>
    <p:sldId id="256" r:id="rId2"/>
    <p:sldId id="268" r:id="rId3"/>
    <p:sldId id="258" r:id="rId4"/>
    <p:sldId id="259" r:id="rId5"/>
    <p:sldId id="275" r:id="rId6"/>
    <p:sldId id="277" r:id="rId7"/>
    <p:sldId id="273" r:id="rId8"/>
    <p:sldId id="263" r:id="rId9"/>
    <p:sldId id="278" r:id="rId10"/>
    <p:sldId id="274" r:id="rId11"/>
    <p:sldId id="270" r:id="rId12"/>
    <p:sldId id="271"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 qsCatId="3D" csTypeId="urn:microsoft.com/office/officeart/2005/8/colors/accent2_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ru-RU" sz="2000" b="1" dirty="0">
              <a:solidFill>
                <a:srgbClr val="745E00"/>
              </a:solidFill>
            </a:rPr>
            <a:t>Иако беше богат, тој стана сиромашен (2 Коринќаните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ru-RU" sz="2000" b="1" dirty="0">
              <a:solidFill>
                <a:srgbClr val="208438"/>
              </a:solidFill>
            </a:rPr>
            <a:t>Тој го напушти рајот за да живее на Земјата</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ru-RU" sz="2000" b="1" dirty="0">
              <a:solidFill>
                <a:schemeClr val="tx2">
                  <a:lumMod val="75000"/>
                </a:schemeClr>
              </a:solidFill>
            </a:rPr>
            <a:t>Тој престана да владее со Универзумот за да стане столар</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ru-RU" sz="2000" b="1" dirty="0">
              <a:solidFill>
                <a:srgbClr val="1C97A8"/>
              </a:solidFill>
            </a:rPr>
            <a:t>Тој остави безбедно место за да живее на непријателска територија.</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ru-RU" sz="2000" b="1" dirty="0">
              <a:solidFill>
                <a:schemeClr val="accent5">
                  <a:lumMod val="75000"/>
                </a:schemeClr>
              </a:solidFill>
            </a:rPr>
            <a:t>Тој ја замени кралската круна со круна од трње.</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 qsCatId="3D" csTypeId="urn:microsoft.com/office/officeart/2005/8/colors/colorful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ru-RU" sz="1800" b="1" dirty="0">
              <a:effectLst>
                <a:outerShdw blurRad="38100" dist="38100" dir="2700000" algn="tl">
                  <a:srgbClr val="000000">
                    <a:alpha val="43137"/>
                  </a:srgbClr>
                </a:outerShdw>
              </a:effectLst>
            </a:rPr>
            <a:t>Благодарност за Божјата благодат (2. Кор. 9:15)</a:t>
          </a:r>
          <a:endParaRPr lang="es-ES" sz="18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ru-RU" sz="1800" b="1" dirty="0"/>
            <a:t>Исус даде сè за нас. Нашата благодарност се покажува во желбата целосно да Му се предадеме.</a:t>
          </a:r>
          <a:endParaRPr lang="es-ES" sz="18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ru-RU" sz="1800" b="1" dirty="0">
              <a:effectLst>
                <a:outerShdw blurRad="38100" dist="38100" dir="2700000" algn="tl">
                  <a:srgbClr val="000000">
                    <a:alpha val="43137"/>
                  </a:srgbClr>
                </a:outerShdw>
              </a:effectLst>
            </a:rPr>
            <a:t>Желба да ги споделите Божјите благослови (2. Кор. 9:11а)</a:t>
          </a:r>
          <a:endParaRPr lang="es-ES" sz="18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ru-RU" sz="1800" b="1" dirty="0"/>
            <a:t>Ние им даваме на другите затоа што прво сме примиле од Бога</a:t>
          </a:r>
          <a:endParaRPr lang="es-ES" sz="18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mk-MK" sz="1800" b="1" dirty="0">
              <a:effectLst>
                <a:outerShdw blurRad="38100" dist="38100" dir="2700000" algn="tl">
                  <a:srgbClr val="000000">
                    <a:alpha val="43137"/>
                  </a:srgbClr>
                </a:outerShdw>
              </a:effectLst>
            </a:rPr>
            <a:t>Искрена љубов</a:t>
          </a:r>
          <a:endParaRPr lang="de-DE" sz="1800" b="1" dirty="0">
            <a:effectLst>
              <a:outerShdw blurRad="38100" dist="38100" dir="2700000" algn="tl">
                <a:srgbClr val="000000">
                  <a:alpha val="43137"/>
                </a:srgbClr>
              </a:outerShdw>
            </a:effectLst>
          </a:endParaRPr>
        </a:p>
        <a:p>
          <a:r>
            <a:rPr lang="mk-MK" sz="1800" b="1" dirty="0">
              <a:effectLst>
                <a:outerShdw blurRad="38100" dist="38100" dir="2700000" algn="tl">
                  <a:srgbClr val="000000">
                    <a:alpha val="43137"/>
                  </a:srgbClr>
                </a:outerShdw>
              </a:effectLst>
            </a:rPr>
            <a:t>(2. Коринќаните 8:24)</a:t>
          </a:r>
          <a:endParaRPr lang="es-ES" sz="18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ru-RU" sz="2000" b="1" dirty="0"/>
            <a:t>Дарежливоста е доказ дека љубовта живее во нашите срца</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ru-RU" sz="1800" b="1" kern="1200" dirty="0">
              <a:solidFill>
                <a:prstClr val="white"/>
              </a:solidFill>
              <a:effectLst>
                <a:outerShdw blurRad="38100" dist="38100" dir="2700000" algn="tl">
                  <a:srgbClr val="000000"/>
                </a:outerShdw>
              </a:effectLst>
              <a:latin typeface="Aptos" panose="02110004020202020204"/>
              <a:ea typeface="+mn-ea"/>
              <a:cs typeface="+mn-cs"/>
            </a:rPr>
            <a:t>Тие молеа за привилегијата да им помагаат на другите                  (2. Кор. 8:4)</a:t>
          </a:r>
          <a:endParaRPr lang="es-ES" sz="18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ru-RU" sz="1800" b="1" kern="1200" dirty="0">
              <a:solidFill>
                <a:prstClr val="white"/>
              </a:solidFill>
              <a:effectLst>
                <a:outerShdw blurRad="38100" dist="38100" dir="2700000" algn="tl">
                  <a:srgbClr val="000000"/>
                </a:outerShdw>
              </a:effectLst>
              <a:latin typeface="Aptos" panose="02110004020202020204"/>
              <a:ea typeface="+mn-ea"/>
              <a:cs typeface="+mn-cs"/>
            </a:rPr>
            <a:t>Во својата сиромаштија, тие даваа повеќе од своите можности (2. Кор. 8:2-3)</a:t>
          </a:r>
          <a:endParaRPr lang="es-ES" sz="18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s-ES"/>
        </a:p>
      </dgm:t>
    </dgm:pt>
    <dgm:pt modelId="{2CE89600-6642-451A-8D0C-428779AFB63D}">
      <dgm:prSet custT="1"/>
      <dgm:spPr/>
      <dgm:t>
        <a:bodyPr/>
        <a:lstStyle/>
        <a:p>
          <a:pPr algn="ctr"/>
          <a:r>
            <a:rPr lang="ru-RU" sz="2000" b="1" dirty="0">
              <a:effectLst>
                <a:outerShdw blurRad="38100" dist="38100" dir="2700000" algn="tl">
                  <a:srgbClr val="000000"/>
                </a:outerShdw>
              </a:effectLst>
            </a:rPr>
            <a:t>Тие ја примија благодатта на Исус (2. Кор.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ru-RU" sz="2000" b="1" dirty="0">
              <a:effectLst>
                <a:outerShdw blurRad="38100" dist="38100" dir="2700000" algn="tl">
                  <a:srgbClr val="000000"/>
                </a:outerShdw>
              </a:effectLst>
            </a:rPr>
            <a:t>Тие се предадоа себеси на Исус (2. Кор.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 qsCatId="3D" csTypeId="urn:microsoft.com/office/officeart/2005/8/colors/colorful1"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mk-MK" sz="2000" b="1" dirty="0">
              <a:effectLst>
                <a:outerShdw blurRad="38100" dist="38100" dir="2700000" algn="tl">
                  <a:srgbClr val="000000"/>
                </a:outerShdw>
              </a:effectLst>
            </a:rPr>
            <a:t>со радост                 (</a:t>
          </a:r>
          <a:r>
            <a:rPr lang="mk-MK" sz="1800" b="1" dirty="0">
              <a:effectLst>
                <a:outerShdw blurRad="38100" dist="38100" dir="2700000" algn="tl">
                  <a:srgbClr val="000000"/>
                </a:outerShdw>
              </a:effectLst>
            </a:rPr>
            <a:t>2 </a:t>
          </a:r>
          <a:r>
            <a:rPr lang="mk-MK" sz="1800" b="1" dirty="0" err="1">
              <a:effectLst>
                <a:outerShdw blurRad="38100" dist="38100" dir="2700000" algn="tl">
                  <a:srgbClr val="000000"/>
                </a:outerShdw>
              </a:effectLst>
            </a:rPr>
            <a:t>Коринтјаните</a:t>
          </a:r>
          <a:r>
            <a:rPr lang="mk-MK" sz="1800" b="1" dirty="0">
              <a:effectLst>
                <a:outerShdw blurRad="38100" dist="38100" dir="2700000" algn="tl">
                  <a:srgbClr val="000000"/>
                </a:outerShdw>
              </a:effectLst>
            </a:rPr>
            <a:t> 8:2</a:t>
          </a:r>
          <a:r>
            <a:rPr lang="mk-MK"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ru-RU" sz="1800" b="1" dirty="0"/>
            <a:t>Тие се чувствуваа среќни што можеа да дадат</a:t>
          </a:r>
          <a:endParaRPr lang="es-ES" sz="18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ru-RU" sz="2000" b="1" dirty="0">
              <a:effectLst>
                <a:outerShdw blurRad="38100" dist="38100" dir="2700000" algn="tl">
                  <a:srgbClr val="000000"/>
                </a:outerShdw>
              </a:effectLst>
            </a:rPr>
            <a:t>со великодушност (</a:t>
          </a:r>
          <a:r>
            <a:rPr lang="ru-RU" sz="1800" b="1" dirty="0">
              <a:effectLst>
                <a:outerShdw blurRad="38100" dist="38100" dir="2700000" algn="tl">
                  <a:srgbClr val="000000"/>
                </a:outerShdw>
              </a:effectLst>
            </a:rPr>
            <a:t>2. Кор. 8:2</a:t>
          </a:r>
          <a:r>
            <a:rPr lang="ru-RU"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ru-RU" sz="1800" b="1" dirty="0"/>
            <a:t>Нивната сиромаштија не беше пречка</a:t>
          </a:r>
          <a:endParaRPr lang="es-ES" sz="18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mk-MK" sz="2000" b="1" dirty="0">
              <a:effectLst>
                <a:outerShdw blurRad="38100" dist="38100" dir="2700000" algn="tl">
                  <a:srgbClr val="000000"/>
                </a:outerShdw>
              </a:effectLst>
            </a:rPr>
            <a:t>со задоволство   (</a:t>
          </a:r>
          <a:r>
            <a:rPr lang="mk-MK" sz="1800" b="1" dirty="0">
              <a:effectLst>
                <a:outerShdw blurRad="38100" dist="38100" dir="2700000" algn="tl">
                  <a:srgbClr val="000000"/>
                </a:outerShdw>
              </a:effectLst>
            </a:rPr>
            <a:t>2. Коринќаните 8:3</a:t>
          </a:r>
          <a:r>
            <a:rPr lang="mk-MK"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ru-RU" sz="1800" b="1" dirty="0"/>
            <a:t>Тие го направија тоа доброволно и спонтано</a:t>
          </a:r>
          <a:endParaRPr lang="es-ES" sz="18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ru-RU" sz="2000" b="1" dirty="0">
              <a:effectLst>
                <a:outerShdw blurRad="38100" dist="38100" dir="2700000" algn="tl">
                  <a:srgbClr val="000000"/>
                </a:outerShdw>
              </a:effectLst>
            </a:rPr>
            <a:t>како привилегија (</a:t>
          </a:r>
          <a:r>
            <a:rPr lang="ru-RU" sz="1800" b="1" dirty="0">
              <a:effectLst>
                <a:outerShdw blurRad="38100" dist="38100" dir="2700000" algn="tl">
                  <a:srgbClr val="000000"/>
                </a:outerShdw>
              </a:effectLst>
            </a:rPr>
            <a:t>2. Кор. 8:4</a:t>
          </a:r>
          <a:r>
            <a:rPr lang="ru-RU"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ru-RU" sz="1600" b="1" dirty="0"/>
            <a:t>Овој чин им овозможил да ја покажат својата љубов кон Бога и кон црквата.</a:t>
          </a:r>
          <a:endParaRPr lang="es-ES" sz="16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mk-MK" sz="2000" b="1" dirty="0">
              <a:effectLst>
                <a:outerShdw blurRad="38100" dist="38100" dir="2700000" algn="tl">
                  <a:srgbClr val="000000"/>
                </a:outerShdw>
              </a:effectLst>
            </a:rPr>
            <a:t>како чин на посветување         (</a:t>
          </a:r>
          <a:r>
            <a:rPr lang="mk-MK" sz="1800" b="1" dirty="0">
              <a:effectLst>
                <a:outerShdw blurRad="38100" dist="38100" dir="2700000" algn="tl">
                  <a:srgbClr val="000000"/>
                </a:outerShdw>
              </a:effectLst>
            </a:rPr>
            <a:t>2. Кор. 8:5</a:t>
          </a:r>
          <a:r>
            <a:rPr lang="mk-MK"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ru-RU" sz="1600" b="1" dirty="0"/>
            <a:t>Неговата посветеност на Бога резултираше со неговата посветеност на другите</a:t>
          </a:r>
          <a:endParaRPr lang="es-ES" sz="16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custScaleX="10605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custScaleX="104957">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custScaleX="104957">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custScaleX="109189">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custScaleX="108662">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 qsCatId="3D" csTypeId="urn:microsoft.com/office/officeart/2005/8/colors/colorful4" csCatId="colorful" phldr="1"/>
      <dgm:spPr/>
      <dgm:t>
        <a:bodyPr/>
        <a:lstStyle/>
        <a:p>
          <a:endParaRPr lang="es-ES"/>
        </a:p>
      </dgm:t>
    </dgm:pt>
    <dgm:pt modelId="{6432BC70-2D9C-4FA5-BD6E-7396F6E834E8}">
      <dgm:prSet phldrT="[Texto]" phldr="0" custT="1"/>
      <dgm:spPr>
        <a:solidFill>
          <a:srgbClr val="CC6600"/>
        </a:solidFill>
      </dgm:spPr>
      <dgm:t>
        <a:bodyPr/>
        <a:lstStyle/>
        <a:p>
          <a:r>
            <a:rPr lang="mk-MK" sz="2000" b="1" dirty="0"/>
            <a:t>Еврејски цркви</a:t>
          </a:r>
          <a:endParaRPr lang="es-ES" sz="2000" b="1" dirty="0"/>
        </a:p>
      </dgm:t>
    </dgm:pt>
    <dgm:pt modelId="{3C2782E7-0054-4A2B-8A87-A5D716432105}" type="parTrans" cxnId="{125911DD-CC9C-458B-A7CB-88A5242ADBDC}">
      <dgm:prSet/>
      <dgm:spPr/>
      <dgm:t>
        <a:bodyPr/>
        <a:lstStyle/>
        <a:p>
          <a:endParaRPr lang="es-ES" sz="2000" b="1"/>
        </a:p>
      </dgm:t>
    </dgm:pt>
    <dgm:pt modelId="{1BF316DC-45BF-4E3B-998D-C2E416CDC6C9}" type="sibTrans" cxnId="{125911DD-CC9C-458B-A7CB-88A5242ADBDC}">
      <dgm:prSet/>
      <dgm:spPr>
        <a:ln w="28575">
          <a:solidFill>
            <a:schemeClr val="tx1"/>
          </a:solidFill>
        </a:ln>
      </dgm:spPr>
      <dgm:t>
        <a:bodyPr/>
        <a:lstStyle/>
        <a:p>
          <a:endParaRPr lang="es-ES" sz="2000" b="1"/>
        </a:p>
      </dgm:t>
    </dgm:pt>
    <dgm:pt modelId="{8466BC56-73BF-4D20-8986-86ACE85173A2}">
      <dgm:prSet phldrT="[Texto]" phldr="0" custT="1"/>
      <dgm:spPr>
        <a:solidFill>
          <a:srgbClr val="007CA8"/>
        </a:solidFill>
      </dgm:spPr>
      <dgm:t>
        <a:bodyPr/>
        <a:lstStyle/>
        <a:p>
          <a:r>
            <a:rPr lang="mk-MK" sz="1800" b="1" dirty="0"/>
            <a:t>Тие го носат евангелието</a:t>
          </a:r>
          <a:endParaRPr lang="es-ES" sz="1800" b="1" dirty="0"/>
        </a:p>
      </dgm:t>
    </dgm:pt>
    <dgm:pt modelId="{ED9A4BBE-9B2A-4644-8115-230A7CBE74B2}" type="parTrans" cxnId="{3F0B812C-FC9C-45E8-A1F8-16728525ED00}">
      <dgm:prSet/>
      <dgm:spPr/>
      <dgm:t>
        <a:bodyPr/>
        <a:lstStyle/>
        <a:p>
          <a:endParaRPr lang="es-ES" sz="2000" b="1"/>
        </a:p>
      </dgm:t>
    </dgm:pt>
    <dgm:pt modelId="{4938B6AA-4BF7-41D2-8E13-F84A919CEADD}" type="sibTrans" cxnId="{3F0B812C-FC9C-45E8-A1F8-16728525ED00}">
      <dgm:prSet/>
      <dgm:spPr>
        <a:ln w="28575">
          <a:solidFill>
            <a:schemeClr val="tx1"/>
          </a:solidFill>
        </a:ln>
      </dgm:spPr>
      <dgm:t>
        <a:bodyPr/>
        <a:lstStyle/>
        <a:p>
          <a:endParaRPr lang="es-ES" sz="2000" b="1"/>
        </a:p>
      </dgm:t>
    </dgm:pt>
    <dgm:pt modelId="{24B59420-38D6-455F-86E2-3D3BC8213632}">
      <dgm:prSet phldrT="[Texto]" phldr="0" custT="1"/>
      <dgm:spPr>
        <a:solidFill>
          <a:srgbClr val="D60093"/>
        </a:solidFill>
      </dgm:spPr>
      <dgm:t>
        <a:bodyPr/>
        <a:lstStyle/>
        <a:p>
          <a:r>
            <a:rPr lang="mk-MK" sz="2000" b="1" dirty="0"/>
            <a:t>нееврејски цркви</a:t>
          </a:r>
          <a:endParaRPr lang="es-ES" sz="2000" b="1" dirty="0"/>
        </a:p>
      </dgm:t>
    </dgm:pt>
    <dgm:pt modelId="{DE201EA4-3754-418E-BC8D-45850BE40E35}" type="parTrans" cxnId="{6B699207-81B0-4FF1-9218-4D96B9279392}">
      <dgm:prSet/>
      <dgm:spPr/>
      <dgm:t>
        <a:bodyPr/>
        <a:lstStyle/>
        <a:p>
          <a:endParaRPr lang="es-ES" sz="2000" b="1"/>
        </a:p>
      </dgm:t>
    </dgm:pt>
    <dgm:pt modelId="{EAD32804-8BCD-495A-BBA4-E5FD7B0AFED1}" type="sibTrans" cxnId="{6B699207-81B0-4FF1-9218-4D96B9279392}">
      <dgm:prSet/>
      <dgm:spPr>
        <a:ln w="28575">
          <a:solidFill>
            <a:schemeClr val="tx1"/>
          </a:solidFill>
        </a:ln>
      </dgm:spPr>
      <dgm:t>
        <a:bodyPr/>
        <a:lstStyle/>
        <a:p>
          <a:endParaRPr lang="es-ES" sz="2000" b="1"/>
        </a:p>
      </dgm:t>
    </dgm:pt>
    <dgm:pt modelId="{E82F6AE6-D306-4722-A731-3B3BEE4F59EF}">
      <dgm:prSet phldrT="[Texto]" phldr="0" custT="1"/>
      <dgm:spPr>
        <a:solidFill>
          <a:srgbClr val="808000"/>
        </a:solidFill>
      </dgm:spPr>
      <dgm:t>
        <a:bodyPr/>
        <a:lstStyle/>
        <a:p>
          <a:r>
            <a:rPr lang="ru-RU" sz="1600" b="1" dirty="0"/>
            <a:t>Тие помагаат со своите ресурси</a:t>
          </a:r>
          <a:endParaRPr lang="es-ES" sz="1600" b="1" dirty="0"/>
        </a:p>
      </dgm:t>
    </dgm:pt>
    <dgm:pt modelId="{57276E7B-7B05-49F7-B9A9-433B867E15D3}" type="parTrans" cxnId="{95B88C35-2C36-4810-A687-F7148D973431}">
      <dgm:prSet/>
      <dgm:spPr/>
      <dgm:t>
        <a:bodyPr/>
        <a:lstStyle/>
        <a:p>
          <a:endParaRPr lang="es-ES" sz="2000" b="1"/>
        </a:p>
      </dgm:t>
    </dgm:pt>
    <dgm:pt modelId="{487C3BB8-38A7-43B3-B1F3-643EAA21ECA4}" type="sibTrans" cxnId="{95B88C35-2C36-4810-A687-F7148D973431}">
      <dgm:prSet/>
      <dgm:spPr>
        <a:ln w="28575">
          <a:solidFill>
            <a:schemeClr val="tx1"/>
          </a:solidFill>
        </a:ln>
      </dgm:spPr>
      <dgm:t>
        <a:bodyPr/>
        <a:lstStyle/>
        <a:p>
          <a:endParaRPr lang="es-ES" sz="2000" b="1"/>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 qsCatId="3D" csTypeId="urn:microsoft.com/office/officeart/2005/8/colors/colorful3" csCatId="colorful" phldr="1"/>
      <dgm:spPr/>
      <dgm:t>
        <a:bodyPr/>
        <a:lstStyle/>
        <a:p>
          <a:endParaRPr lang="es-ES"/>
        </a:p>
      </dgm:t>
    </dgm:pt>
    <dgm:pt modelId="{CD7240CC-78C7-48D5-91F9-1319D8B37A27}">
      <dgm:prSet phldrT="[Texto]" phldr="0" custT="1"/>
      <dgm:spPr/>
      <dgm:t>
        <a:bodyPr/>
        <a:lstStyle/>
        <a:p>
          <a:r>
            <a:rPr lang="mk-MK" sz="1600" b="1" dirty="0">
              <a:effectLst>
                <a:outerShdw blurRad="38100" dist="38100" dir="2700000" algn="tl">
                  <a:srgbClr val="000000"/>
                </a:outerShdw>
              </a:effectLst>
            </a:rPr>
            <a:t>Локална црква</a:t>
          </a:r>
          <a:endParaRPr lang="es-ES" sz="16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a:effectLst>
              <a:outerShdw blurRad="38100" dist="38100" dir="2700000" algn="tl">
                <a:srgbClr val="000000"/>
              </a:outerShdw>
            </a:effectLst>
          </a:endParaRPr>
        </a:p>
      </dgm:t>
    </dgm:pt>
    <dgm:pt modelId="{D6ABF602-0E77-4B5F-8014-83574A902942}" type="sibTrans" cxnId="{D474FC6B-7D4F-4D3A-B578-0DBFBEFCF0B9}">
      <dgm:prSet/>
      <dgm:spPr/>
      <dgm:t>
        <a:bodyPr/>
        <a:lstStyle/>
        <a:p>
          <a:endParaRPr lang="es-ES">
            <a:effectLst>
              <a:outerShdw blurRad="38100" dist="38100" dir="2700000" algn="tl">
                <a:srgbClr val="000000"/>
              </a:outerShdw>
            </a:effectLst>
          </a:endParaRPr>
        </a:p>
      </dgm:t>
    </dgm:pt>
    <dgm:pt modelId="{1ADE4262-5557-4D7B-AAD0-71916DE40C96}">
      <dgm:prSet phldrT="[Texto]" phldr="0" custT="1"/>
      <dgm:spPr/>
      <dgm:t>
        <a:bodyPr/>
        <a:lstStyle/>
        <a:p>
          <a:r>
            <a:rPr lang="mk-MK" sz="1600" b="1" dirty="0">
              <a:effectLst>
                <a:outerShdw blurRad="38100" dist="38100" dir="2700000" algn="tl">
                  <a:srgbClr val="000000"/>
                </a:outerShdw>
              </a:effectLst>
            </a:rPr>
            <a:t>Општо здружение</a:t>
          </a:r>
          <a:endParaRPr lang="es-ES" sz="16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a:effectLst>
              <a:outerShdw blurRad="38100" dist="38100" dir="2700000" algn="tl">
                <a:srgbClr val="000000"/>
              </a:outerShdw>
            </a:effectLst>
          </a:endParaRPr>
        </a:p>
      </dgm:t>
    </dgm:pt>
    <dgm:pt modelId="{1A396378-DEC4-46FF-86EB-44D43B693685}">
      <dgm:prSet phldrT="[Texto]" phldr="0" custT="1"/>
      <dgm:spPr/>
      <dgm:t>
        <a:bodyPr/>
        <a:lstStyle/>
        <a:p>
          <a:r>
            <a:rPr lang="mk-MK" sz="1600" b="1" dirty="0">
              <a:effectLst>
                <a:outerShdw blurRad="38100" dist="38100" dir="2700000" algn="tl">
                  <a:srgbClr val="000000"/>
                </a:outerShdw>
              </a:effectLst>
            </a:rPr>
            <a:t>Мисија/</a:t>
          </a:r>
          <a:r>
            <a:rPr lang="de-DE" sz="1600" b="1" dirty="0">
              <a:effectLst>
                <a:outerShdw blurRad="38100" dist="38100" dir="2700000" algn="tl">
                  <a:srgbClr val="000000"/>
                </a:outerShdw>
              </a:effectLst>
            </a:rPr>
            <a:t> </a:t>
          </a:r>
          <a:r>
            <a:rPr lang="mk-MK" sz="1600" b="1" dirty="0">
              <a:effectLst>
                <a:outerShdw blurRad="38100" dist="38100" dir="2700000" algn="tl">
                  <a:srgbClr val="000000"/>
                </a:outerShdw>
              </a:effectLst>
            </a:rPr>
            <a:t>Сојуз/</a:t>
          </a:r>
          <a:r>
            <a:rPr lang="de-DE" sz="1600" b="1" dirty="0">
              <a:effectLst>
                <a:outerShdw blurRad="38100" dist="38100" dir="2700000" algn="tl">
                  <a:srgbClr val="000000"/>
                </a:outerShdw>
              </a:effectLst>
            </a:rPr>
            <a:t> </a:t>
          </a:r>
          <a:r>
            <a:rPr lang="mk-MK" sz="1600" b="1" dirty="0">
              <a:effectLst>
                <a:outerShdw blurRad="38100" dist="38100" dir="2700000" algn="tl">
                  <a:srgbClr val="000000"/>
                </a:outerShdw>
              </a:effectLst>
            </a:rPr>
            <a:t>Здружение</a:t>
          </a:r>
          <a:endParaRPr lang="es-ES" sz="16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a:effectLst>
              <a:outerShdw blurRad="38100" dist="38100" dir="2700000" algn="tl">
                <a:srgbClr val="000000"/>
              </a:outerShdw>
            </a:effectLst>
          </a:endParaRPr>
        </a:p>
      </dgm:t>
    </dgm:pt>
    <dgm:pt modelId="{289AA72B-044B-4287-BC50-BBC52E22D47E}" type="sibTrans" cxnId="{AAB942A3-E936-4FE5-A58A-685188D0FC4E}">
      <dgm:prSet/>
      <dgm:spPr/>
      <dgm:t>
        <a:bodyPr/>
        <a:lstStyle/>
        <a:p>
          <a:endParaRPr lang="es-ES">
            <a:effectLst>
              <a:outerShdw blurRad="38100" dist="38100" dir="2700000" algn="tl">
                <a:srgbClr val="000000"/>
              </a:outerShdw>
            </a:effectLst>
          </a:endParaRPr>
        </a:p>
      </dgm:t>
    </dgm:pt>
    <dgm:pt modelId="{1C4774FB-014D-4309-9978-4EFA3A7597D9}">
      <dgm:prSet phldrT="[Texto]" phldr="0" custT="1"/>
      <dgm:spPr/>
      <dgm:t>
        <a:bodyPr/>
        <a:lstStyle/>
        <a:p>
          <a:r>
            <a:rPr lang="mk-MK" sz="1600" b="1" dirty="0">
              <a:effectLst>
                <a:outerShdw blurRad="38100" dist="38100" dir="2700000" algn="tl">
                  <a:srgbClr val="000000"/>
                </a:outerShdw>
              </a:effectLst>
            </a:rPr>
            <a:t>Дивизија</a:t>
          </a:r>
          <a:endParaRPr lang="es-ES" sz="16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a:effectLst>
              <a:outerShdw blurRad="38100" dist="38100" dir="2700000" algn="tl">
                <a:srgbClr val="000000"/>
              </a:outerShdw>
            </a:effectLst>
          </a:endParaRPr>
        </a:p>
      </dgm:t>
    </dgm:pt>
    <dgm:pt modelId="{1B8FCDCA-02DF-44EF-AEB3-1C6B8C6CA963}" type="sibTrans" cxnId="{7ADD2692-48CC-4088-AC88-8D503F0ACCE1}">
      <dgm:prSet/>
      <dgm:spPr/>
      <dgm:t>
        <a:bodyPr/>
        <a:lstStyle/>
        <a:p>
          <a:endParaRPr lang="es-ES">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a:srcRect/>
          <a:stretch>
            <a:fillRect l="-26732" t="-17754" r="-130256" b="-14008"/>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a:srcRect/>
          <a:stretch>
            <a:fillRect l="-69634" t="-18064" r="-90438" b="-2410"/>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a:solidFill>
                <a:srgbClr val="745E00"/>
              </a:solidFill>
            </a:rPr>
            <a:t>Иако беше богат, тој стана сиромашен (2 Коринќаните 8:9)</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a:solidFill>
                <a:srgbClr val="208438"/>
              </a:solidFill>
            </a:rPr>
            <a:t>Тој го напушти рајот за да живее на Земјата</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a:solidFill>
                <a:schemeClr val="tx2">
                  <a:lumMod val="75000"/>
                </a:schemeClr>
              </a:solidFill>
            </a:rPr>
            <a:t>Тој престана да владее со Универзумот за да стане столар</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a:solidFill>
                <a:srgbClr val="1C97A8"/>
              </a:solidFill>
            </a:rPr>
            <a:t>Тој остави безбедно место за да живее на непријателска територија.</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a:solidFill>
                <a:schemeClr val="accent5">
                  <a:lumMod val="75000"/>
                </a:schemeClr>
              </a:solidFill>
            </a:rPr>
            <a:t>Тој ја замени кралската круна со круна од трње.</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rPr>
            <a:t>Благодарност за Божјата благодат (2. Кор. 9:15)</a:t>
          </a:r>
          <a:endParaRPr lang="es-ES" sz="18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t>Исус даде сè за нас. Нашата благодарност се покажува во желбата целосно да Му се предадеме.</a:t>
          </a:r>
          <a:endParaRPr lang="es-ES" sz="18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rPr>
            <a:t>Желба да ги споделите Божјите благослови (2. Кор. 9:11а)</a:t>
          </a:r>
          <a:endParaRPr lang="es-ES" sz="1800" kern="120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t>Ние им даваме на другите затоа што прво сме примиле од Бога</a:t>
          </a:r>
          <a:endParaRPr lang="es-ES" sz="18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mk-MK" sz="1800" b="1" kern="1200" dirty="0">
              <a:effectLst>
                <a:outerShdw blurRad="38100" dist="38100" dir="2700000" algn="tl">
                  <a:srgbClr val="000000">
                    <a:alpha val="43137"/>
                  </a:srgbClr>
                </a:outerShdw>
              </a:effectLst>
            </a:rPr>
            <a:t>Искрена љубов</a:t>
          </a:r>
          <a:endParaRPr lang="de-DE" sz="1800" b="1" kern="1200" dirty="0">
            <a:effectLst>
              <a:outerShdw blurRad="38100" dist="38100" dir="2700000" algn="tl">
                <a:srgbClr val="000000">
                  <a:alpha val="43137"/>
                </a:srgbClr>
              </a:outerShdw>
            </a:effectLst>
          </a:endParaRPr>
        </a:p>
        <a:p>
          <a:pPr marL="0" lvl="0" indent="0" algn="ctr" defTabSz="800100">
            <a:lnSpc>
              <a:spcPct val="90000"/>
            </a:lnSpc>
            <a:spcBef>
              <a:spcPct val="0"/>
            </a:spcBef>
            <a:spcAft>
              <a:spcPct val="35000"/>
            </a:spcAft>
            <a:buNone/>
          </a:pPr>
          <a:r>
            <a:rPr lang="mk-MK" sz="1800" b="1" kern="1200" dirty="0">
              <a:effectLst>
                <a:outerShdw blurRad="38100" dist="38100" dir="2700000" algn="tl">
                  <a:srgbClr val="000000">
                    <a:alpha val="43137"/>
                  </a:srgbClr>
                </a:outerShdw>
              </a:effectLst>
            </a:rPr>
            <a:t>(2. Коринќаните 8:24)</a:t>
          </a:r>
          <a:endParaRPr lang="es-ES" sz="18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t>Дарежливоста е доказ дека љубовта живее во нашите срца</a:t>
          </a:r>
          <a:endParaRPr lang="es-ES" sz="2000" kern="120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634"/>
          <a:ext cx="3848099" cy="65638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1800" b="1" kern="1200" dirty="0">
              <a:solidFill>
                <a:prstClr val="white"/>
              </a:solidFill>
              <a:effectLst>
                <a:outerShdw blurRad="38100" dist="38100" dir="2700000" algn="tl">
                  <a:srgbClr val="000000"/>
                </a:outerShdw>
              </a:effectLst>
              <a:latin typeface="Aptos" panose="02110004020202020204"/>
              <a:ea typeface="+mn-ea"/>
              <a:cs typeface="+mn-cs"/>
            </a:rPr>
            <a:t>Тие молеа за привилегијата да им помагаат на другите                  (2. Кор. 8:4)</a:t>
          </a:r>
          <a:endParaRPr lang="es-ES" sz="18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42" y="32676"/>
        <a:ext cx="3784015" cy="592304"/>
      </dsp:txXfrm>
    </dsp:sp>
    <dsp:sp modelId="{F8F6F75F-1573-4DA0-ACC3-3D93CED1CD83}">
      <dsp:nvSpPr>
        <dsp:cNvPr id="0" name=""/>
        <dsp:cNvSpPr/>
      </dsp:nvSpPr>
      <dsp:spPr>
        <a:xfrm>
          <a:off x="0" y="666416"/>
          <a:ext cx="3848099" cy="65638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1800" b="1" kern="1200" dirty="0">
              <a:solidFill>
                <a:prstClr val="white"/>
              </a:solidFill>
              <a:effectLst>
                <a:outerShdw blurRad="38100" dist="38100" dir="2700000" algn="tl">
                  <a:srgbClr val="000000"/>
                </a:outerShdw>
              </a:effectLst>
              <a:latin typeface="Aptos" panose="02110004020202020204"/>
              <a:ea typeface="+mn-ea"/>
              <a:cs typeface="+mn-cs"/>
            </a:rPr>
            <a:t>Во својата сиромаштија, тие даваа повеќе од своите можности (2. Кор. 8:2-3)</a:t>
          </a:r>
          <a:endParaRPr lang="es-ES" sz="18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42" y="698458"/>
        <a:ext cx="3784015" cy="5923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36"/>
          <a:ext cx="3457574" cy="65574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Тие ја примија благодатта на Исус (2. Кор. 8:9)</a:t>
          </a:r>
          <a:endParaRPr lang="es-ES" sz="2000" kern="1200" dirty="0">
            <a:effectLst>
              <a:outerShdw blurRad="38100" dist="38100" dir="2700000" algn="tl">
                <a:srgbClr val="000000"/>
              </a:outerShdw>
            </a:effectLst>
          </a:endParaRPr>
        </a:p>
      </dsp:txBody>
      <dsp:txXfrm>
        <a:off x="32011" y="32047"/>
        <a:ext cx="3393552" cy="591726"/>
      </dsp:txXfrm>
    </dsp:sp>
    <dsp:sp modelId="{B9DDC8E8-E407-48D4-8111-818FA67DBE63}">
      <dsp:nvSpPr>
        <dsp:cNvPr id="0" name=""/>
        <dsp:cNvSpPr/>
      </dsp:nvSpPr>
      <dsp:spPr>
        <a:xfrm>
          <a:off x="0" y="667653"/>
          <a:ext cx="3457574" cy="65574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Тие се предадоа себеси на Исус (2. Кор. 8:5)</a:t>
          </a:r>
          <a:endParaRPr lang="es-ES" sz="2000" kern="1200" dirty="0">
            <a:effectLst>
              <a:outerShdw blurRad="38100" dist="38100" dir="2700000" algn="tl">
                <a:srgbClr val="000000"/>
              </a:outerShdw>
            </a:effectLst>
          </a:endParaRPr>
        </a:p>
      </dsp:txBody>
      <dsp:txXfrm>
        <a:off x="32011" y="699664"/>
        <a:ext cx="3393552" cy="591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499050" y="-1992879"/>
          <a:ext cx="626981" cy="4773071"/>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ru-RU" sz="1800" b="1" kern="1200" dirty="0"/>
            <a:t>Тие се чувствуваа среќни што можеа да дадат</a:t>
          </a:r>
          <a:endParaRPr lang="es-ES" sz="1800" kern="1200" dirty="0"/>
        </a:p>
      </dsp:txBody>
      <dsp:txXfrm rot="-5400000">
        <a:off x="2426006" y="110772"/>
        <a:ext cx="4742464" cy="565767"/>
      </dsp:txXfrm>
    </dsp:sp>
    <dsp:sp modelId="{B711DD2F-11E1-4BB3-968C-25BA0DB1901D}">
      <dsp:nvSpPr>
        <dsp:cNvPr id="0" name=""/>
        <dsp:cNvSpPr/>
      </dsp:nvSpPr>
      <dsp:spPr>
        <a:xfrm>
          <a:off x="233" y="1792"/>
          <a:ext cx="2425772"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outerShdw>
              </a:effectLst>
            </a:rPr>
            <a:t>со радост                 (</a:t>
          </a:r>
          <a:r>
            <a:rPr lang="mk-MK" sz="1800" b="1" kern="1200" dirty="0">
              <a:effectLst>
                <a:outerShdw blurRad="38100" dist="38100" dir="2700000" algn="tl">
                  <a:srgbClr val="000000"/>
                </a:outerShdw>
              </a:effectLst>
            </a:rPr>
            <a:t>2 </a:t>
          </a:r>
          <a:r>
            <a:rPr lang="mk-MK" sz="1800" b="1" kern="1200" dirty="0" err="1">
              <a:effectLst>
                <a:outerShdw blurRad="38100" dist="38100" dir="2700000" algn="tl">
                  <a:srgbClr val="000000"/>
                </a:outerShdw>
              </a:effectLst>
            </a:rPr>
            <a:t>Коринтјаните</a:t>
          </a:r>
          <a:r>
            <a:rPr lang="mk-MK" sz="1800" b="1" kern="1200" dirty="0">
              <a:effectLst>
                <a:outerShdw blurRad="38100" dist="38100" dir="2700000" algn="tl">
                  <a:srgbClr val="000000"/>
                </a:outerShdw>
              </a:effectLst>
            </a:rPr>
            <a:t> 8:2</a:t>
          </a:r>
          <a:r>
            <a:rPr lang="mk-MK"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8491" y="40050"/>
        <a:ext cx="2349256" cy="707210"/>
      </dsp:txXfrm>
    </dsp:sp>
    <dsp:sp modelId="{168EF5E1-1817-41C6-821F-2CD9D8F90BAC}">
      <dsp:nvSpPr>
        <dsp:cNvPr id="0" name=""/>
        <dsp:cNvSpPr/>
      </dsp:nvSpPr>
      <dsp:spPr>
        <a:xfrm rot="5400000">
          <a:off x="4507855" y="-1161791"/>
          <a:ext cx="626981" cy="4756720"/>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ru-RU" sz="1800" b="1" kern="1200" dirty="0"/>
            <a:t>Нивната сиромаштија не беше пречка</a:t>
          </a:r>
          <a:endParaRPr lang="es-ES" sz="1800" kern="1200" dirty="0"/>
        </a:p>
      </dsp:txBody>
      <dsp:txXfrm rot="-5400000">
        <a:off x="2442986" y="933685"/>
        <a:ext cx="4726113" cy="565767"/>
      </dsp:txXfrm>
    </dsp:sp>
    <dsp:sp modelId="{6F5A290D-5C74-4728-B73F-8BFA2A3C1AA1}">
      <dsp:nvSpPr>
        <dsp:cNvPr id="0" name=""/>
        <dsp:cNvSpPr/>
      </dsp:nvSpPr>
      <dsp:spPr>
        <a:xfrm>
          <a:off x="233" y="824705"/>
          <a:ext cx="2442752"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со великодушност (</a:t>
          </a:r>
          <a:r>
            <a:rPr lang="ru-RU" sz="1800" b="1" kern="1200" dirty="0">
              <a:effectLst>
                <a:outerShdw blurRad="38100" dist="38100" dir="2700000" algn="tl">
                  <a:srgbClr val="000000"/>
                </a:outerShdw>
              </a:effectLst>
            </a:rPr>
            <a:t>2. Кор. 8:2</a:t>
          </a:r>
          <a:r>
            <a:rPr lang="ru-RU"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8491" y="862963"/>
        <a:ext cx="2366236" cy="707210"/>
      </dsp:txXfrm>
    </dsp:sp>
    <dsp:sp modelId="{42BA8455-6A61-4E36-9477-4EEBC64C151B}">
      <dsp:nvSpPr>
        <dsp:cNvPr id="0" name=""/>
        <dsp:cNvSpPr/>
      </dsp:nvSpPr>
      <dsp:spPr>
        <a:xfrm rot="5400000">
          <a:off x="4507855" y="-338878"/>
          <a:ext cx="626981" cy="4756720"/>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ru-RU" sz="1800" b="1" kern="1200" dirty="0"/>
            <a:t>Тие го направија тоа доброволно и спонтано</a:t>
          </a:r>
          <a:endParaRPr lang="es-ES" sz="1800" kern="1200" dirty="0"/>
        </a:p>
      </dsp:txBody>
      <dsp:txXfrm rot="-5400000">
        <a:off x="2442986" y="1756598"/>
        <a:ext cx="4726113" cy="565767"/>
      </dsp:txXfrm>
    </dsp:sp>
    <dsp:sp modelId="{58547A2F-B6AB-4634-B301-C2DA1D84FDF8}">
      <dsp:nvSpPr>
        <dsp:cNvPr id="0" name=""/>
        <dsp:cNvSpPr/>
      </dsp:nvSpPr>
      <dsp:spPr>
        <a:xfrm>
          <a:off x="233" y="1647618"/>
          <a:ext cx="2442752"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outerShdw>
              </a:effectLst>
            </a:rPr>
            <a:t>со задоволство   (</a:t>
          </a:r>
          <a:r>
            <a:rPr lang="mk-MK" sz="1800" b="1" kern="1200" dirty="0">
              <a:effectLst>
                <a:outerShdw blurRad="38100" dist="38100" dir="2700000" algn="tl">
                  <a:srgbClr val="000000"/>
                </a:outerShdw>
              </a:effectLst>
            </a:rPr>
            <a:t>2. Коринќаните 8:3</a:t>
          </a:r>
          <a:r>
            <a:rPr lang="mk-MK"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8491" y="1685876"/>
        <a:ext cx="2366236" cy="707210"/>
      </dsp:txXfrm>
    </dsp:sp>
    <dsp:sp modelId="{29C5E9AD-C784-4A3B-BEFA-F251D9EB017F}">
      <dsp:nvSpPr>
        <dsp:cNvPr id="0" name=""/>
        <dsp:cNvSpPr/>
      </dsp:nvSpPr>
      <dsp:spPr>
        <a:xfrm rot="5400000">
          <a:off x="4476800" y="452018"/>
          <a:ext cx="626981" cy="4820750"/>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None/>
          </a:pPr>
          <a:r>
            <a:rPr lang="ru-RU" sz="1600" b="1" kern="1200" dirty="0"/>
            <a:t>Овој чин им овозможил да ја покажат својата љубов кон Бога и кон црквата.</a:t>
          </a:r>
          <a:endParaRPr lang="es-ES" sz="1600" kern="1200" dirty="0"/>
        </a:p>
      </dsp:txBody>
      <dsp:txXfrm rot="-5400000">
        <a:off x="2379916" y="2579510"/>
        <a:ext cx="4790143" cy="565767"/>
      </dsp:txXfrm>
    </dsp:sp>
    <dsp:sp modelId="{80BB0345-422F-461E-9362-F74C1675D04F}">
      <dsp:nvSpPr>
        <dsp:cNvPr id="0" name=""/>
        <dsp:cNvSpPr/>
      </dsp:nvSpPr>
      <dsp:spPr>
        <a:xfrm>
          <a:off x="233" y="2470531"/>
          <a:ext cx="2379682"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како привилегија (</a:t>
          </a:r>
          <a:r>
            <a:rPr lang="ru-RU" sz="1800" b="1" kern="1200" dirty="0">
              <a:effectLst>
                <a:outerShdw blurRad="38100" dist="38100" dir="2700000" algn="tl">
                  <a:srgbClr val="000000"/>
                </a:outerShdw>
              </a:effectLst>
            </a:rPr>
            <a:t>2. Кор. 8:4</a:t>
          </a:r>
          <a:r>
            <a:rPr lang="ru-RU"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8491" y="2508789"/>
        <a:ext cx="2303166" cy="707210"/>
      </dsp:txXfrm>
    </dsp:sp>
    <dsp:sp modelId="{CFB8DF9A-D7A6-4817-8A22-63A62AFE7A08}">
      <dsp:nvSpPr>
        <dsp:cNvPr id="0" name=""/>
        <dsp:cNvSpPr/>
      </dsp:nvSpPr>
      <dsp:spPr>
        <a:xfrm rot="5400000">
          <a:off x="4479779" y="1279229"/>
          <a:ext cx="626981" cy="4812154"/>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None/>
          </a:pPr>
          <a:r>
            <a:rPr lang="ru-RU" sz="1600" b="1" kern="1200" dirty="0"/>
            <a:t>Неговата посветеност на Бога резултираше со неговата посветеност на другите</a:t>
          </a:r>
          <a:endParaRPr lang="es-ES" sz="1600" kern="1200" dirty="0"/>
        </a:p>
      </dsp:txBody>
      <dsp:txXfrm rot="-5400000">
        <a:off x="2387193" y="3402423"/>
        <a:ext cx="4781547" cy="565767"/>
      </dsp:txXfrm>
    </dsp:sp>
    <dsp:sp modelId="{8908E5C1-994F-4C76-9558-D91D04817A93}">
      <dsp:nvSpPr>
        <dsp:cNvPr id="0" name=""/>
        <dsp:cNvSpPr/>
      </dsp:nvSpPr>
      <dsp:spPr>
        <a:xfrm>
          <a:off x="233" y="3293443"/>
          <a:ext cx="2386959"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outerShdw>
              </a:effectLst>
            </a:rPr>
            <a:t>како чин на посветување         (</a:t>
          </a:r>
          <a:r>
            <a:rPr lang="mk-MK" sz="1800" b="1" kern="1200" dirty="0">
              <a:effectLst>
                <a:outerShdw blurRad="38100" dist="38100" dir="2700000" algn="tl">
                  <a:srgbClr val="000000"/>
                </a:outerShdw>
              </a:effectLst>
            </a:rPr>
            <a:t>2. Кор. 8:5</a:t>
          </a:r>
          <a:r>
            <a:rPr lang="mk-MK"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8491" y="3331701"/>
        <a:ext cx="2310443"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mk-MK" sz="2000" b="1" kern="1200" dirty="0"/>
            <a:t>Еврејски цркви</a:t>
          </a:r>
          <a:endParaRPr lang="es-ES" sz="2000" b="1" kern="1200" dirty="0"/>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mk-MK" sz="1800" b="1" kern="1200" dirty="0"/>
            <a:t>Тие го носат евангелието</a:t>
          </a:r>
          <a:endParaRPr lang="es-ES" sz="1800" b="1" kern="1200" dirty="0"/>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mk-MK" sz="2000" b="1" kern="1200" dirty="0"/>
            <a:t>нееврејски цркви</a:t>
          </a:r>
          <a:endParaRPr lang="es-ES" sz="2000" b="1" kern="1200" dirty="0"/>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b="1" kern="1200" dirty="0"/>
            <a:t>Тие помагаат со своите ресурси</a:t>
          </a:r>
          <a:endParaRPr lang="es-ES" sz="1600" b="1" kern="1200" dirty="0"/>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5337" y="123823"/>
          <a:ext cx="1007999" cy="1224000"/>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680" y="1449988"/>
          <a:ext cx="1115999" cy="8781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k-MK" sz="1600" b="1" kern="1200" dirty="0">
              <a:effectLst>
                <a:outerShdw blurRad="38100" dist="38100" dir="2700000" algn="tl">
                  <a:srgbClr val="000000"/>
                </a:outerShdw>
              </a:effectLst>
            </a:rPr>
            <a:t>Локална црква</a:t>
          </a:r>
          <a:endParaRPr lang="es-ES" sz="1600" b="1" kern="1200" dirty="0">
            <a:effectLst>
              <a:outerShdw blurRad="38100" dist="38100" dir="2700000" algn="tl">
                <a:srgbClr val="000000"/>
              </a:outerShdw>
            </a:effectLst>
          </a:endParaRPr>
        </a:p>
      </dsp:txBody>
      <dsp:txXfrm>
        <a:off x="28399" y="1475707"/>
        <a:ext cx="1064561" cy="826685"/>
      </dsp:txXfrm>
    </dsp:sp>
    <dsp:sp modelId="{6240A3A8-9023-4AE9-B435-120214A01AB4}">
      <dsp:nvSpPr>
        <dsp:cNvPr id="0" name=""/>
        <dsp:cNvSpPr/>
      </dsp:nvSpPr>
      <dsp:spPr>
        <a:xfrm>
          <a:off x="1089061" y="645824"/>
          <a:ext cx="215999" cy="17999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1089061" y="681824"/>
        <a:ext cx="161999" cy="107999"/>
      </dsp:txXfrm>
    </dsp:sp>
    <dsp:sp modelId="{A2402C1F-908A-4044-83A7-8258DB8C0B00}">
      <dsp:nvSpPr>
        <dsp:cNvPr id="0" name=""/>
        <dsp:cNvSpPr/>
      </dsp:nvSpPr>
      <dsp:spPr>
        <a:xfrm>
          <a:off x="1327098" y="123823"/>
          <a:ext cx="1007999" cy="1224000"/>
        </a:xfrm>
        <a:prstGeom prst="roundRect">
          <a:avLst>
            <a:gd name="adj" fmla="val 10000"/>
          </a:avLst>
        </a:prstGeom>
        <a:blipFill dpi="0" rotWithShape="1">
          <a:blip xmlns:r="http://schemas.openxmlformats.org/officeDocument/2006/relationships" r:embed="rId2"/>
          <a:srcRect/>
          <a:stretch>
            <a:fillRect l="-26732" t="-17754" r="-130256" b="-14008"/>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45683" y="1449988"/>
          <a:ext cx="1393514" cy="878123"/>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k-MK" sz="1600" b="1" kern="1200" dirty="0">
              <a:effectLst>
                <a:outerShdw blurRad="38100" dist="38100" dir="2700000" algn="tl">
                  <a:srgbClr val="000000"/>
                </a:outerShdw>
              </a:effectLst>
            </a:rPr>
            <a:t>Мисија/</a:t>
          </a:r>
          <a:r>
            <a:rPr lang="de-DE" sz="1600" b="1" kern="1200" dirty="0">
              <a:effectLst>
                <a:outerShdw blurRad="38100" dist="38100" dir="2700000" algn="tl">
                  <a:srgbClr val="000000"/>
                </a:outerShdw>
              </a:effectLst>
            </a:rPr>
            <a:t> </a:t>
          </a:r>
          <a:r>
            <a:rPr lang="mk-MK" sz="1600" b="1" kern="1200" dirty="0">
              <a:effectLst>
                <a:outerShdw blurRad="38100" dist="38100" dir="2700000" algn="tl">
                  <a:srgbClr val="000000"/>
                </a:outerShdw>
              </a:effectLst>
            </a:rPr>
            <a:t>Сојуз/</a:t>
          </a:r>
          <a:r>
            <a:rPr lang="de-DE" sz="1600" b="1" kern="1200" dirty="0">
              <a:effectLst>
                <a:outerShdw blurRad="38100" dist="38100" dir="2700000" algn="tl">
                  <a:srgbClr val="000000"/>
                </a:outerShdw>
              </a:effectLst>
            </a:rPr>
            <a:t> </a:t>
          </a:r>
          <a:r>
            <a:rPr lang="mk-MK" sz="1600" b="1" kern="1200" dirty="0">
              <a:effectLst>
                <a:outerShdw blurRad="38100" dist="38100" dir="2700000" algn="tl">
                  <a:srgbClr val="000000"/>
                </a:outerShdw>
              </a:effectLst>
            </a:rPr>
            <a:t>Здружение</a:t>
          </a:r>
          <a:endParaRPr lang="es-ES" sz="1600" b="1" kern="1200" dirty="0">
            <a:effectLst>
              <a:outerShdw blurRad="38100" dist="38100" dir="2700000" algn="tl">
                <a:srgbClr val="000000"/>
              </a:outerShdw>
            </a:effectLst>
          </a:endParaRPr>
        </a:p>
      </dsp:txBody>
      <dsp:txXfrm>
        <a:off x="1171402" y="1475707"/>
        <a:ext cx="1342076" cy="826685"/>
      </dsp:txXfrm>
    </dsp:sp>
    <dsp:sp modelId="{0C29B168-0B11-47E0-A26F-288917C37C3F}">
      <dsp:nvSpPr>
        <dsp:cNvPr id="0" name=""/>
        <dsp:cNvSpPr/>
      </dsp:nvSpPr>
      <dsp:spPr>
        <a:xfrm>
          <a:off x="2370822" y="645824"/>
          <a:ext cx="215999" cy="179999"/>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2370822" y="681824"/>
        <a:ext cx="161999" cy="107999"/>
      </dsp:txXfrm>
    </dsp:sp>
    <dsp:sp modelId="{CB36F94E-AE41-4191-A389-815E236637CC}">
      <dsp:nvSpPr>
        <dsp:cNvPr id="0" name=""/>
        <dsp:cNvSpPr/>
      </dsp:nvSpPr>
      <dsp:spPr>
        <a:xfrm>
          <a:off x="2608859" y="123823"/>
          <a:ext cx="1007999" cy="1224000"/>
        </a:xfrm>
        <a:prstGeom prst="roundRect">
          <a:avLst>
            <a:gd name="adj" fmla="val 10000"/>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566201" y="1449988"/>
          <a:ext cx="1115999" cy="878123"/>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k-MK" sz="1600" b="1" kern="1200" dirty="0">
              <a:effectLst>
                <a:outerShdw blurRad="38100" dist="38100" dir="2700000" algn="tl">
                  <a:srgbClr val="000000"/>
                </a:outerShdw>
              </a:effectLst>
            </a:rPr>
            <a:t>Дивизија</a:t>
          </a:r>
          <a:endParaRPr lang="es-ES" sz="1600" b="1" kern="1200" dirty="0">
            <a:effectLst>
              <a:outerShdw blurRad="38100" dist="38100" dir="2700000" algn="tl">
                <a:srgbClr val="000000"/>
              </a:outerShdw>
            </a:effectLst>
          </a:endParaRPr>
        </a:p>
      </dsp:txBody>
      <dsp:txXfrm>
        <a:off x="2591920" y="1475707"/>
        <a:ext cx="1064561" cy="826685"/>
      </dsp:txXfrm>
    </dsp:sp>
    <dsp:sp modelId="{8F5B832C-EFCC-42E3-845F-991653AD55B3}">
      <dsp:nvSpPr>
        <dsp:cNvPr id="0" name=""/>
        <dsp:cNvSpPr/>
      </dsp:nvSpPr>
      <dsp:spPr>
        <a:xfrm>
          <a:off x="3652583" y="645824"/>
          <a:ext cx="215999" cy="179999"/>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3652583" y="681824"/>
        <a:ext cx="161999" cy="107999"/>
      </dsp:txXfrm>
    </dsp:sp>
    <dsp:sp modelId="{A014DCC8-BC27-40F3-AF66-E9A5DD6BBA5D}">
      <dsp:nvSpPr>
        <dsp:cNvPr id="0" name=""/>
        <dsp:cNvSpPr/>
      </dsp:nvSpPr>
      <dsp:spPr>
        <a:xfrm>
          <a:off x="3890620" y="123823"/>
          <a:ext cx="1007999" cy="1224000"/>
        </a:xfrm>
        <a:prstGeom prst="roundRect">
          <a:avLst>
            <a:gd name="adj" fmla="val 10000"/>
          </a:avLst>
        </a:prstGeom>
        <a:blipFill dpi="0" rotWithShape="1">
          <a:blip xmlns:r="http://schemas.openxmlformats.org/officeDocument/2006/relationships" r:embed="rId4"/>
          <a:srcRect/>
          <a:stretch>
            <a:fillRect l="-69634" t="-18064" r="-90438" b="-2410"/>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709205" y="1449988"/>
          <a:ext cx="1393514" cy="878123"/>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k-MK" sz="1600" b="1" kern="1200" dirty="0">
              <a:effectLst>
                <a:outerShdw blurRad="38100" dist="38100" dir="2700000" algn="tl">
                  <a:srgbClr val="000000"/>
                </a:outerShdw>
              </a:effectLst>
            </a:rPr>
            <a:t>Општо здружение</a:t>
          </a:r>
          <a:endParaRPr lang="es-ES" sz="1600" b="1" kern="1200" dirty="0">
            <a:effectLst>
              <a:outerShdw blurRad="38100" dist="38100" dir="2700000" algn="tl">
                <a:srgbClr val="000000"/>
              </a:outerShdw>
            </a:effectLst>
          </a:endParaRPr>
        </a:p>
      </dsp:txBody>
      <dsp:txXfrm>
        <a:off x="3734924" y="1475707"/>
        <a:ext cx="1342076" cy="82668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Lst>
  <dgm:sampData>
    <dgm:dataModel>
      <dgm:ptLst>
        <dgm:pt modelId="0" type="doc"/>
        <dgm:pt modelId="10">
          <dgm:prSet phldrT="Title" phldr="1">
            <dgm:extLst>
              <a:ext uri="{C7F2D5A4-9E3B-4C8F-A7D2-1F8E9B6C4A30}">
                <msodIdLoc:phldrLoc xmlns:msodIdLoc="http://schemas.microsoft.com/office/drawing/2026/04/diagram/placeholderloc" id="msoidsIgxPlaceholderTitle"/>
              </a:ext>
            </dgm:extLst>
          </dgm:prSet>
        </dgm:pt>
        <dgm:pt modelId="11">
          <dgm:prSet phldrT="Description" phldr="1">
            <dgm:extLst>
              <a:ext uri="{C7F2D5A4-9E3B-4C8F-A7D2-1F8E9B6C4A30}">
                <msodIdLoc:phldrLoc xmlns:msodIdLoc="http://schemas.microsoft.com/office/drawing/2026/04/diagram/placeholderloc" id="msoidsIgxPlaceholderDescription"/>
              </a:ext>
            </dgm:extLst>
          </dgm:prSet>
        </dgm:pt>
        <dgm:pt modelId="20">
          <dgm:prSet phldrT="Title" phldr="1">
            <dgm:extLst>
              <a:ext uri="{C7F2D5A4-9E3B-4C8F-A7D2-1F8E9B6C4A30}">
                <msodIdLoc:phldrLoc xmlns:msodIdLoc="http://schemas.microsoft.com/office/drawing/2026/04/diagram/placeholderloc" id="msoidsIgxPlaceholderTitle"/>
              </a:ext>
            </dgm:extLst>
          </dgm:prSet>
        </dgm:pt>
        <dgm:pt modelId="21">
          <dgm:prSet phldrT="Description" phldr="1">
            <dgm:extLst>
              <a:ext uri="{C7F2D5A4-9E3B-4C8F-A7D2-1F8E9B6C4A30}">
                <msodIdLoc:phldrLoc xmlns:msodIdLoc="http://schemas.microsoft.com/office/drawing/2026/04/diagram/placeholderloc" id="msoidsIgxPlaceholderDescription"/>
              </a:ext>
            </dgm:extLst>
          </dgm:prSet>
        </dgm:pt>
        <dgm:pt modelId="30">
          <dgm:prSet phldrT="Title" phldr="1">
            <dgm:extLst>
              <a:ext uri="{C7F2D5A4-9E3B-4C8F-A7D2-1F8E9B6C4A30}">
                <msodIdLoc:phldrLoc xmlns:msodIdLoc="http://schemas.microsoft.com/office/drawing/2026/04/diagram/placeholderloc" id="msoidsIgxPlaceholderTitle"/>
              </a:ext>
            </dgm:extLst>
          </dgm:prSet>
        </dgm:pt>
        <dgm:pt modelId="31">
          <dgm:prSet phldrT="Description" phldr="1">
            <dgm:extLst>
              <a:ext uri="{C7F2D5A4-9E3B-4C8F-A7D2-1F8E9B6C4A30}">
                <msodIdLoc:phldrLoc xmlns:msodIdLoc="http://schemas.microsoft.com/office/drawing/2026/04/diagram/placeholderloc" id="msoidsIgxPlaceholderDescription"/>
              </a:ext>
            </dgm:extLst>
          </dgm:prSet>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BB653-17AA-4F47-AB09-F0D88898BF6E}" type="datetimeFigureOut">
              <a:rPr lang="de-DE" smtClean="0"/>
              <a:t>05.08.2026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4ABC44-A4A3-4900-992A-8AFFAF656629}" type="slidenum">
              <a:rPr lang="de-DE" smtClean="0"/>
              <a:t>‹Nº›</a:t>
            </a:fld>
            <a:endParaRPr lang="de-DE"/>
          </a:p>
        </p:txBody>
      </p:sp>
    </p:spTree>
    <p:extLst>
      <p:ext uri="{BB962C8B-B14F-4D97-AF65-F5344CB8AC3E}">
        <p14:creationId xmlns:p14="http://schemas.microsoft.com/office/powerpoint/2010/main" val="3670301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54ABC44-A4A3-4900-992A-8AFFAF656629}" type="slidenum">
              <a:rPr lang="de-DE" smtClean="0"/>
              <a:t>6</a:t>
            </a:fld>
            <a:endParaRPr lang="de-DE"/>
          </a:p>
        </p:txBody>
      </p:sp>
    </p:spTree>
    <p:extLst>
      <p:ext uri="{BB962C8B-B14F-4D97-AF65-F5344CB8AC3E}">
        <p14:creationId xmlns:p14="http://schemas.microsoft.com/office/powerpoint/2010/main" val="2178536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05/08/2026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05/08/2026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QuickStyle" Target="../diagrams/quickStyle3.xml"/><Relationship Id="rId18" Type="http://schemas.openxmlformats.org/officeDocument/2006/relationships/diagramQuickStyle" Target="../diagrams/quickStyle4.xml"/><Relationship Id="rId3" Type="http://schemas.openxmlformats.org/officeDocument/2006/relationships/image" Target="../media/image22.jpg"/><Relationship Id="rId21" Type="http://schemas.openxmlformats.org/officeDocument/2006/relationships/image" Target="../media/image25.jpeg"/><Relationship Id="rId7" Type="http://schemas.openxmlformats.org/officeDocument/2006/relationships/diagramQuickStyle" Target="../diagrams/quickStyle2.xml"/><Relationship Id="rId12" Type="http://schemas.openxmlformats.org/officeDocument/2006/relationships/diagramLayout" Target="../diagrams/layout3.xml"/><Relationship Id="rId17" Type="http://schemas.openxmlformats.org/officeDocument/2006/relationships/diagramLayout" Target="../diagrams/layout4.xml"/><Relationship Id="rId2" Type="http://schemas.openxmlformats.org/officeDocument/2006/relationships/notesSlide" Target="../notesSlides/notesSlide1.xml"/><Relationship Id="rId16" Type="http://schemas.openxmlformats.org/officeDocument/2006/relationships/diagramData" Target="../diagrams/data4.xml"/><Relationship Id="rId20" Type="http://schemas.microsoft.com/office/2007/relationships/diagramDrawing" Target="../diagrams/drawing4.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diagramData" Target="../diagrams/data3.xml"/><Relationship Id="rId5" Type="http://schemas.openxmlformats.org/officeDocument/2006/relationships/diagramData" Target="../diagrams/data2.xml"/><Relationship Id="rId15" Type="http://schemas.microsoft.com/office/2007/relationships/diagramDrawing" Target="../diagrams/drawing3.xml"/><Relationship Id="rId10" Type="http://schemas.openxmlformats.org/officeDocument/2006/relationships/image" Target="../media/image24.jpeg"/><Relationship Id="rId19" Type="http://schemas.openxmlformats.org/officeDocument/2006/relationships/diagramColors" Target="../diagrams/colors4.xml"/><Relationship Id="rId4" Type="http://schemas.openxmlformats.org/officeDocument/2006/relationships/image" Target="../media/image23.jpeg"/><Relationship Id="rId9" Type="http://schemas.microsoft.com/office/2007/relationships/diagramDrawing" Target="../diagrams/drawing2.xml"/><Relationship Id="rId14"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3731080" y="95250"/>
            <a:ext cx="8108496" cy="830997"/>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mk-MK"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УПРАВУВАЊЕ И МИСИЈА</a:t>
            </a:r>
            <a:endParaRPr lang="es-E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360479" y="6027003"/>
            <a:ext cx="1831521" cy="830997"/>
          </a:xfrm>
          <a:prstGeom prst="rect">
            <a:avLst/>
          </a:prstGeom>
          <a:noFill/>
        </p:spPr>
        <p:txBody>
          <a:bodyPr wrap="square" rtlCol="0">
            <a:spAutoFit/>
          </a:bodyPr>
          <a:lstStyle/>
          <a:p>
            <a:pPr algn="r"/>
            <a:r>
              <a:rPr lang="ru-RU" sz="1600" b="1" dirty="0">
                <a:solidFill>
                  <a:srgbClr val="FFEBC9"/>
                </a:solidFill>
                <a:effectLst>
                  <a:outerShdw blurRad="38100" dist="38100" dir="2700000" algn="tl">
                    <a:srgbClr val="000000">
                      <a:alpha val="43137"/>
                    </a:srgbClr>
                  </a:outerShdw>
                </a:effectLst>
              </a:rPr>
              <a:t>Лекција 11 за 12 септември 2026 година</a:t>
            </a:r>
            <a:endParaRPr lang="es-ES" sz="1600" b="1" dirty="0">
              <a:solidFill>
                <a:srgbClr val="FFEBC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mk-MK" sz="6000" b="1" dirty="0">
                <a:ln w="15875">
                  <a:noFill/>
                  <a:prstDash val="solid"/>
                </a:ln>
                <a:solidFill>
                  <a:srgbClr val="297F75"/>
                </a:solidFill>
                <a:effectLst>
                  <a:outerShdw dist="38100" dir="2700000" algn="bl" rotWithShape="0">
                    <a:srgbClr val="DD8E4B"/>
                  </a:outerShdw>
                </a:effectLst>
              </a:rPr>
              <a:t>РЕЗУЛТАТИ ОД УПРАВУВАЊЕТО</a:t>
            </a:r>
            <a:endParaRPr lang="es-ES" sz="6000" b="1" dirty="0">
              <a:ln w="15875">
                <a:noFill/>
                <a:prstDash val="solid"/>
              </a:ln>
              <a:solidFill>
                <a:srgbClr val="297F75"/>
              </a:solidFill>
              <a:effectLst>
                <a:outerShdw dist="38100" dir="2700000" algn="bl" rotWithShape="0">
                  <a:srgbClr val="DD8E4B"/>
                </a:outerShdw>
              </a:effectLst>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mk-MK"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ЕДИНСТВОТО НА ЦРКВАТА</a:t>
            </a:r>
            <a:endPar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923330"/>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ru-RU" b="1" dirty="0">
                <a:latin typeface="Comic Sans MS" panose="030F0702030302020204" pitchFamily="66" charset="0"/>
              </a:rPr>
              <a:t>„Зашто, носејќи ја оваа помош на браќата и сестрите, ние не само што им го снабдуваме она што им е потребно, туку и ги инспирираме да Му благодарат на Бога.“ (2. Коринќаните 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3050292880"/>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5023756" cy="707886"/>
          </a:xfrm>
          <a:prstGeom prst="rect">
            <a:avLst/>
          </a:prstGeom>
          <a:noFill/>
        </p:spPr>
        <p:txBody>
          <a:bodyPr wrap="square" rtlCol="0">
            <a:spAutoFit/>
          </a:bodyPr>
          <a:lstStyle/>
          <a:p>
            <a:pPr>
              <a:spcBef>
                <a:spcPts val="600"/>
              </a:spcBef>
            </a:pPr>
            <a:r>
              <a:rPr lang="ru-RU" sz="2000" b="1" dirty="0"/>
              <a:t>Понудата донесена во Ерусалим имала и други позитивни ефекти ( 2. Ко. 9:12 ).</a:t>
            </a:r>
            <a:endParaRPr lang="es-ES" sz="2000" b="1" dirty="0"/>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20035"/>
            <a:ext cx="6705601" cy="1323439"/>
          </a:xfrm>
          <a:prstGeom prst="rect">
            <a:avLst/>
          </a:prstGeom>
          <a:noFill/>
        </p:spPr>
        <p:txBody>
          <a:bodyPr wrap="square" rtlCol="0">
            <a:spAutoFit/>
          </a:bodyPr>
          <a:lstStyle/>
          <a:p>
            <a:pPr>
              <a:spcBef>
                <a:spcPts val="600"/>
              </a:spcBef>
            </a:pPr>
            <a:r>
              <a:rPr lang="ru-RU" sz="2000" b="1" dirty="0"/>
              <a:t>Друг позитивен ефект е тоа што начинот на кој се ракуваше со жртвата има посебна поука за нас денес: сè мора да се направи на уреден начин и следејќи ги правилните процедури.</a:t>
            </a:r>
            <a:endParaRPr lang="es-ES" sz="2000" b="1" dirty="0"/>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534412127"/>
              </p:ext>
            </p:extLst>
          </p:nvPr>
        </p:nvGraphicFramePr>
        <p:xfrm>
          <a:off x="171450" y="4339388"/>
          <a:ext cx="5105400"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49" y="2660719"/>
            <a:ext cx="4947557" cy="1631216"/>
          </a:xfrm>
          <a:prstGeom prst="rect">
            <a:avLst/>
          </a:prstGeom>
          <a:noFill/>
        </p:spPr>
        <p:txBody>
          <a:bodyPr wrap="square">
            <a:spAutoFit/>
          </a:bodyPr>
          <a:lstStyle/>
          <a:p>
            <a:pPr lvl="0">
              <a:spcBef>
                <a:spcPts val="600"/>
              </a:spcBef>
              <a:defRPr/>
            </a:pPr>
            <a:r>
              <a:rPr lang="ru-RU" sz="2000" b="1" dirty="0">
                <a:solidFill>
                  <a:prstClr val="black"/>
                </a:solidFill>
              </a:rPr>
              <a:t>Евреите и незнабошците биле поврзани со врски на помош и благодарност (Рим. 15:26-27). На овој начин, крајната цел на апостолот била постигната: единство во црквата.</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323439"/>
          </a:xfrm>
          <a:prstGeom prst="rect">
            <a:avLst/>
          </a:prstGeom>
          <a:noFill/>
        </p:spPr>
        <p:txBody>
          <a:bodyPr wrap="square">
            <a:spAutoFit/>
          </a:bodyPr>
          <a:lstStyle/>
          <a:p>
            <a:pPr lvl="0">
              <a:spcBef>
                <a:spcPts val="600"/>
              </a:spcBef>
              <a:defRPr/>
            </a:pPr>
            <a:r>
              <a:rPr lang="ru-RU" sz="2000" b="1" dirty="0">
                <a:solidFill>
                  <a:prstClr val="black"/>
                </a:solidFill>
              </a:rPr>
              <a:t>Павле го назначил Тит да го надгледува собирањето, а црквите назначиле браќа да му помагаат во оваа задача (2. Кор. 8:16-24). Немало друг соодветен начин да се собере и испрати приносот во Ерусалим.</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l="-4000"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564189" y="570539"/>
            <a:ext cx="10156804" cy="5786199"/>
          </a:xfrm>
          <a:prstGeom prst="rect">
            <a:avLst/>
          </a:prstGeom>
          <a:noFill/>
        </p:spPr>
        <p:txBody>
          <a:bodyPr wrap="square">
            <a:spAutoFit/>
          </a:bodyPr>
          <a:lstStyle/>
          <a:p>
            <a:pPr>
              <a:spcBef>
                <a:spcPts val="600"/>
              </a:spcBef>
            </a:pPr>
            <a:r>
              <a:rPr lang="ru-RU" sz="2400" b="1" dirty="0">
                <a:solidFill>
                  <a:schemeClr val="bg2">
                    <a:lumMod val="40000"/>
                    <a:lumOff val="60000"/>
                  </a:schemeClr>
                </a:solidFill>
                <a:latin typeface="Constantia" panose="02030602050306030303" pitchFamily="18" charset="0"/>
              </a:rPr>
              <a:t>„Делото Божјо мора да биде поддржано од десеток, донации и приноси. Господ сега бара средства што им ги доверил на своите управители. […]</a:t>
            </a:r>
          </a:p>
          <a:p>
            <a:pPr>
              <a:spcBef>
                <a:spcPts val="600"/>
              </a:spcBef>
            </a:pPr>
            <a:r>
              <a:rPr lang="ru-RU" sz="2400" b="1" dirty="0">
                <a:solidFill>
                  <a:schemeClr val="bg2">
                    <a:lumMod val="40000"/>
                    <a:lumOff val="60000"/>
                  </a:schemeClr>
                </a:solidFill>
                <a:latin typeface="Constantia" panose="02030602050306030303" pitchFamily="18" charset="0"/>
              </a:rPr>
              <a:t>Господ не бара ништо повеќе од своите следбеници од она што самиот го постигнал. […] Тој ја оставил својата кралска облека и својата кралска круна и, спуштајќи се од својата висока позиција, станал сиромашен, за преку својата сиромаштија да можеме да поседиме на вечни богатства. Тој го даде не само своето богатство, туку и самиот свој живот во самоодрекување и жртва, за да ги отстрани сите пречки за оние кои сакаат да влезат во царството Божјо.</a:t>
            </a:r>
          </a:p>
          <a:p>
            <a:pPr>
              <a:spcBef>
                <a:spcPts val="600"/>
              </a:spcBef>
            </a:pPr>
            <a:r>
              <a:rPr lang="ru-RU" sz="2400" b="1" dirty="0">
                <a:solidFill>
                  <a:schemeClr val="bg2">
                    <a:lumMod val="40000"/>
                    <a:lumOff val="60000"/>
                  </a:schemeClr>
                </a:solidFill>
                <a:latin typeface="Constantia" panose="02030602050306030303" pitchFamily="18" charset="0"/>
              </a:rPr>
              <a:t>[…] Господ Исус нè поканува да бидеме работници покрај Него. Тој поседува сè што поседуваме и има право на тоа. Со нашата подготвеност да помогнеме во Неговата работа, сега можеме да ја покажеме нашата љубов кон Него.“</a:t>
            </a:r>
            <a:endParaRPr lang="es-ES" sz="2400" b="1" dirty="0">
              <a:solidFill>
                <a:schemeClr val="bg2">
                  <a:lumMod val="40000"/>
                  <a:lumOff val="60000"/>
                </a:schemeClr>
              </a:solidFill>
              <a:latin typeface="Constantia" panose="02030602050306030303" pitchFamily="18"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a:off x="8521122" y="5948907"/>
            <a:ext cx="3670878" cy="338554"/>
          </a:xfrm>
          <a:prstGeom prst="rect">
            <a:avLst/>
          </a:prstGeom>
          <a:noFill/>
        </p:spPr>
        <p:txBody>
          <a:bodyPr wrap="none" rtlCol="0">
            <a:spAutoFit/>
          </a:bodyPr>
          <a:lstStyle/>
          <a:p>
            <a:pPr algn="r"/>
            <a:r>
              <a:rPr lang="ru-RU" sz="1600" b="1" dirty="0">
                <a:solidFill>
                  <a:schemeClr val="bg2">
                    <a:lumMod val="40000"/>
                    <a:lumOff val="60000"/>
                  </a:schemeClr>
                </a:solidFill>
              </a:rPr>
              <a:t>Е. Г. В. (Подигнете ги очите, 9 април)</a:t>
            </a:r>
            <a:endParaRPr lang="es-ES" sz="1600" b="1" dirty="0">
              <a:solidFill>
                <a:schemeClr val="bg2">
                  <a:lumMod val="40000"/>
                  <a:lumOff val="60000"/>
                </a:schemeClr>
              </a:solidFill>
            </a:endParaRP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631216"/>
          </a:xfrm>
          <a:prstGeom prst="rect">
            <a:avLst/>
          </a:prstGeom>
          <a:noFill/>
        </p:spPr>
        <p:txBody>
          <a:bodyPr wrap="square">
            <a:spAutoFit/>
          </a:bodyPr>
          <a:lstStyle/>
          <a:p>
            <a:pPr lvl="0" algn="ctr">
              <a:defRPr/>
            </a:pPr>
            <a:r>
              <a:rPr lang="ru-RU" sz="2000" b="1" dirty="0">
                <a:solidFill>
                  <a:prstClr val="white"/>
                </a:solidFill>
                <a:effectLst>
                  <a:outerShdw blurRad="38100" dist="38100" dir="2700000" algn="tl">
                    <a:srgbClr val="000000"/>
                  </a:outerShdw>
                </a:effectLst>
                <a:latin typeface="Comic Sans MS" panose="030F0702030302020204" pitchFamily="66" charset="0"/>
              </a:rPr>
              <a:t>„Зашто ја знаете благодатта на нашиот Господ Исус Христос, дека иако беше богат, заради вас стана сиромашен, за да се збогатите вие ​​преку Неговата сиромаштија.“ (2 Коринќаните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62474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mk-MK" sz="2000" b="1" dirty="0">
                <a:solidFill>
                  <a:srgbClr val="BA4252"/>
                </a:solidFill>
              </a:rPr>
              <a:t>Потекло на управувањето:</a:t>
            </a:r>
            <a:endParaRPr lang="es-ES" sz="2000" b="1" dirty="0">
              <a:solidFill>
                <a:srgbClr val="BA4252"/>
              </a:solidFill>
            </a:endParaRPr>
          </a:p>
          <a:p>
            <a:pPr lvl="1">
              <a:spcBef>
                <a:spcPts val="600"/>
              </a:spcBef>
            </a:pPr>
            <a:r>
              <a:rPr lang="mk-MK" sz="2000" b="1" dirty="0"/>
              <a:t>Примерот на Исус.</a:t>
            </a:r>
            <a:endParaRPr lang="de-DE" sz="2000" b="1" dirty="0"/>
          </a:p>
          <a:p>
            <a:pPr lvl="1">
              <a:spcBef>
                <a:spcPts val="600"/>
              </a:spcBef>
            </a:pPr>
            <a:r>
              <a:rPr lang="mk-MK" sz="2000" b="1" dirty="0"/>
              <a:t>Одговорот на примената благодат</a:t>
            </a:r>
            <a:endParaRPr lang="es-ES" sz="2000" b="1" dirty="0"/>
          </a:p>
          <a:p>
            <a:pPr>
              <a:spcBef>
                <a:spcPts val="1200"/>
              </a:spcBef>
            </a:pPr>
            <a:r>
              <a:rPr lang="mk-MK" sz="2000" b="1" dirty="0">
                <a:solidFill>
                  <a:srgbClr val="7F48B9"/>
                </a:solidFill>
              </a:rPr>
              <a:t>Како да практикувате управување:</a:t>
            </a:r>
            <a:endParaRPr lang="es-ES" sz="2000" b="1" dirty="0">
              <a:solidFill>
                <a:srgbClr val="7F48B9"/>
              </a:solidFill>
            </a:endParaRPr>
          </a:p>
          <a:p>
            <a:pPr lvl="1">
              <a:spcBef>
                <a:spcPts val="600"/>
              </a:spcBef>
            </a:pPr>
            <a:r>
              <a:rPr lang="mk-MK" sz="2000" b="1" dirty="0"/>
              <a:t>Правилно планирање</a:t>
            </a:r>
            <a:r>
              <a:rPr lang="es-ES" sz="2000" b="1" dirty="0"/>
              <a:t>.</a:t>
            </a:r>
          </a:p>
          <a:p>
            <a:pPr lvl="1">
              <a:spcBef>
                <a:spcPts val="600"/>
              </a:spcBef>
            </a:pPr>
            <a:r>
              <a:rPr lang="mk-MK" sz="2000" b="1" dirty="0"/>
              <a:t>Правилен став</a:t>
            </a:r>
            <a:r>
              <a:rPr lang="es-ES" sz="2000" b="1" dirty="0"/>
              <a:t>.</a:t>
            </a:r>
          </a:p>
          <a:p>
            <a:pPr>
              <a:spcBef>
                <a:spcPts val="1200"/>
              </a:spcBef>
            </a:pPr>
            <a:r>
              <a:rPr lang="mk-MK" sz="2000" b="1" dirty="0">
                <a:solidFill>
                  <a:srgbClr val="375FA5"/>
                </a:solidFill>
              </a:rPr>
              <a:t>Резултати од управувањето:</a:t>
            </a:r>
            <a:endParaRPr lang="es-ES" sz="2000" b="1" dirty="0">
              <a:solidFill>
                <a:srgbClr val="375FA5"/>
              </a:solidFill>
            </a:endParaRPr>
          </a:p>
          <a:p>
            <a:pPr lvl="1">
              <a:spcBef>
                <a:spcPts val="600"/>
              </a:spcBef>
            </a:pPr>
            <a:r>
              <a:rPr lang="mk-MK" sz="2000" b="1" dirty="0"/>
              <a:t>Единството на црквата</a:t>
            </a:r>
            <a:r>
              <a:rPr lang="es-ES" sz="2000" b="1" dirty="0"/>
              <a:t>.</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114582"/>
            <a:ext cx="11944351" cy="400110"/>
          </a:xfrm>
          <a:prstGeom prst="rect">
            <a:avLst/>
          </a:prstGeom>
          <a:noFill/>
        </p:spPr>
        <p:txBody>
          <a:bodyPr wrap="square" rtlCol="0">
            <a:spAutoFit/>
          </a:bodyPr>
          <a:lstStyle/>
          <a:p>
            <a:pPr>
              <a:spcBef>
                <a:spcPts val="600"/>
              </a:spcBef>
            </a:pPr>
            <a:r>
              <a:rPr lang="ru-RU" sz="2000" b="1" dirty="0"/>
              <a:t>Управувањето е начинот на кој едно лице управува со она што му е доверено на грижа.</a:t>
            </a:r>
            <a:endParaRPr lang="es-ES" sz="2000" b="1" dirty="0"/>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hq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4" y="1514965"/>
            <a:ext cx="12068176" cy="1323439"/>
          </a:xfrm>
          <a:prstGeom prst="rect">
            <a:avLst/>
          </a:prstGeom>
          <a:noFill/>
        </p:spPr>
        <p:txBody>
          <a:bodyPr wrap="square">
            <a:spAutoFit/>
          </a:bodyPr>
          <a:lstStyle/>
          <a:p>
            <a:pPr lvl="0">
              <a:spcBef>
                <a:spcPts val="600"/>
              </a:spcBef>
              <a:defRPr/>
            </a:pPr>
            <a:r>
              <a:rPr lang="ru-RU" sz="2000" b="1" dirty="0">
                <a:solidFill>
                  <a:prstClr val="black"/>
                </a:solidFill>
              </a:rPr>
              <a:t>Коринтјаните веќе се обврзале да помогнат, и се приближувало времето кога таа обврска требало да се спроведе во дело. Црквите во Македонија веќе почнале да учествуваат. Павле не бил заинтересиран за количината на пари што била вклучена, туку за мотивацијата и ентузијазмот со кој верниците ќе учествуваат во оваа можност да одговорат на благодатта што ја примиле.</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3" y="514692"/>
            <a:ext cx="12068175" cy="1015663"/>
          </a:xfrm>
          <a:prstGeom prst="rect">
            <a:avLst/>
          </a:prstGeom>
          <a:noFill/>
        </p:spPr>
        <p:txBody>
          <a:bodyPr wrap="square">
            <a:spAutoFit/>
          </a:bodyPr>
          <a:lstStyle/>
          <a:p>
            <a:pPr lvl="0">
              <a:spcBef>
                <a:spcPts val="600"/>
              </a:spcBef>
              <a:defRPr/>
            </a:pPr>
            <a:r>
              <a:rPr lang="ru-RU" sz="2000" b="1" dirty="0">
                <a:solidFill>
                  <a:prstClr val="black"/>
                </a:solidFill>
              </a:rPr>
              <a:t>Во контекст на второто писмо на Павле до Коринтјаните, управувањето се однесува на специфичен проект на апостолот: нееврејските цркви да собираат пари за да ѝ помогнат на црквата во Ерусалим, која минувала низ многу тешки времиња.</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mk-MK" sz="6000" b="1" dirty="0">
                <a:ln w="15875">
                  <a:noFill/>
                  <a:prstDash val="solid"/>
                </a:ln>
                <a:solidFill>
                  <a:schemeClr val="accent3">
                    <a:lumMod val="75000"/>
                  </a:schemeClr>
                </a:solidFill>
                <a:effectLst>
                  <a:outerShdw dist="38100" dir="2700000" algn="bl" rotWithShape="0">
                    <a:srgbClr val="00DA9C"/>
                  </a:outerShdw>
                </a:effectLst>
              </a:rPr>
              <a:t>ПОТЕКЛО НА УПРАВУВАЊЕТО</a:t>
            </a:r>
            <a:endParaRPr lang="es-ES"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mk-MK" sz="4000" b="1" dirty="0">
                <a:ln/>
                <a:solidFill>
                  <a:schemeClr val="accent5"/>
                </a:solidFill>
              </a:rPr>
              <a:t>ПРИМЕРОТ НА ИСУС</a:t>
            </a:r>
            <a:endParaRPr lang="es-ES"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77328"/>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ru-RU" b="1" dirty="0">
                <a:effectLst>
                  <a:outerShdw blurRad="38100" dist="38100" dir="2700000" algn="tl">
                    <a:srgbClr val="000000">
                      <a:alpha val="43137"/>
                    </a:srgbClr>
                  </a:outerShdw>
                </a:effectLst>
                <a:latin typeface="Comic Sans MS" panose="030F0702030302020204" pitchFamily="66" charset="0"/>
              </a:rPr>
              <a:t>„Зашто ја знаете благодатта на нашиот Господ Исус Христос, дека иако беше богат, заради вас стана сиромашен, за да се збогатите вие ​​преку Неговата сиромаштија.“ (2. Коринќаните 8:9)</a:t>
            </a:r>
            <a:endParaRPr lang="es-ES" sz="1400" b="1" dirty="0">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ru-RU" sz="2000" b="1" dirty="0"/>
              <a:t>Каква е врската помеѓу Божјата благодат и великодушноста? (2. Кор. 8:1-2)</a:t>
            </a:r>
            <a:endParaRPr lang="es-ES" sz="2000" b="1" dirty="0"/>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247950865"/>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224713" y="4312692"/>
            <a:ext cx="3499186" cy="830997"/>
          </a:xfrm>
          <a:prstGeom prst="rect">
            <a:avLst/>
          </a:prstGeom>
          <a:noFill/>
        </p:spPr>
        <p:txBody>
          <a:bodyPr wrap="square" rtlCol="0">
            <a:spAutoFit/>
          </a:bodyPr>
          <a:lstStyle/>
          <a:p>
            <a:pPr>
              <a:spcBef>
                <a:spcPts val="600"/>
              </a:spcBef>
            </a:pPr>
            <a:r>
              <a:rPr lang="ru-RU" sz="1600" b="1" dirty="0"/>
              <a:t>И сè тоа го направи од љубов кон нас! (Јован 15:13; Ефесјаните 5:2; Галатјаните 2:20; 1 Јованово 3:16).</a:t>
            </a:r>
            <a:endParaRPr lang="es-ES" sz="1600" b="1" dirty="0"/>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4232"/>
            <a:ext cx="5491839" cy="1323439"/>
          </a:xfrm>
          <a:prstGeom prst="rect">
            <a:avLst/>
          </a:prstGeom>
          <a:noFill/>
        </p:spPr>
        <p:txBody>
          <a:bodyPr wrap="square">
            <a:spAutoFit/>
          </a:bodyPr>
          <a:lstStyle/>
          <a:p>
            <a:pPr lvl="0">
              <a:spcBef>
                <a:spcPts val="600"/>
              </a:spcBef>
              <a:defRPr/>
            </a:pPr>
            <a:r>
              <a:rPr lang="ru-RU" sz="2000" b="1" dirty="0">
                <a:solidFill>
                  <a:prstClr val="black"/>
                </a:solidFill>
              </a:rPr>
              <a:t>Бог им ја даде својата благодат на црквите во Македонија, и тие „преполнија со богата дарежливост“ (2. Коринќаните 8:2). И ова е благодатта Исусова за нив, и за нас:</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224714" y="5566732"/>
            <a:ext cx="3499185" cy="1077218"/>
          </a:xfrm>
          <a:prstGeom prst="rect">
            <a:avLst/>
          </a:prstGeom>
          <a:noFill/>
        </p:spPr>
        <p:txBody>
          <a:bodyPr wrap="square">
            <a:spAutoFit/>
          </a:bodyPr>
          <a:lstStyle/>
          <a:p>
            <a:pPr lvl="0">
              <a:spcBef>
                <a:spcPts val="600"/>
              </a:spcBef>
              <a:defRPr/>
            </a:pPr>
            <a:r>
              <a:rPr lang="ru-RU" sz="1600" b="1" dirty="0">
                <a:solidFill>
                  <a:prstClr val="black"/>
                </a:solidFill>
              </a:rPr>
              <a:t>Како ќе одговориме на благодатта на Исус? „Бесплатно добивте, бесплатно давајте“ (Матеј 10:8).</a:t>
            </a:r>
            <a:endParaRPr kumimoji="0" lang="es-ES" sz="16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8000"/>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12669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mk-MK" sz="4400" b="1" dirty="0">
                <a:ln/>
                <a:solidFill>
                  <a:schemeClr val="accent3"/>
                </a:solidFill>
              </a:rPr>
              <a:t>ОДГОВОРОТ НА ПРИМЕНАТА БЛАГОДАТ</a:t>
            </a:r>
            <a:endParaRPr lang="es-ES" sz="4400" b="1" dirty="0">
              <a:ln/>
              <a:solidFill>
                <a:schemeClr val="accent3"/>
              </a:solidFill>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ru-RU" b="1" dirty="0">
                <a:solidFill>
                  <a:schemeClr val="accent1">
                    <a:lumMod val="50000"/>
                  </a:schemeClr>
                </a:solidFill>
                <a:latin typeface="Comic Sans MS" panose="030F0702030302020204" pitchFamily="66" charset="0"/>
              </a:rPr>
              <a:t>„И не како што очекувавме, туку тие прво се предадоа себеси на Господа, а потоа, по волјата Божја, ни се предадоа себеси нам“ (2 Коринќаните 8:5)</a:t>
            </a:r>
            <a:endParaRPr lang="es-ES" sz="1400"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7107010" cy="400110"/>
          </a:xfrm>
          <a:prstGeom prst="rect">
            <a:avLst/>
          </a:prstGeom>
          <a:noFill/>
        </p:spPr>
        <p:txBody>
          <a:bodyPr wrap="square" rtlCol="0">
            <a:spAutoFit/>
          </a:bodyPr>
          <a:lstStyle/>
          <a:p>
            <a:pPr>
              <a:spcBef>
                <a:spcPts val="600"/>
              </a:spcBef>
            </a:pPr>
            <a:r>
              <a:rPr lang="ru-RU" sz="2000" b="1" dirty="0"/>
              <a:t>Забележете го одговорот на Македонците на благодатта:</a:t>
            </a:r>
            <a:endParaRPr lang="es-ES" sz="2000" b="1" dirty="0"/>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mk-MK" sz="2000" b="1" dirty="0"/>
              <a:t>Што нѐ учи ова?</a:t>
            </a:r>
            <a:endParaRPr lang="es-ES" sz="2000" b="1" dirty="0"/>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1050281495"/>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1675166319"/>
              </p:ext>
            </p:extLst>
          </p:nvPr>
        </p:nvGraphicFramePr>
        <p:xfrm>
          <a:off x="8277224" y="1948754"/>
          <a:ext cx="3848099" cy="132343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2634207029"/>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1">
            <a:extLst>
              <a:ext uri="{28A0092B-C50C-407E-A947-70E740481C1C}">
                <a14:useLocalDpi xmlns:a14="http://schemas.microsoft.com/office/drawing/2010/main"/>
              </a:ext>
            </a:extLst>
          </a:blip>
          <a:srcRect l="1206" r="1206"/>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mk-MK" sz="6000" b="1" dirty="0">
                <a:ln w="15875">
                  <a:noFill/>
                  <a:prstDash val="solid"/>
                </a:ln>
                <a:solidFill>
                  <a:srgbClr val="6C8329"/>
                </a:solidFill>
                <a:effectLst>
                  <a:outerShdw dist="38100" dir="2700000" algn="bl" rotWithShape="0">
                    <a:schemeClr val="tx2">
                      <a:lumMod val="50000"/>
                    </a:schemeClr>
                  </a:outerShdw>
                </a:effectLst>
              </a:rPr>
              <a:t>КАКО ДА ПРАКТИКУВАТЕ УПРАВУВАЊЕ</a:t>
            </a:r>
            <a:endParaRPr lang="es-ES" sz="6000" b="1" dirty="0">
              <a:ln w="15875">
                <a:noFill/>
                <a:prstDash val="solid"/>
              </a:ln>
              <a:solidFill>
                <a:srgbClr val="6C8329"/>
              </a:solidFill>
              <a:effectLst>
                <a:outerShdw dist="38100" dir="2700000" algn="bl" rotWithShape="0">
                  <a:schemeClr val="tx2">
                    <a:lumMod val="50000"/>
                  </a:schemeClr>
                </a:outerShdw>
              </a:effectLst>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r="-50000"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mk-MK" sz="4400" b="1" spc="300" dirty="0">
                <a:ln/>
                <a:solidFill>
                  <a:schemeClr val="accent4"/>
                </a:solidFill>
                <a:effectLst>
                  <a:outerShdw blurRad="38100" dist="25400" dir="2700000" algn="tl">
                    <a:srgbClr val="002060">
                      <a:alpha val="99000"/>
                    </a:srgbClr>
                  </a:outerShdw>
                </a:effectLst>
              </a:rPr>
              <a:t>ПРАВИЛНО ПЛАНИРАЊЕ</a:t>
            </a:r>
            <a:endParaRPr lang="es-ES"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0" y="616132"/>
            <a:ext cx="7993077" cy="584775"/>
          </a:xfrm>
          <a:prstGeom prst="rect">
            <a:avLst/>
          </a:prstGeom>
          <a:noFill/>
        </p:spPr>
        <p:txBody>
          <a:bodyPr wrap="square">
            <a:spAutoFit/>
            <a:scene3d>
              <a:camera prst="orthographicFront"/>
              <a:lightRig rig="threePt" dir="t"/>
            </a:scene3d>
            <a:sp3d extrusionH="57150">
              <a:bevelT w="38100" h="38100"/>
            </a:sp3d>
          </a:bodyPr>
          <a:lstStyle/>
          <a:p>
            <a:pPr algn="ctr"/>
            <a:r>
              <a:rPr lang="ru-RU" sz="1600" b="1" dirty="0">
                <a:solidFill>
                  <a:schemeClr val="accent5"/>
                </a:solidFill>
                <a:latin typeface="Comic Sans MS" panose="030F0702030302020204" pitchFamily="66" charset="0"/>
              </a:rPr>
              <a:t>„Секој од вас нека даде колку што решил во срцето, не со неволност ниту со принуда, зашто Бог го сака радосниот дарител.“ (2. Коринќаните 9:7)</a:t>
            </a:r>
            <a:endParaRPr lang="es-ES" sz="1200" b="1" dirty="0">
              <a:solidFill>
                <a:schemeClr val="accent5"/>
              </a:solidFill>
              <a:latin typeface="Comic Sans MS" panose="030F0702030302020204" pitchFamily="66" charset="0"/>
            </a:endParaRP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26980"/>
            <a:ext cx="7921411" cy="923330"/>
          </a:xfrm>
          <a:prstGeom prst="rect">
            <a:avLst/>
          </a:prstGeom>
          <a:noFill/>
        </p:spPr>
        <p:txBody>
          <a:bodyPr wrap="square" rtlCol="0">
            <a:spAutoFit/>
          </a:bodyPr>
          <a:lstStyle/>
          <a:p>
            <a:pPr>
              <a:spcBef>
                <a:spcPts val="600"/>
              </a:spcBef>
            </a:pPr>
            <a:r>
              <a:rPr lang="ru-RU" b="1" dirty="0"/>
              <a:t>Планот на Павле бил да собере посебен прилог од црквите во Македонија и Ахаја (провинцијата каде што се наоѓале Колоси) за да ѝ помогне на црквата во Ерусалим (Римјаните 15:26).</a:t>
            </a:r>
            <a:endParaRPr lang="es-ES" b="1" dirty="0"/>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12551" y="737375"/>
            <a:ext cx="4040171" cy="2245519"/>
            <a:chOff x="7942279" y="1393031"/>
            <a:chExt cx="4040171"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7942279" y="2564189"/>
              <a:ext cx="902812" cy="276999"/>
            </a:xfrm>
            <a:prstGeom prst="rect">
              <a:avLst/>
            </a:prstGeom>
            <a:noFill/>
          </p:spPr>
          <p:txBody>
            <a:bodyPr wrap="none" rtlCol="0">
              <a:spAutoFit/>
            </a:bodyPr>
            <a:lstStyle/>
            <a:p>
              <a:pPr algn="ctr"/>
              <a:r>
                <a:rPr lang="mk-MK" sz="1200" b="1" dirty="0">
                  <a:solidFill>
                    <a:schemeClr val="bg1"/>
                  </a:solidFill>
                  <a:highlight>
                    <a:srgbClr val="000000"/>
                  </a:highlight>
                </a:rPr>
                <a:t>КОРИНТО</a:t>
              </a:r>
              <a:endParaRPr lang="es-ES" sz="1200" b="1" dirty="0">
                <a:solidFill>
                  <a:schemeClr val="bg1"/>
                </a:solidFill>
                <a:highlight>
                  <a:srgbClr val="000000"/>
                </a:highlight>
              </a:endParaRP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92142" y="2763291"/>
              <a:ext cx="622286" cy="276999"/>
            </a:xfrm>
            <a:prstGeom prst="rect">
              <a:avLst/>
            </a:prstGeom>
            <a:noFill/>
          </p:spPr>
          <p:txBody>
            <a:bodyPr wrap="none" rtlCol="0">
              <a:spAutoFit/>
            </a:bodyPr>
            <a:lstStyle/>
            <a:p>
              <a:pPr algn="ctr"/>
              <a:r>
                <a:rPr lang="mk-MK" sz="1200" b="1" dirty="0">
                  <a:solidFill>
                    <a:schemeClr val="bg2"/>
                  </a:solidFill>
                  <a:highlight>
                    <a:srgbClr val="000000"/>
                  </a:highlight>
                </a:rPr>
                <a:t>АХАЈА</a:t>
              </a:r>
              <a:endParaRPr lang="es-ES" sz="1200" b="1" dirty="0">
                <a:solidFill>
                  <a:schemeClr val="bg2"/>
                </a:solidFill>
                <a:highlight>
                  <a:srgbClr val="000000"/>
                </a:highlight>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180589" y="1679019"/>
              <a:ext cx="1192955" cy="276999"/>
            </a:xfrm>
            <a:prstGeom prst="rect">
              <a:avLst/>
            </a:prstGeom>
            <a:noFill/>
          </p:spPr>
          <p:txBody>
            <a:bodyPr wrap="none" rtlCol="0">
              <a:spAutoFit/>
            </a:bodyPr>
            <a:lstStyle/>
            <a:p>
              <a:pPr algn="ctr"/>
              <a:r>
                <a:rPr lang="mk-MK" sz="1200" b="1" dirty="0">
                  <a:solidFill>
                    <a:schemeClr val="bg2"/>
                  </a:solidFill>
                  <a:highlight>
                    <a:srgbClr val="000000"/>
                  </a:highlight>
                </a:rPr>
                <a:t>МАКЕДОНИЈА</a:t>
              </a:r>
              <a:endParaRPr lang="es-ES" sz="1200" b="1" dirty="0">
                <a:solidFill>
                  <a:schemeClr val="bg2"/>
                </a:solidFill>
                <a:highlight>
                  <a:srgbClr val="000000"/>
                </a:highlight>
              </a:endParaRP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871508" y="2702688"/>
              <a:ext cx="1007007" cy="276999"/>
            </a:xfrm>
            <a:prstGeom prst="rect">
              <a:avLst/>
            </a:prstGeom>
            <a:noFill/>
          </p:spPr>
          <p:txBody>
            <a:bodyPr wrap="none" rtlCol="0">
              <a:spAutoFit/>
            </a:bodyPr>
            <a:lstStyle/>
            <a:p>
              <a:pPr algn="ctr"/>
              <a:r>
                <a:rPr lang="mk-MK" sz="1200" b="1" dirty="0">
                  <a:solidFill>
                    <a:schemeClr val="bg1"/>
                  </a:solidFill>
                  <a:highlight>
                    <a:srgbClr val="000000"/>
                  </a:highlight>
                </a:rPr>
                <a:t>ЕРУСАЛИМ</a:t>
              </a:r>
              <a:endParaRPr lang="es-ES" sz="1200" b="1" dirty="0">
                <a:solidFill>
                  <a:schemeClr val="bg1"/>
                </a:solidFill>
                <a:highlight>
                  <a:srgbClr val="000000"/>
                </a:highlight>
              </a:endParaRP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32024"/>
            <a:ext cx="5095331" cy="2308324"/>
          </a:xfrm>
          <a:prstGeom prst="rect">
            <a:avLst/>
          </a:prstGeom>
          <a:noFill/>
        </p:spPr>
        <p:txBody>
          <a:bodyPr wrap="square">
            <a:spAutoFit/>
          </a:bodyPr>
          <a:lstStyle/>
          <a:p>
            <a:pPr>
              <a:spcBef>
                <a:spcPts val="600"/>
              </a:spcBef>
            </a:pPr>
            <a:r>
              <a:rPr lang="ru-RU" b="1" dirty="0"/>
              <a:t>Друга поента што Павле ја вклучува во својот план е дека не треба да чекаат да предадат сè одеднаш, туку да издвојуваат по малку секоја недела додека не ја достигнат предложената количина (1. Кор. 16:2). На овој начин, кога Павле ќе пристигне, целата собрана сума може радосно да се собере    (2. Кор. 9:3-5).</a:t>
            </a:r>
            <a:endParaRPr lang="es-ES" b="1" dirty="0"/>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74044"/>
            <a:ext cx="9066264" cy="646331"/>
          </a:xfrm>
          <a:prstGeom prst="rect">
            <a:avLst/>
          </a:prstGeom>
          <a:noFill/>
        </p:spPr>
        <p:txBody>
          <a:bodyPr wrap="square">
            <a:spAutoFit/>
          </a:bodyPr>
          <a:lstStyle/>
          <a:p>
            <a:pPr>
              <a:spcBef>
                <a:spcPts val="600"/>
              </a:spcBef>
            </a:pPr>
            <a:r>
              <a:rPr lang="ru-RU" b="1" dirty="0"/>
              <a:t>При планирањето на понудата, секое семејство треба да се процени себеси и да постави реални цели, во согласност со нивната финансиска состојба.</a:t>
            </a:r>
            <a:endParaRPr lang="es-ES" b="1" dirty="0"/>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9278" y="2446624"/>
            <a:ext cx="7993077" cy="1200329"/>
          </a:xfrm>
          <a:prstGeom prst="rect">
            <a:avLst/>
          </a:prstGeom>
          <a:noFill/>
        </p:spPr>
        <p:txBody>
          <a:bodyPr wrap="square">
            <a:spAutoFit/>
          </a:bodyPr>
          <a:lstStyle/>
          <a:p>
            <a:pPr>
              <a:spcBef>
                <a:spcPts val="600"/>
              </a:spcBef>
            </a:pPr>
            <a:r>
              <a:rPr lang="ru-RU" b="1" dirty="0"/>
              <a:t>Кога апостолот го предложил планот во Колоси една година претходно, тој бил примен со ентузијазам, иако во тоа време не биле поставени конкретни цели (2. Кор. 9:1-2). Сепак, секој член решил во своето срце да донира одредена сума (2. Кор. 9:7а).</a:t>
            </a:r>
            <a:endParaRPr lang="es-ES" b="1" dirty="0"/>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mk-MK"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КОРЕКТЕН СТАВ</a:t>
            </a:r>
            <a:endParaRPr lang="es-E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40866"/>
            <a:ext cx="12191999" cy="646331"/>
          </a:xfrm>
          <a:prstGeom prst="rect">
            <a:avLst/>
          </a:prstGeom>
          <a:noFill/>
        </p:spPr>
        <p:txBody>
          <a:bodyPr wrap="square">
            <a:spAutoFit/>
          </a:bodyPr>
          <a:lstStyle/>
          <a:p>
            <a:pPr algn="ctr"/>
            <a:r>
              <a:rPr lang="ru-RU" b="1" dirty="0">
                <a:solidFill>
                  <a:schemeClr val="accent3">
                    <a:lumMod val="75000"/>
                  </a:schemeClr>
                </a:solidFill>
                <a:latin typeface="Comic Sans MS" panose="030F0702030302020204" pitchFamily="66" charset="0"/>
              </a:rPr>
              <a:t>„Зашто сведочам дека дадоа според своите можности, па дури и над своите можности“</a:t>
            </a:r>
            <a:endParaRPr lang="es-ES" b="1" dirty="0">
              <a:solidFill>
                <a:schemeClr val="accent3">
                  <a:lumMod val="75000"/>
                </a:schemeClr>
              </a:solidFill>
              <a:latin typeface="Comic Sans MS" panose="030F0702030302020204" pitchFamily="66" charset="0"/>
            </a:endParaRPr>
          </a:p>
          <a:p>
            <a:pPr algn="ctr"/>
            <a:r>
              <a:rPr lang="ru-RU" b="1" dirty="0">
                <a:solidFill>
                  <a:schemeClr val="accent3">
                    <a:lumMod val="75000"/>
                  </a:schemeClr>
                </a:solidFill>
                <a:latin typeface="Comic Sans MS" panose="030F0702030302020204" pitchFamily="66" charset="0"/>
              </a:rPr>
              <a:t>(2. Коринќаните 8:3)</a:t>
            </a:r>
            <a:endParaRPr lang="es-ES" sz="1400"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50823"/>
            <a:ext cx="7324725" cy="1323439"/>
          </a:xfrm>
          <a:prstGeom prst="rect">
            <a:avLst/>
          </a:prstGeom>
          <a:noFill/>
        </p:spPr>
        <p:txBody>
          <a:bodyPr wrap="square" rtlCol="0">
            <a:spAutoFit/>
          </a:bodyPr>
          <a:lstStyle/>
          <a:p>
            <a:pPr>
              <a:spcBef>
                <a:spcPts val="600"/>
              </a:spcBef>
            </a:pPr>
            <a:r>
              <a:rPr lang="ru-RU" sz="2000" b="1" dirty="0"/>
              <a:t>За да ја охрабри великодушноста на Колошаните, Павле им го дава примерот на Македонија. Во тие цркви, браќата покажале правилен и примерен став во давањето на своите прилози, бидејќи дале...</a:t>
            </a:r>
            <a:endParaRPr lang="es-ES" sz="2000" b="1" dirty="0"/>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3628442748"/>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1290</Words>
  <Application>Microsoft Office PowerPoint</Application>
  <PresentationFormat>Panorámica</PresentationFormat>
  <Paragraphs>86</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Aptos</vt:lpstr>
      <vt:lpstr>Constantia</vt:lpstr>
      <vt:lpstr>Aptos Display</vt:lpstr>
      <vt:lpstr>Arial</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73</cp:revision>
  <dcterms:created xsi:type="dcterms:W3CDTF">2026-08-01T16:23:29Z</dcterms:created>
  <dcterms:modified xsi:type="dcterms:W3CDTF">2026-08-05T06:05:35Z</dcterms:modified>
</cp:coreProperties>
</file>