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95" r:id="rId3"/>
    <p:sldId id="317" r:id="rId4"/>
    <p:sldId id="257" r:id="rId5"/>
    <p:sldId id="298" r:id="rId6"/>
    <p:sldId id="259" r:id="rId7"/>
    <p:sldId id="260" r:id="rId8"/>
    <p:sldId id="292" r:id="rId9"/>
    <p:sldId id="297" r:id="rId10"/>
    <p:sldId id="300" r:id="rId11"/>
    <p:sldId id="311" r:id="rId12"/>
    <p:sldId id="312" r:id="rId13"/>
    <p:sldId id="304" r:id="rId14"/>
    <p:sldId id="313" r:id="rId15"/>
    <p:sldId id="314" r:id="rId16"/>
    <p:sldId id="315" r:id="rId17"/>
    <p:sldId id="308" r:id="rId18"/>
    <p:sldId id="316" r:id="rId19"/>
    <p:sldId id="291" r:id="rId20"/>
  </p:sldIdLst>
  <p:sldSz cx="12192000" cy="6858000"/>
  <p:notesSz cx="6858000" cy="9144000"/>
  <p:embeddedFontLst>
    <p:embeddedFont>
      <p:font typeface="Gayathri" panose="020B0604020202020204" charset="0"/>
      <p:regular r:id="rId22"/>
      <p:bold r:id="rId23"/>
    </p:embeddedFont>
  </p:embeddedFontLst>
  <p:defaultTextStyle>
    <a:defPPr>
      <a:defRPr lang="m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00"/>
    <a:srgbClr val="626A6D"/>
    <a:srgbClr val="AE4522"/>
    <a:srgbClr val="F6F3FF"/>
    <a:srgbClr val="2254AE"/>
    <a:srgbClr val="EABDB4"/>
    <a:srgbClr val="C74F36"/>
    <a:srgbClr val="8443EC"/>
    <a:srgbClr val="E400EA"/>
    <a:srgbClr val="FEB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3" d="100"/>
          <a:sy n="23" d="100"/>
        </p:scale>
        <p:origin x="48"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5.png"/></Relationships>
</file>

<file path=ppt/diagrams/_rels/data10.xml.rels><?xml version="1.0" encoding="UTF-8" standalone="yes"?>
<Relationships xmlns="http://schemas.openxmlformats.org/package/2006/relationships"><Relationship Id="rId1" Type="http://schemas.openxmlformats.org/officeDocument/2006/relationships/image" Target="../media/image70.jpeg"/></Relationships>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ata3.xml.rels><?xml version="1.0" encoding="UTF-8" standalone="yes"?>
<Relationships xmlns="http://schemas.openxmlformats.org/package/2006/relationships"><Relationship Id="rId1" Type="http://schemas.openxmlformats.org/officeDocument/2006/relationships/image" Target="../media/image51.jpeg"/></Relationships>
</file>

<file path=ppt/diagrams/_rels/data4.xml.rels><?xml version="1.0" encoding="UTF-8" standalone="yes"?>
<Relationships xmlns="http://schemas.openxmlformats.org/package/2006/relationships"><Relationship Id="rId1" Type="http://schemas.openxmlformats.org/officeDocument/2006/relationships/image" Target="../media/image54.jpeg"/></Relationships>
</file>

<file path=ppt/diagrams/_rels/data5.xml.rels><?xml version="1.0" encoding="UTF-8" standalone="yes"?>
<Relationships xmlns="http://schemas.openxmlformats.org/package/2006/relationships"><Relationship Id="rId1" Type="http://schemas.openxmlformats.org/officeDocument/2006/relationships/image" Target="../media/image57.jpeg"/></Relationships>
</file>

<file path=ppt/diagrams/_rels/data6.xml.rels><?xml version="1.0" encoding="UTF-8" standalone="yes"?>
<Relationships xmlns="http://schemas.openxmlformats.org/package/2006/relationships"><Relationship Id="rId1" Type="http://schemas.openxmlformats.org/officeDocument/2006/relationships/image" Target="../media/image60.jpeg"/></Relationships>
</file>

<file path=ppt/diagrams/_rels/data7.xml.rels><?xml version="1.0" encoding="UTF-8" standalone="yes"?>
<Relationships xmlns="http://schemas.openxmlformats.org/package/2006/relationships"><Relationship Id="rId1" Type="http://schemas.openxmlformats.org/officeDocument/2006/relationships/image" Target="../media/image63.jpeg"/></Relationships>
</file>

<file path=ppt/diagrams/_rels/data8.xml.rels><?xml version="1.0" encoding="UTF-8" standalone="yes"?>
<Relationships xmlns="http://schemas.openxmlformats.org/package/2006/relationships"><Relationship Id="rId1" Type="http://schemas.openxmlformats.org/officeDocument/2006/relationships/image" Target="../media/image64.jpeg"/></Relationships>
</file>

<file path=ppt/diagrams/_rels/data9.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6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5A7ED7"/>
        </a:solidFill>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നൈൽ നദിയുടെ ദേവനായ ഹാപി</a:t>
          </a:r>
          <a:endParaRPr lang="es-ES" sz="18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5A7ED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626A6D"/>
        </a:solidFill>
        <a:ln>
          <a:solidFill>
            <a:srgbClr val="626A6D"/>
          </a:solidFill>
        </a:ln>
      </dgm:spPr>
      <dgm:t>
        <a:bodyPr/>
        <a:lstStyle/>
        <a:p>
          <a:r>
            <a:rPr lang="ml" sz="20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സൂര്യദേവനായ റാ</a:t>
          </a:r>
          <a:endParaRPr lang="es-ES" sz="20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626A6D"/>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ScaleY="79763">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6064" custLinFactY="-100000" custLinFactNeighborX="100000" custLinFactNeighborY="-150423"/>
      <dgm:spPr>
        <a:prstGeom prst="plaque">
          <a:avLst/>
        </a:prstGeom>
        <a:ln>
          <a:solidFill>
            <a:srgbClr val="626A6D"/>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8133" custLinFactY="-77844" custLinFactNeighborX="100000" custLinFactNeighborY="-100000"/>
      <dgm:spPr>
        <a:prstGeom prst="plaque">
          <a:avLst/>
        </a:prstGeom>
        <a:ln>
          <a:solidFill>
            <a:srgbClr val="626A6D"/>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438E67"/>
        </a:solidFill>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ഹെക്കെറ്റ്, തവളകളുടെ ദൈവം</a:t>
          </a:r>
          <a:endParaRPr lang="es-ES" sz="18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438E6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8E7144"/>
        </a:solidFill>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ഭൂമിയുടെ ദേവനായ ഗെബ്</a:t>
          </a:r>
          <a:endParaRPr lang="es-ES" sz="18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E7144"/>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F88B47"/>
        </a:solidFill>
        <a:ln>
          <a:solidFill>
            <a:srgbClr val="F88B47"/>
          </a:solidFill>
        </a:ln>
      </dgm:spPr>
      <dgm:t>
        <a:bodyPr/>
        <a:lstStyle/>
        <a:p>
          <a:r>
            <a:rPr lang="ml" sz="17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ചതുപ്പുനിലങ്ങളുടെ ദേവതയായ ഉച്ചിറ്റ്</a:t>
          </a: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F88B4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F6691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F6691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12AA6C"/>
        </a:solidFill>
        <a:ln>
          <a:solidFill>
            <a:srgbClr val="12AA6C"/>
          </a:solidFill>
        </a:ln>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ഖ്നൂം, സ്രഷ്ടാവായ ദൈവം</a:t>
          </a: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12AA6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12AA6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12AA6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8443EC"/>
        </a:solidFill>
        <a:ln>
          <a:solidFill>
            <a:srgbClr val="8443EC"/>
          </a:solidFill>
        </a:ln>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സെഖ്മെത്, രോഗശാന്തിയുടെ ദേവത</a:t>
          </a: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443E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8443E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8443E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നട്ട്, ആകാശദേവത</a:t>
          </a:r>
          <a:endParaRPr lang="es-ES" sz="18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സേത്ത്, കൊടുങ്കാറ്റുകളുടെ ദൈവം</a:t>
          </a:r>
          <a:endParaRPr lang="es-ES" sz="18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7613" custLinFactY="-100000" custLinFactNeighborX="100000" custLinFactNeighborY="-126439"/>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AE4522"/>
        </a:solidFill>
        <a:ln>
          <a:solidFill>
            <a:srgbClr val="AE4522"/>
          </a:solidFill>
        </a:ln>
      </dgm:spPr>
      <dgm:t>
        <a:bodyPr/>
        <a:lstStyle/>
        <a:p>
          <a:r>
            <a:rPr lang="ml"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ധാന്യങ്ങളുടെ ദേവനായ നെപ്പർ</a:t>
          </a:r>
          <a:endParaRPr lang="es-ES" sz="18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AE4522"/>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ScaleX="98838" custScaleY="92092" custLinFactNeighborX="13283" custLinFactNeighborY="11286">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AE452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AE452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338274" y="848714"/>
          <a:ext cx="1619238" cy="1394429"/>
        </a:xfrm>
        <a:prstGeom prst="hexagon">
          <a:avLst>
            <a:gd name="adj" fmla="val 25000"/>
            <a:gd name="vf" fmla="val 115470"/>
          </a:avLst>
        </a:prstGeom>
        <a:solidFill>
          <a:srgbClr val="5A7ED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നൈൽ നദിയുടെ ദേവനായ ഹാപി</a:t>
          </a:r>
          <a:endParaRPr lang="es-ES" sz="18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1589413" y="1064986"/>
        <a:ext cx="1116960" cy="961885"/>
      </dsp:txXfrm>
    </dsp:sp>
    <dsp:sp modelId="{4003989A-EAE1-47D4-B0F1-272D4DE7EFDC}">
      <dsp:nvSpPr>
        <dsp:cNvPr id="0" name=""/>
        <dsp:cNvSpPr/>
      </dsp:nvSpPr>
      <dsp:spPr>
        <a:xfrm>
          <a:off x="1375835" y="146448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110988"/>
          <a:ext cx="1617168" cy="1394003"/>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5A7ED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094871" y="131203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1048207"/>
          <a:ext cx="1787816" cy="1228033"/>
        </a:xfrm>
        <a:prstGeom prst="plaque">
          <a:avLst/>
        </a:prstGeom>
        <a:solidFill>
          <a:srgbClr val="626A6D"/>
        </a:solidFill>
        <a:ln>
          <a:solidFill>
            <a:srgbClr val="626A6D"/>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ml" sz="20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സൂര്യദേവനായ റാ</a:t>
          </a:r>
          <a:endParaRPr lang="es-ES" sz="20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1673717" y="1192936"/>
        <a:ext cx="1498358" cy="938575"/>
      </dsp:txXfrm>
    </dsp:sp>
    <dsp:sp modelId="{4003989A-EAE1-47D4-B0F1-272D4DE7EFDC}">
      <dsp:nvSpPr>
        <dsp:cNvPr id="0" name=""/>
        <dsp:cNvSpPr/>
      </dsp:nvSpPr>
      <dsp:spPr>
        <a:xfrm>
          <a:off x="1916968" y="1121306"/>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77892"/>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9339" y="1083694"/>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59299" y="1029459"/>
          <a:ext cx="2128655" cy="1833121"/>
        </a:xfrm>
        <a:prstGeom prst="hexagon">
          <a:avLst>
            <a:gd name="adj" fmla="val 25000"/>
            <a:gd name="vf" fmla="val 115470"/>
          </a:avLst>
        </a:prstGeom>
        <a:solidFill>
          <a:srgbClr val="438E6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ഹെക്കെറ്റ്, തവളകളുടെ ദൈവം</a:t>
          </a:r>
          <a:endParaRPr lang="es-ES" sz="18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2089447" y="1313771"/>
        <a:ext cx="1468359" cy="1264497"/>
      </dsp:txXfrm>
    </dsp:sp>
    <dsp:sp modelId="{4003989A-EAE1-47D4-B0F1-272D4DE7EFDC}">
      <dsp:nvSpPr>
        <dsp:cNvPr id="0" name=""/>
        <dsp:cNvSpPr/>
      </dsp:nvSpPr>
      <dsp:spPr>
        <a:xfrm>
          <a:off x="1808676" y="1838948"/>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59643"/>
          <a:ext cx="2125933" cy="1832560"/>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438E6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39320" y="1638537"/>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hexagon">
          <a:avLst>
            <a:gd name="adj" fmla="val 25000"/>
            <a:gd name="vf" fmla="val 115470"/>
          </a:avLst>
        </a:prstGeom>
        <a:solidFill>
          <a:srgbClr val="8E714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ഭൂമിയുടെ ദേവനായ ഗെബ്</a:t>
          </a:r>
          <a:endParaRPr lang="es-ES" sz="18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2030795" y="1204879"/>
        <a:ext cx="1410698" cy="1214841"/>
      </dsp:txXfrm>
    </dsp:sp>
    <dsp:sp modelId="{4003989A-EAE1-47D4-B0F1-272D4DE7EFDC}">
      <dsp:nvSpPr>
        <dsp:cNvPr id="0" name=""/>
        <dsp:cNvSpPr/>
      </dsp:nvSpPr>
      <dsp:spPr>
        <a:xfrm>
          <a:off x="1761050" y="170943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E7144"/>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06199" y="151689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F88B47"/>
        </a:solidFill>
        <a:ln w="12700" cap="flat" cmpd="sng" algn="ctr">
          <a:solidFill>
            <a:srgbClr val="F88B47"/>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ml" sz="17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ചതുപ്പുനിലങ്ങളുടെ ദേവതയായ ഉച്ചിറ്റ്</a:t>
          </a: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F88B47"/>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12AA6C"/>
        </a:solidFill>
        <a:ln w="12700" cap="flat" cmpd="sng" algn="ctr">
          <a:solidFill>
            <a:srgbClr val="12AA6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ഖ്നൂം, സ്രഷ്ടാവായ ദൈവം</a:t>
          </a: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8443EC"/>
        </a:solidFill>
        <a:ln w="12700" cap="flat" cmpd="sng" algn="ctr">
          <a:solidFill>
            <a:srgbClr val="8443E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സെഖ്മെത്, രോഗശാന്തിയുടെ ദേവത</a:t>
          </a: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നട്ട്, ആകാശദേവത</a:t>
          </a:r>
          <a:endParaRPr lang="es-ES" sz="18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സേത്ത്, കൊടുങ്കാറ്റുകളുടെ ദൈവം</a:t>
          </a:r>
          <a:endParaRPr lang="es-ES" sz="18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8254"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45535" y="966010"/>
          <a:ext cx="1822656" cy="1462475"/>
        </a:xfrm>
        <a:prstGeom prst="plaque">
          <a:avLst/>
        </a:prstGeom>
        <a:solidFill>
          <a:srgbClr val="AE4522"/>
        </a:solidFill>
        <a:ln>
          <a:solidFill>
            <a:srgbClr val="AE452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ml"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ധാന്യങ്ങളുടെ ദേവനായ നെപ്പർ</a:t>
          </a:r>
          <a:endParaRPr lang="es-ES" sz="18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1717894" y="1138369"/>
        <a:ext cx="1477938" cy="1117757"/>
      </dsp:txXfrm>
    </dsp:sp>
    <dsp:sp modelId="{4003989A-EAE1-47D4-B0F1-272D4DE7EFDC}">
      <dsp:nvSpPr>
        <dsp:cNvPr id="0" name=""/>
        <dsp:cNvSpPr/>
      </dsp:nvSpPr>
      <dsp:spPr>
        <a:xfrm>
          <a:off x="1919726" y="978714"/>
          <a:ext cx="215227" cy="185759"/>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357" y="31526"/>
          <a:ext cx="1841727" cy="1587574"/>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62485" y="1337045"/>
          <a:ext cx="215227" cy="185759"/>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FE80B-0763-4392-AFEC-354438841FD7}" type="datetimeFigureOut">
              <a:rPr lang="es-ES" smtClean="0"/>
              <a:t>02/08/2025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B3F07-6A77-47EE-9E29-7A3E18A48FFE}" type="slidenum">
              <a:rPr lang="es-ES" smtClean="0"/>
              <a:t>‹Nº›</a:t>
            </a:fld>
            <a:endParaRPr lang="es-ES"/>
          </a:p>
        </p:txBody>
      </p:sp>
    </p:spTree>
    <p:extLst>
      <p:ext uri="{BB962C8B-B14F-4D97-AF65-F5344CB8AC3E}">
        <p14:creationId xmlns:p14="http://schemas.microsoft.com/office/powerpoint/2010/main" val="89536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DB3F07-6A77-47EE-9E29-7A3E18A48FFE}" type="slidenum">
              <a:rPr lang="es-ES" smtClean="0"/>
              <a:t>6</a:t>
            </a:fld>
            <a:endParaRPr lang="es-ES"/>
          </a:p>
        </p:txBody>
      </p:sp>
    </p:spTree>
    <p:extLst>
      <p:ext uri="{BB962C8B-B14F-4D97-AF65-F5344CB8AC3E}">
        <p14:creationId xmlns:p14="http://schemas.microsoft.com/office/powerpoint/2010/main" val="370452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C8958-DEB7-CE22-FC6D-874948BF95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AEF29E2-AD31-C01F-58A2-5D3A78B0B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EDE711F-8E64-54BD-9B60-E0FE3CC10858}"/>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5" name="Marcador de pie de página 4">
            <a:extLst>
              <a:ext uri="{FF2B5EF4-FFF2-40B4-BE49-F238E27FC236}">
                <a16:creationId xmlns:a16="http://schemas.microsoft.com/office/drawing/2014/main" id="{89AB7981-DBB1-4A17-E46C-3EADF23712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F98C41-9286-C54D-DBE4-EE6D5C60017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7051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76388-247B-3D63-6639-2397DC1F10C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5AF03D-D81D-0604-EABA-67C272975A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9EE5D0-F6D3-2B3F-F0B0-AE7F939F01C1}"/>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5" name="Marcador de pie de página 4">
            <a:extLst>
              <a:ext uri="{FF2B5EF4-FFF2-40B4-BE49-F238E27FC236}">
                <a16:creationId xmlns:a16="http://schemas.microsoft.com/office/drawing/2014/main" id="{C3164F0C-96DC-4BB6-C435-4740AA3840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D85E4C-9CC8-13F0-20EF-51613BB30CC4}"/>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604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0A970D-770E-571E-C3AA-9C7C2982A6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197039-1AD1-B43E-C33F-B790CD07A6D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FB1716-A20D-3F86-0CEB-4C3B549D3C4A}"/>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5" name="Marcador de pie de página 4">
            <a:extLst>
              <a:ext uri="{FF2B5EF4-FFF2-40B4-BE49-F238E27FC236}">
                <a16:creationId xmlns:a16="http://schemas.microsoft.com/office/drawing/2014/main" id="{C9EA92CA-B51E-CF92-1DBC-C6E85ADA15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5DC67D-D153-E694-1D82-DF43C956C23A}"/>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400697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460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691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843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1266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63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8319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07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76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D5125-5046-5F2F-2343-37DB7D6E71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784373-01BF-1220-5EBE-91E1CB4BFE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B5427E-3F54-B3F2-81E7-B30FDFDE8491}"/>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5" name="Marcador de pie de página 4">
            <a:extLst>
              <a:ext uri="{FF2B5EF4-FFF2-40B4-BE49-F238E27FC236}">
                <a16:creationId xmlns:a16="http://schemas.microsoft.com/office/drawing/2014/main" id="{9A4690D6-BBBF-6B02-EBBE-050F66B2AF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2D11BF-E062-43D6-20D0-97123E98BBC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0798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222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31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02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089D1-DC0C-B76F-6145-88605D404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FF360C-F41B-91C6-0047-AF32273E3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ED7722-D889-89EA-CD35-7E43074D2484}"/>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5" name="Marcador de pie de página 4">
            <a:extLst>
              <a:ext uri="{FF2B5EF4-FFF2-40B4-BE49-F238E27FC236}">
                <a16:creationId xmlns:a16="http://schemas.microsoft.com/office/drawing/2014/main" id="{101D4814-A038-A670-AA70-524ACD39C6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46418E-4AFC-C82C-7F43-603EDC4473D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60481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E03DF-6290-4D7B-4A3F-9CFAAABDC6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5F0331-DCCA-D8E6-1AFA-A98A2037A8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09A39AB-334F-7115-3650-05F6FC9515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6DDFF0-1923-8E05-C056-218E4E315175}"/>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6" name="Marcador de pie de página 5">
            <a:extLst>
              <a:ext uri="{FF2B5EF4-FFF2-40B4-BE49-F238E27FC236}">
                <a16:creationId xmlns:a16="http://schemas.microsoft.com/office/drawing/2014/main" id="{305E0A56-A4AC-1123-42C6-490DC7ABAA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B3349A-73D7-1591-B084-8DD0EDD78E1F}"/>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46986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0784D-2F4A-0824-7888-A4F01E3B42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3A4750-E1F5-02AF-942F-6EED89C77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3D45AB-3DD4-6E7C-AA6C-9BC54868B0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EA4474-9B8D-6BD9-7136-F2C0DA10D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6584BE-939E-B706-2502-729980CFBD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8BCE80-AAF9-1BF5-9956-1FD56E31001E}"/>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8" name="Marcador de pie de página 7">
            <a:extLst>
              <a:ext uri="{FF2B5EF4-FFF2-40B4-BE49-F238E27FC236}">
                <a16:creationId xmlns:a16="http://schemas.microsoft.com/office/drawing/2014/main" id="{044780FF-3C5F-992F-9639-75579B8F9E4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9C8D03-1901-F2E4-8C9B-8112B4A70C5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9161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DB36D-6633-70B0-F512-C5E09F66D90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C5DC6E2-0328-364B-DD05-D6DF162E24E5}"/>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4" name="Marcador de pie de página 3">
            <a:extLst>
              <a:ext uri="{FF2B5EF4-FFF2-40B4-BE49-F238E27FC236}">
                <a16:creationId xmlns:a16="http://schemas.microsoft.com/office/drawing/2014/main" id="{D621B49F-A231-6378-C06D-70C6884ADA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B844733-1778-9887-439D-CAC9740662A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19453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BC637D-C03F-705A-5EE7-98F19480E700}"/>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3" name="Marcador de pie de página 2">
            <a:extLst>
              <a:ext uri="{FF2B5EF4-FFF2-40B4-BE49-F238E27FC236}">
                <a16:creationId xmlns:a16="http://schemas.microsoft.com/office/drawing/2014/main" id="{DE5F84BD-3819-6377-3CAE-752869394E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1A4B5AA-E84C-2014-5C9F-366859A5E65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1246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74DEB-393F-ED00-8A84-634AB56E78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31F71C-2FEA-1977-7205-F21A6511B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E3AEF4D-096F-CC25-9A4A-F787D3BCE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EB55F0-911D-7351-D9CF-9E198E8A7E1B}"/>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6" name="Marcador de pie de página 5">
            <a:extLst>
              <a:ext uri="{FF2B5EF4-FFF2-40B4-BE49-F238E27FC236}">
                <a16:creationId xmlns:a16="http://schemas.microsoft.com/office/drawing/2014/main" id="{F9FB2D06-8850-52D4-18E4-D6D7E15BDC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44B813-A5F0-B377-240A-D4593EFAD59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7497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7AEDE-1A9E-040F-31E6-66F9B60E4E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F00E7A2-D8EB-9534-B175-1C8A24140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08F72D6-FD8B-36D6-3716-564C8B414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46F10-2E5E-5D77-034F-985DB09511E0}"/>
              </a:ext>
            </a:extLst>
          </p:cNvPr>
          <p:cNvSpPr>
            <a:spLocks noGrp="1"/>
          </p:cNvSpPr>
          <p:nvPr>
            <p:ph type="dt" sz="half" idx="10"/>
          </p:nvPr>
        </p:nvSpPr>
        <p:spPr/>
        <p:txBody>
          <a:bodyPr/>
          <a:lstStyle/>
          <a:p>
            <a:fld id="{2435A8A0-36A1-4A87-9068-626A0DA9179F}" type="datetimeFigureOut">
              <a:rPr lang="es-ES" smtClean="0"/>
              <a:t>02/08/2025</a:t>
            </a:fld>
            <a:endParaRPr lang="es-ES"/>
          </a:p>
        </p:txBody>
      </p:sp>
      <p:sp>
        <p:nvSpPr>
          <p:cNvPr id="6" name="Marcador de pie de página 5">
            <a:extLst>
              <a:ext uri="{FF2B5EF4-FFF2-40B4-BE49-F238E27FC236}">
                <a16:creationId xmlns:a16="http://schemas.microsoft.com/office/drawing/2014/main" id="{5DC7AE18-933E-076A-0A80-9B4FC9C59E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AAC27D-71F7-8C6A-3E8B-F45252F59D5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218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8CE9C4-C26A-D45F-FCC6-C170A18A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62B41F-B65A-B127-8B50-089DA3A96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362FA5-E187-0472-7BA2-8EE66BB69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35A8A0-36A1-4A87-9068-626A0DA9179F}" type="datetimeFigureOut">
              <a:rPr lang="es-ES" smtClean="0"/>
              <a:t>02/08/2025</a:t>
            </a:fld>
            <a:endParaRPr lang="es-ES"/>
          </a:p>
        </p:txBody>
      </p:sp>
      <p:sp>
        <p:nvSpPr>
          <p:cNvPr id="5" name="Marcador de pie de página 4">
            <a:extLst>
              <a:ext uri="{FF2B5EF4-FFF2-40B4-BE49-F238E27FC236}">
                <a16:creationId xmlns:a16="http://schemas.microsoft.com/office/drawing/2014/main" id="{86D69CFD-9D71-4117-AE9A-B7845D039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A564C53-EC07-5628-0E3C-1D56B3D20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F9E0AD-476D-4439-8624-E1E7787E3D3E}" type="slidenum">
              <a:rPr lang="es-ES" smtClean="0"/>
              <a:t>‹Nº›</a:t>
            </a:fld>
            <a:endParaRPr lang="es-ES"/>
          </a:p>
        </p:txBody>
      </p:sp>
    </p:spTree>
    <p:extLst>
      <p:ext uri="{BB962C8B-B14F-4D97-AF65-F5344CB8AC3E}">
        <p14:creationId xmlns:p14="http://schemas.microsoft.com/office/powerpoint/2010/main" val="649625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541853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9.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5.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B7B81025-E3A0-6F59-52CC-D77FD91D368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73F330-3F0B-E513-A946-48688D94F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Patrón de fondo&#10;&#10;El contenido generado por IA puede ser incorrecto.">
            <a:extLst>
              <a:ext uri="{FF2B5EF4-FFF2-40B4-BE49-F238E27FC236}">
                <a16:creationId xmlns:a16="http://schemas.microsoft.com/office/drawing/2014/main" id="{4D8139A3-04D6-F8A6-8F94-96FE5186449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565"/>
            <a:ext cx="2693955" cy="1435903"/>
          </a:xfrm>
          <a:prstGeom prst="rect">
            <a:avLst/>
          </a:prstGeom>
        </p:spPr>
      </p:pic>
      <p:pic>
        <p:nvPicPr>
          <p:cNvPr id="15" name="Imagen 14" descr="Patrón de fondo&#10;&#10;El contenido generado por IA puede ser incorrecto.">
            <a:extLst>
              <a:ext uri="{FF2B5EF4-FFF2-40B4-BE49-F238E27FC236}">
                <a16:creationId xmlns:a16="http://schemas.microsoft.com/office/drawing/2014/main" id="{CDF9E83D-C9DD-35D3-FA32-FDA5170AD15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1" y="1059474"/>
            <a:ext cx="2693955" cy="1435903"/>
          </a:xfrm>
          <a:prstGeom prst="rect">
            <a:avLst/>
          </a:prstGeom>
        </p:spPr>
      </p:pic>
      <p:pic>
        <p:nvPicPr>
          <p:cNvPr id="22" name="Imagen 21" descr="Patrón de fondo&#10;&#10;El contenido generado por IA puede ser incorrecto.">
            <a:extLst>
              <a:ext uri="{FF2B5EF4-FFF2-40B4-BE49-F238E27FC236}">
                <a16:creationId xmlns:a16="http://schemas.microsoft.com/office/drawing/2014/main" id="{B796DBDA-9095-C82D-0E00-84FF713F6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94948"/>
            <a:ext cx="2693955" cy="1435903"/>
          </a:xfrm>
          <a:prstGeom prst="rect">
            <a:avLst/>
          </a:prstGeom>
        </p:spPr>
      </p:pic>
      <p:pic>
        <p:nvPicPr>
          <p:cNvPr id="23" name="Imagen 22" descr="Patrón de fondo&#10;&#10;El contenido generado por IA puede ser incorrecto.">
            <a:extLst>
              <a:ext uri="{FF2B5EF4-FFF2-40B4-BE49-F238E27FC236}">
                <a16:creationId xmlns:a16="http://schemas.microsoft.com/office/drawing/2014/main" id="{D9C19F68-0193-B217-CDAC-A43A3F89EE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2" y="4676987"/>
            <a:ext cx="2693955" cy="1435903"/>
          </a:xfrm>
          <a:prstGeom prst="rect">
            <a:avLst/>
          </a:prstGeom>
        </p:spPr>
      </p:pic>
      <p:pic>
        <p:nvPicPr>
          <p:cNvPr id="24" name="Imagen 23" descr="Patrón de fondo&#10;&#10;El contenido generado por IA puede ser incorrecto.">
            <a:extLst>
              <a:ext uri="{FF2B5EF4-FFF2-40B4-BE49-F238E27FC236}">
                <a16:creationId xmlns:a16="http://schemas.microsoft.com/office/drawing/2014/main" id="{186F4C80-854F-31D4-CC45-4E72860D8F88}"/>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rot="20465627" flipV="1">
            <a:off x="-199936" y="2034710"/>
            <a:ext cx="2954044" cy="1574533"/>
          </a:xfrm>
          <a:prstGeom prst="rect">
            <a:avLst/>
          </a:prstGeom>
        </p:spPr>
      </p:pic>
      <p:pic>
        <p:nvPicPr>
          <p:cNvPr id="13" name="Imagen 12">
            <a:extLst>
              <a:ext uri="{FF2B5EF4-FFF2-40B4-BE49-F238E27FC236}">
                <a16:creationId xmlns:a16="http://schemas.microsoft.com/office/drawing/2014/main" id="{8DFB2F19-2B37-4768-9F9D-B8897B898EC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9020439"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3DE70AE-3FFB-9B00-1DD1-C4E55118CE77}"/>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r="-36"/>
          <a:stretch>
            <a:fillRect/>
          </a:stretch>
        </p:blipFill>
        <p:spPr>
          <a:xfrm>
            <a:off x="9020439"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3" name="Imagen 2">
            <a:extLst>
              <a:ext uri="{FF2B5EF4-FFF2-40B4-BE49-F238E27FC236}">
                <a16:creationId xmlns:a16="http://schemas.microsoft.com/office/drawing/2014/main" id="{A342FCEF-43A9-88A0-5C11-502EA758CF96}"/>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p:blipFill>
        <p:spPr>
          <a:xfrm>
            <a:off x="9020439"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2" name="Imagen 1">
            <a:extLst>
              <a:ext uri="{FF2B5EF4-FFF2-40B4-BE49-F238E27FC236}">
                <a16:creationId xmlns:a16="http://schemas.microsoft.com/office/drawing/2014/main" id="{76DAEF76-BE58-A3B4-86A2-4A9E7CB4A051}"/>
              </a:ext>
            </a:extLst>
          </p:cNvPr>
          <p:cNvPicPr>
            <a:picLocks noGrp="1" noRot="1" noChangeAspect="1" noMove="1" noResize="1" noEditPoints="1" noAdjustHandles="1" noChangeArrowheads="1" noChangeShapeType="1" noCrop="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849921"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DF4EE753-455C-3037-4E6C-ED21843A866A}"/>
              </a:ext>
            </a:extLst>
          </p:cNvPr>
          <p:cNvPicPr>
            <a:picLocks noGrp="1" noRot="1" noChangeAspect="1" noMove="1" noResize="1" noEditPoints="1" noAdjustHandles="1" noChangeArrowheads="1" noChangeShapeType="1" noCrop="1"/>
          </p:cNvPicPr>
          <p:nvPr/>
        </p:nvPicPr>
        <p:blipFill rotWithShape="1">
          <a:blip r:embed="rId9" cstate="email">
            <a:extLst>
              <a:ext uri="{28A0092B-C50C-407E-A947-70E740481C1C}">
                <a14:useLocalDpi xmlns:a14="http://schemas.microsoft.com/office/drawing/2010/main"/>
              </a:ext>
            </a:extLst>
          </a:blip>
          <a:srcRect l="-298"/>
          <a:stretch>
            <a:fillRect/>
          </a:stretch>
        </p:blipFill>
        <p:spPr>
          <a:xfrm>
            <a:off x="5849921"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id="{FBCC7871-84DC-DFF8-C91D-84DBD3FE80C8}"/>
              </a:ext>
            </a:extLst>
          </p:cNvPr>
          <p:cNvPicPr>
            <a:picLocks noGrp="1" noRot="1" noChangeAspect="1" noMove="1" noResize="1" noEditPoints="1" noAdjustHandles="1" noChangeArrowheads="1" noChangeShapeType="1" noCrop="1"/>
          </p:cNvPicPr>
          <p:nvPr/>
        </p:nvPicPr>
        <p:blipFill rotWithShape="1">
          <a:blip r:embed="rId10" cstate="email">
            <a:extLst>
              <a:ext uri="{28A0092B-C50C-407E-A947-70E740481C1C}">
                <a14:useLocalDpi xmlns:a14="http://schemas.microsoft.com/office/drawing/2010/main"/>
              </a:ext>
            </a:extLst>
          </a:blip>
          <a:srcRect l="-242"/>
          <a:stretch>
            <a:fillRect/>
          </a:stretch>
        </p:blipFill>
        <p:spPr>
          <a:xfrm>
            <a:off x="5849921"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CBF8EEE6-5426-D5E4-9EDB-F039FDF9273A}"/>
              </a:ext>
            </a:extLst>
          </p:cNvPr>
          <p:cNvPicPr>
            <a:picLocks noGrp="1" noRot="1" noChangeAspect="1" noMove="1" noResize="1" noEditPoints="1" noAdjustHandles="1" noChangeArrowheads="1" noChangeShapeType="1" noCrop="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693955"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FC7B0C9B-73B9-30D3-9B0A-BB0DEA76E863}"/>
              </a:ext>
            </a:extLst>
          </p:cNvPr>
          <p:cNvPicPr>
            <a:picLocks noGrp="1" noRot="1" noChangeAspect="1" noMove="1" noResize="1" noEditPoints="1" noAdjustHandles="1" noChangeArrowheads="1" noChangeShapeType="1" noCrop="1"/>
          </p:cNvPicPr>
          <p:nvPr/>
        </p:nvPicPr>
        <p:blipFill rotWithShape="1">
          <a:blip r:embed="rId12" cstate="email">
            <a:extLst>
              <a:ext uri="{28A0092B-C50C-407E-A947-70E740481C1C}">
                <a14:useLocalDpi xmlns:a14="http://schemas.microsoft.com/office/drawing/2010/main"/>
              </a:ext>
            </a:extLst>
          </a:blip>
          <a:srcRect r="-223"/>
          <a:stretch>
            <a:fillRect/>
          </a:stretch>
        </p:blipFill>
        <p:spPr>
          <a:xfrm>
            <a:off x="2693955"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D5BE6D0-5564-E511-4FCF-C4970A275476}"/>
              </a:ext>
            </a:extLst>
          </p:cNvPr>
          <p:cNvPicPr>
            <a:picLocks noGrp="1" noRot="1" noChangeAspect="1" noMove="1" noResize="1" noEditPoints="1" noAdjustHandles="1" noChangeArrowheads="1" noChangeShapeType="1" noCrop="1"/>
          </p:cNvPicPr>
          <p:nvPr/>
        </p:nvPicPr>
        <p:blipFill rotWithShape="1">
          <a:blip r:embed="rId13" cstate="print">
            <a:extLst>
              <a:ext uri="{28A0092B-C50C-407E-A947-70E740481C1C}">
                <a14:useLocalDpi xmlns:a14="http://schemas.microsoft.com/office/drawing/2010/main"/>
              </a:ext>
            </a:extLst>
          </a:blip>
          <a:srcRect/>
          <a:stretch/>
        </p:blipFill>
        <p:spPr>
          <a:xfrm>
            <a:off x="2693955" y="4620643"/>
            <a:ext cx="3016182" cy="2088000"/>
          </a:xfrm>
          <a:prstGeom prst="rect">
            <a:avLst/>
          </a:prstGeom>
          <a:ln w="88900" cap="sq" cmpd="thickThin">
            <a:solidFill>
              <a:schemeClr val="tx1"/>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B3F0B25D-8EFF-3246-7EBA-08D72A67C7C8}"/>
              </a:ext>
            </a:extLst>
          </p:cNvPr>
          <p:cNvSpPr txBox="1">
            <a:spLocks noGrp="1" noRot="1" noMove="1" noResize="1" noEditPoints="1" noAdjustHandles="1" noChangeArrowheads="1" noChangeShapeType="1"/>
          </p:cNvSpPr>
          <p:nvPr/>
        </p:nvSpPr>
        <p:spPr>
          <a:xfrm>
            <a:off x="0" y="6171493"/>
            <a:ext cx="2554171" cy="584775"/>
          </a:xfrm>
          <a:prstGeom prst="rect">
            <a:avLst/>
          </a:prstGeom>
          <a:noFill/>
        </p:spPr>
        <p:txBody>
          <a:bodyPr wrap="square" rtlCol="0">
            <a:spAutoFit/>
          </a:bodyPr>
          <a:lstStyle/>
          <a:p>
            <a:pPr algn="ctr"/>
            <a:r>
              <a:rPr lang="ml" sz="1600" b="1" dirty="0">
                <a:solidFill>
                  <a:schemeClr val="accent5">
                    <a:lumMod val="50000"/>
                  </a:schemeClr>
                </a:solidFill>
                <a:latin typeface="Gayathri" panose="00000503000000000000" pitchFamily="2" charset="0"/>
                <a:cs typeface="Gayathri" panose="00000503000000000000" pitchFamily="2" charset="0"/>
              </a:rPr>
              <a:t>2025 ജൂലൈ 26-നുള്ള പാഠം </a:t>
            </a:r>
            <a:r>
              <a:rPr lang="en-IN" sz="1600" b="1" dirty="0">
                <a:solidFill>
                  <a:schemeClr val="accent5">
                    <a:lumMod val="50000"/>
                  </a:schemeClr>
                </a:solidFill>
                <a:latin typeface="Gayathri" panose="00000503000000000000" pitchFamily="2" charset="0"/>
                <a:cs typeface="Gayathri" panose="00000503000000000000" pitchFamily="2" charset="0"/>
              </a:rPr>
              <a:t>0</a:t>
            </a:r>
            <a:r>
              <a:rPr lang="ml" sz="1600" b="1" dirty="0">
                <a:solidFill>
                  <a:schemeClr val="accent5">
                    <a:lumMod val="50000"/>
                  </a:schemeClr>
                </a:solidFill>
                <a:latin typeface="Gayathri" panose="00000503000000000000" pitchFamily="2" charset="0"/>
                <a:cs typeface="Gayathri" panose="00000503000000000000" pitchFamily="2" charset="0"/>
              </a:rPr>
              <a:t>4</a:t>
            </a:r>
          </a:p>
        </p:txBody>
      </p:sp>
      <p:sp>
        <p:nvSpPr>
          <p:cNvPr id="16" name="TextBox 15">
            <a:extLst>
              <a:ext uri="{FF2B5EF4-FFF2-40B4-BE49-F238E27FC236}">
                <a16:creationId xmlns:a16="http://schemas.microsoft.com/office/drawing/2014/main" id="{6C8C15C6-A43D-C746-C103-C56254FD0DAF}"/>
              </a:ext>
            </a:extLst>
          </p:cNvPr>
          <p:cNvSpPr txBox="1"/>
          <p:nvPr/>
        </p:nvSpPr>
        <p:spPr>
          <a:xfrm>
            <a:off x="294642" y="535677"/>
            <a:ext cx="1645772" cy="4572598"/>
          </a:xfrm>
          <a:prstGeom prst="rect">
            <a:avLst/>
          </a:prstGeom>
          <a:noFill/>
        </p:spPr>
        <p:txBody>
          <a:bodyPr vert="wordArtVert" wrap="none" rtlCol="0">
            <a:spAutoFit/>
          </a:bodyPr>
          <a:lstStyle/>
          <a:p>
            <a:r>
              <a:rPr lang="ml-IN"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yathri" panose="00000503000000000000" pitchFamily="2" charset="0"/>
                <a:cs typeface="Gayathri" panose="00000503000000000000" pitchFamily="2" charset="0"/>
              </a:rPr>
              <a:t>ബാധകൾ</a:t>
            </a:r>
            <a:endParaRPr lang="en-IN"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42260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FD62EA-3F7A-9522-934C-608CD685BE2E}"/>
            </a:ext>
          </a:extLst>
        </p:cNvPr>
        <p:cNvGrpSpPr/>
        <p:nvPr/>
      </p:nvGrpSpPr>
      <p:grpSpPr>
        <a:xfrm>
          <a:off x="0" y="0"/>
          <a:ext cx="0" cy="0"/>
          <a:chOff x="0" y="0"/>
          <a:chExt cx="0" cy="0"/>
        </a:xfrm>
      </p:grpSpPr>
      <p:pic>
        <p:nvPicPr>
          <p:cNvPr id="3" name="Imagen 2" descr="Imagen que contiene agua, mujer, hombre, parado&#10;&#10;El contenido generado por IA puede ser incorrecto.">
            <a:extLst>
              <a:ext uri="{FF2B5EF4-FFF2-40B4-BE49-F238E27FC236}">
                <a16:creationId xmlns:a16="http://schemas.microsoft.com/office/drawing/2014/main" id="{9901A5B1-02F2-8EDE-C518-FA3EB6317D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902649" y="1571125"/>
            <a:ext cx="672730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05E0B570-BB3B-5613-4892-6123BC68514A}"/>
              </a:ext>
            </a:extLst>
          </p:cNvPr>
          <p:cNvSpPr txBox="1"/>
          <p:nvPr/>
        </p:nvSpPr>
        <p:spPr>
          <a:xfrm>
            <a:off x="690562" y="707008"/>
            <a:ext cx="10810875" cy="584775"/>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ml" sz="1600" b="1" dirty="0">
                <a:solidFill>
                  <a:srgbClr val="438E67"/>
                </a:solidFill>
                <a:latin typeface="Gayathri" panose="00000503000000000000" pitchFamily="2" charset="0"/>
                <a:cs typeface="Gayathri" panose="00000503000000000000" pitchFamily="2" charset="0"/>
              </a:rPr>
              <a:t>"</a:t>
            </a:r>
            <a:r>
              <a:rPr lang="ml-IN" sz="1600" b="1" dirty="0">
                <a:solidFill>
                  <a:srgbClr val="438E67"/>
                </a:solidFill>
                <a:latin typeface="Gayathri" panose="00000503000000000000" pitchFamily="2" charset="0"/>
                <a:cs typeface="Gayathri" panose="00000503000000000000" pitchFamily="2" charset="0"/>
              </a:rPr>
              <a:t>യഹോവ പിന്നെയും മോശെയോടു: മിസ്രയീംദേശത്തു തവള കയറുവാൻ നദികളിൻ മേലും പുഴകളിൻ മേലും കുളങ്ങളിൻ മേലും വടിയോടുകൂടെ കൈ നീട്ടുക എന്നു നീ അഹരോനോടു പറയേണം എന്നു കല്പിച്ചു.</a:t>
            </a:r>
            <a:r>
              <a:rPr lang="ml" sz="1600" b="1" dirty="0">
                <a:solidFill>
                  <a:srgbClr val="438E67"/>
                </a:solidFill>
                <a:latin typeface="Gayathri" panose="00000503000000000000" pitchFamily="2" charset="0"/>
                <a:cs typeface="Gayathri" panose="00000503000000000000" pitchFamily="2" charset="0"/>
              </a:rPr>
              <a:t>" </a:t>
            </a:r>
            <a:r>
              <a:rPr lang="ml" sz="1200" b="1" dirty="0">
                <a:solidFill>
                  <a:srgbClr val="438E67"/>
                </a:solidFill>
                <a:latin typeface="Gayathri" panose="00000503000000000000" pitchFamily="2" charset="0"/>
                <a:cs typeface="Gayathri" panose="00000503000000000000" pitchFamily="2" charset="0"/>
              </a:rPr>
              <a:t>(പുറപ്പാട് 8:5).</a:t>
            </a:r>
            <a:endParaRPr lang="es-ES" sz="1600" b="1" dirty="0">
              <a:solidFill>
                <a:srgbClr val="438E67"/>
              </a:solidFill>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E9D55EC0-9B0A-02D5-85F0-A6A8270B6382}"/>
              </a:ext>
            </a:extLst>
          </p:cNvPr>
          <p:cNvSpPr txBox="1"/>
          <p:nvPr/>
        </p:nvSpPr>
        <p:spPr>
          <a:xfrm>
            <a:off x="1" y="34716"/>
            <a:ext cx="12191998" cy="769441"/>
          </a:xfrm>
          <a:prstGeom prst="rect">
            <a:avLst/>
          </a:prstGeom>
          <a:noFill/>
        </p:spPr>
        <p:txBody>
          <a:bodyPr wrap="square" rtlCol="0">
            <a:spAutoFit/>
          </a:bodyPr>
          <a:lstStyle/>
          <a:p>
            <a:pPr algn="ctr"/>
            <a:r>
              <a:rPr lang="ml"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രണ്ടാമത്തെ </a:t>
            </a:r>
            <a:r>
              <a:rPr lang="ml-IN"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ബാധ (ലഘുവായത്</a:t>
            </a:r>
            <a:r>
              <a:rPr lang="ml"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 തവളകൾ</a:t>
            </a:r>
          </a:p>
        </p:txBody>
      </p:sp>
      <p:sp>
        <p:nvSpPr>
          <p:cNvPr id="10" name="CuadroTexto 9">
            <a:extLst>
              <a:ext uri="{FF2B5EF4-FFF2-40B4-BE49-F238E27FC236}">
                <a16:creationId xmlns:a16="http://schemas.microsoft.com/office/drawing/2014/main" id="{7134BDEF-044F-59C4-A4D9-BE0888357CDF}"/>
              </a:ext>
            </a:extLst>
          </p:cNvPr>
          <p:cNvSpPr txBox="1"/>
          <p:nvPr/>
        </p:nvSpPr>
        <p:spPr>
          <a:xfrm>
            <a:off x="244285" y="4896837"/>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438E67"/>
                </a:solidFill>
                <a:effectLst/>
                <a:uLnTx/>
                <a:uFillTx/>
                <a:latin typeface="Gayathri" panose="00000503000000000000" pitchFamily="2" charset="0"/>
                <a:cs typeface="Gayathri" panose="00000503000000000000" pitchFamily="2" charset="0"/>
              </a:rPr>
              <a:t>പുറപ്പാട് 8:1-15</a:t>
            </a:r>
          </a:p>
        </p:txBody>
      </p:sp>
      <p:graphicFrame>
        <p:nvGraphicFramePr>
          <p:cNvPr id="13" name="Diagrama 12">
            <a:extLst>
              <a:ext uri="{FF2B5EF4-FFF2-40B4-BE49-F238E27FC236}">
                <a16:creationId xmlns:a16="http://schemas.microsoft.com/office/drawing/2014/main" id="{DADAB16B-03A2-8460-F132-DD87BE7ADCDE}"/>
              </a:ext>
            </a:extLst>
          </p:cNvPr>
          <p:cNvGraphicFramePr/>
          <p:nvPr>
            <p:extLst>
              <p:ext uri="{D42A27DB-BD31-4B8C-83A1-F6EECF244321}">
                <p14:modId xmlns:p14="http://schemas.microsoft.com/office/powerpoint/2010/main" val="2529435705"/>
              </p:ext>
            </p:extLst>
          </p:nvPr>
        </p:nvGraphicFramePr>
        <p:xfrm>
          <a:off x="244285" y="1693248"/>
          <a:ext cx="3887955" cy="2922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E9EAA392-0F05-BF9A-80A8-579DBCF35417}"/>
              </a:ext>
            </a:extLst>
          </p:cNvPr>
          <p:cNvSpPr txBox="1"/>
          <p:nvPr/>
        </p:nvSpPr>
        <p:spPr>
          <a:xfrm>
            <a:off x="244285" y="5296947"/>
            <a:ext cx="3382493" cy="923330"/>
          </a:xfrm>
          <a:prstGeom prst="rect">
            <a:avLst/>
          </a:prstGeom>
          <a:noFill/>
        </p:spPr>
        <p:txBody>
          <a:bodyPr wrap="square">
            <a:spAutoFit/>
          </a:bodyPr>
          <a:lstStyle/>
          <a:p>
            <a:pPr lvl="0">
              <a:spcBef>
                <a:spcPts val="600"/>
              </a:spcBef>
              <a:defRPr/>
            </a:pP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വീണ്ടും മന്ത്രവാദികൾ </a:t>
            </a:r>
            <a:r>
              <a:rPr lang="ml-IN" b="1" dirty="0">
                <a:solidFill>
                  <a:prstClr val="black"/>
                </a:solidFill>
                <a:latin typeface="Gayathri" panose="00000503000000000000" pitchFamily="2" charset="0"/>
                <a:cs typeface="Gayathri" panose="00000503000000000000" pitchFamily="2" charset="0"/>
              </a:rPr>
              <a:t>ബാധ</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 അനുകരിച്ചു, പക്ഷേ അത് തടയാൻ കഴിഞ്ഞില്ല.</a:t>
            </a:r>
          </a:p>
        </p:txBody>
      </p:sp>
    </p:spTree>
    <p:extLst>
      <p:ext uri="{BB962C8B-B14F-4D97-AF65-F5344CB8AC3E}">
        <p14:creationId xmlns:p14="http://schemas.microsoft.com/office/powerpoint/2010/main" val="6217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9FA7A1-892E-9A9A-CA21-92B131DFB83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E050054-4EDD-697E-D20A-CDE4BDD4455F}"/>
              </a:ext>
            </a:extLst>
          </p:cNvPr>
          <p:cNvSpPr txBox="1"/>
          <p:nvPr/>
        </p:nvSpPr>
        <p:spPr>
          <a:xfrm>
            <a:off x="690562" y="717282"/>
            <a:ext cx="10810875" cy="584775"/>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ml" sz="1600" b="1" dirty="0">
                <a:solidFill>
                  <a:srgbClr val="8E7144"/>
                </a:solidFill>
                <a:latin typeface="Gayathri" panose="00000503000000000000" pitchFamily="2" charset="0"/>
                <a:cs typeface="Gayathri" panose="00000503000000000000" pitchFamily="2" charset="0"/>
              </a:rPr>
              <a:t>"</a:t>
            </a:r>
            <a:r>
              <a:rPr lang="ml-IN" sz="1600" b="1" dirty="0">
                <a:solidFill>
                  <a:srgbClr val="8E7144"/>
                </a:solidFill>
                <a:latin typeface="Gayathri" panose="00000503000000000000" pitchFamily="2" charset="0"/>
                <a:cs typeface="Gayathri" panose="00000503000000000000" pitchFamily="2" charset="0"/>
              </a:rPr>
              <a:t>അപ്പോൾ യഹോവ മോശെയോടു: നിന്റെ വടി നീട്ടി നിലത്തിലെ പൊടിയെ അടിക്ക എന്നു അഹരോനോടു പറക. അതു മിസ്രയീംദേശത്തു എല്ലാടവും പേൻ ആയ്തീരും എന്നു കല്പിച്ചു</a:t>
            </a:r>
            <a:r>
              <a:rPr lang="ml" sz="1600" b="1" dirty="0">
                <a:solidFill>
                  <a:srgbClr val="8E7144"/>
                </a:solidFill>
                <a:latin typeface="Gayathri" panose="00000503000000000000" pitchFamily="2" charset="0"/>
                <a:cs typeface="Gayathri" panose="00000503000000000000" pitchFamily="2" charset="0"/>
              </a:rPr>
              <a:t>." </a:t>
            </a:r>
            <a:r>
              <a:rPr lang="ml" sz="1200" b="1" dirty="0">
                <a:solidFill>
                  <a:srgbClr val="8E7144"/>
                </a:solidFill>
                <a:latin typeface="Gayathri" panose="00000503000000000000" pitchFamily="2" charset="0"/>
                <a:cs typeface="Gayathri" panose="00000503000000000000" pitchFamily="2" charset="0"/>
              </a:rPr>
              <a:t>(പുറപ്പാട് 8:16)</a:t>
            </a:r>
            <a:endParaRPr lang="es-ES" sz="1600" b="1" dirty="0">
              <a:solidFill>
                <a:srgbClr val="8E7144"/>
              </a:solidFill>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88723346-4315-F375-8098-6C594C01D621}"/>
              </a:ext>
            </a:extLst>
          </p:cNvPr>
          <p:cNvSpPr txBox="1"/>
          <p:nvPr/>
        </p:nvSpPr>
        <p:spPr>
          <a:xfrm>
            <a:off x="1" y="34716"/>
            <a:ext cx="12191998" cy="769441"/>
          </a:xfrm>
          <a:prstGeom prst="rect">
            <a:avLst/>
          </a:prstGeom>
          <a:noFill/>
        </p:spPr>
        <p:txBody>
          <a:bodyPr wrap="square" rtlCol="0">
            <a:spAutoFit/>
          </a:bodyPr>
          <a:lstStyle/>
          <a:p>
            <a:pPr algn="ctr"/>
            <a:r>
              <a:rPr lang="ml"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മൂന്നാമത്തെ </a:t>
            </a:r>
            <a:r>
              <a:rPr lang="ml-IN"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ബാധ (ലഘുവായത്</a:t>
            </a:r>
            <a:r>
              <a:rPr lang="ml"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 പേൻ</a:t>
            </a:r>
          </a:p>
        </p:txBody>
      </p:sp>
      <p:sp>
        <p:nvSpPr>
          <p:cNvPr id="10" name="CuadroTexto 9">
            <a:extLst>
              <a:ext uri="{FF2B5EF4-FFF2-40B4-BE49-F238E27FC236}">
                <a16:creationId xmlns:a16="http://schemas.microsoft.com/office/drawing/2014/main" id="{F5882452-A1BB-CDFF-EBB7-E4DF8F2B3A6E}"/>
              </a:ext>
            </a:extLst>
          </p:cNvPr>
          <p:cNvSpPr txBox="1"/>
          <p:nvPr/>
        </p:nvSpPr>
        <p:spPr>
          <a:xfrm>
            <a:off x="395286" y="4112063"/>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8E7144"/>
                </a:solidFill>
                <a:effectLst/>
                <a:uLnTx/>
                <a:uFillTx/>
                <a:latin typeface="Gayathri" panose="00000503000000000000" pitchFamily="2" charset="0"/>
                <a:cs typeface="Gayathri" panose="00000503000000000000" pitchFamily="2" charset="0"/>
              </a:rPr>
              <a:t>പുറപ്പാട് 8:16-19</a:t>
            </a:r>
          </a:p>
        </p:txBody>
      </p:sp>
      <p:graphicFrame>
        <p:nvGraphicFramePr>
          <p:cNvPr id="13" name="Diagrama 12">
            <a:extLst>
              <a:ext uri="{FF2B5EF4-FFF2-40B4-BE49-F238E27FC236}">
                <a16:creationId xmlns:a16="http://schemas.microsoft.com/office/drawing/2014/main" id="{4D700DBF-50D2-13C5-E182-C50A828705F1}"/>
              </a:ext>
            </a:extLst>
          </p:cNvPr>
          <p:cNvGraphicFramePr/>
          <p:nvPr>
            <p:extLst>
              <p:ext uri="{D42A27DB-BD31-4B8C-83A1-F6EECF244321}">
                <p14:modId xmlns:p14="http://schemas.microsoft.com/office/powerpoint/2010/main" val="3629220715"/>
              </p:ext>
            </p:extLst>
          </p:nvPr>
        </p:nvGraphicFramePr>
        <p:xfrm>
          <a:off x="395286" y="161925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a:extLst>
              <a:ext uri="{FF2B5EF4-FFF2-40B4-BE49-F238E27FC236}">
                <a16:creationId xmlns:a16="http://schemas.microsoft.com/office/drawing/2014/main" id="{282CC8B4-E755-BE1B-BBB3-FDB5BC65F0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64127C96-E1BE-5DD9-A9C6-CA935802D497}"/>
              </a:ext>
            </a:extLst>
          </p:cNvPr>
          <p:cNvSpPr txBox="1"/>
          <p:nvPr/>
        </p:nvSpPr>
        <p:spPr>
          <a:xfrm>
            <a:off x="395287" y="4466588"/>
            <a:ext cx="3519168"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നിലത്തെ പൊടിയിൽ നിന്ന് ജീവൻ സൃഷ്ടിക്കുകയാണോ (ഉൽപ. 1:24)? ബാധകളുടെ ഉത്ഭവത്തെക്കുറിച്ച് ഇനി ഒരു സംശയവുമില്ല: "ഇത് ദൈവത്തിന്റെ വിരൽ ആകുന്നു" (പുറ. 8:19). ഒടുവിൽ മന്ത്രവാദികൾ നിശബ്ദരായി.</a:t>
            </a:r>
          </a:p>
        </p:txBody>
      </p:sp>
    </p:spTree>
    <p:extLst>
      <p:ext uri="{BB962C8B-B14F-4D97-AF65-F5344CB8AC3E}">
        <p14:creationId xmlns:p14="http://schemas.microsoft.com/office/powerpoint/2010/main" val="35331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054DC-64D8-A28A-ADF3-8AA17E45289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1E8EA46-2BD0-0641-752B-6FF72DE12678}"/>
              </a:ext>
            </a:extLst>
          </p:cNvPr>
          <p:cNvSpPr txBox="1"/>
          <p:nvPr/>
        </p:nvSpPr>
        <p:spPr>
          <a:xfrm>
            <a:off x="690562" y="925564"/>
            <a:ext cx="10810875" cy="584775"/>
          </a:xfrm>
          <a:prstGeom prst="rect">
            <a:avLst/>
          </a:prstGeom>
          <a:noFill/>
        </p:spPr>
        <p:txBody>
          <a:bodyPr wrap="square">
            <a:spAutoFit/>
          </a:bodyPr>
          <a:lstStyle/>
          <a:p>
            <a:pPr algn="ctr"/>
            <a:r>
              <a:rPr lang="ml" sz="1600" b="1" dirty="0">
                <a:solidFill>
                  <a:schemeClr val="bg1"/>
                </a:solidFill>
                <a:effectLst>
                  <a:glow rad="127000">
                    <a:srgbClr val="F66912"/>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bg1"/>
                </a:solidFill>
                <a:effectLst>
                  <a:glow rad="127000">
                    <a:srgbClr val="F66912"/>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യഹോവ അങ്ങനെ തന്നേ ചെയ്തു: അനവധി നായീച്ച ഫറവോന്റെ അരമനയിലും അവന്റെ ഭൃത്യന്മാരുടെ വീടുകളിലും മിസ്രയീംദേശത്തു എല്ലാടവും വന്നു; നായീച്ചയാൽ ദേശം നശിച്ചു.</a:t>
            </a:r>
            <a:r>
              <a:rPr lang="ml" sz="1600" b="1" dirty="0">
                <a:solidFill>
                  <a:schemeClr val="bg1"/>
                </a:solidFill>
                <a:effectLst>
                  <a:glow rad="127000">
                    <a:srgbClr val="F66912"/>
                  </a:glow>
                  <a:outerShdw blurRad="38100" dist="38100" dir="2700000" algn="tl">
                    <a:srgbClr val="000000">
                      <a:alpha val="43137"/>
                    </a:srgbClr>
                  </a:outerShdw>
                </a:effectLst>
                <a:latin typeface="Gayathri" panose="00000503000000000000" pitchFamily="2" charset="0"/>
                <a:cs typeface="Gayathri" panose="00000503000000000000" pitchFamily="2" charset="0"/>
              </a:rPr>
              <a:t> ” </a:t>
            </a:r>
            <a:r>
              <a:rPr lang="ml" sz="1200" b="1" dirty="0">
                <a:solidFill>
                  <a:schemeClr val="bg1"/>
                </a:solidFill>
                <a:effectLst>
                  <a:glow rad="127000">
                    <a:srgbClr val="F66912"/>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8:24)</a:t>
            </a:r>
            <a:endParaRPr lang="es-ES" sz="1600" b="1" dirty="0">
              <a:solidFill>
                <a:schemeClr val="bg1"/>
              </a:solidFill>
              <a:effectLst>
                <a:glow rad="127000">
                  <a:srgbClr val="F66912"/>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4F35E404-73D1-0A2F-4CA9-8D03E430F84F}"/>
              </a:ext>
            </a:extLst>
          </p:cNvPr>
          <p:cNvSpPr txBox="1"/>
          <p:nvPr/>
        </p:nvSpPr>
        <p:spPr>
          <a:xfrm>
            <a:off x="2" y="156123"/>
            <a:ext cx="12191998" cy="769441"/>
          </a:xfrm>
          <a:prstGeom prst="rect">
            <a:avLst/>
          </a:prstGeom>
          <a:noFill/>
        </p:spPr>
        <p:txBody>
          <a:bodyPr wrap="square" rtlCol="0">
            <a:spAutoFit/>
          </a:bodyPr>
          <a:lstStyle/>
          <a:p>
            <a:pPr algn="ctr"/>
            <a:r>
              <a:rPr lang="ml" sz="4400" b="1" dirty="0">
                <a:ln w="22225">
                  <a:solidFill>
                    <a:schemeClr val="accent2"/>
                  </a:solidFill>
                  <a:prstDash val="solid"/>
                </a:ln>
                <a:solidFill>
                  <a:schemeClr val="accent2">
                    <a:lumMod val="40000"/>
                    <a:lumOff val="60000"/>
                  </a:schemeClr>
                </a:solidFill>
                <a:latin typeface="Gayathri" panose="00000503000000000000" pitchFamily="2" charset="0"/>
                <a:cs typeface="Gayathri" panose="00000503000000000000" pitchFamily="2" charset="0"/>
              </a:rPr>
              <a:t>നാലാമത്തെ </a:t>
            </a:r>
            <a:r>
              <a:rPr lang="ml-IN" sz="4400" b="1" dirty="0">
                <a:ln w="22225">
                  <a:solidFill>
                    <a:schemeClr val="accent2"/>
                  </a:solidFill>
                  <a:prstDash val="solid"/>
                </a:ln>
                <a:solidFill>
                  <a:schemeClr val="accent2">
                    <a:lumMod val="40000"/>
                    <a:lumOff val="60000"/>
                  </a:schemeClr>
                </a:solidFill>
                <a:latin typeface="Gayathri" panose="00000503000000000000" pitchFamily="2" charset="0"/>
                <a:cs typeface="Gayathri" panose="00000503000000000000" pitchFamily="2" charset="0"/>
              </a:rPr>
              <a:t>ബാധ</a:t>
            </a:r>
            <a:r>
              <a:rPr lang="ml" sz="4400" b="1" dirty="0">
                <a:ln w="22225">
                  <a:solidFill>
                    <a:schemeClr val="accent2"/>
                  </a:solidFill>
                  <a:prstDash val="solid"/>
                </a:ln>
                <a:solidFill>
                  <a:schemeClr val="accent2">
                    <a:lumMod val="40000"/>
                    <a:lumOff val="60000"/>
                  </a:schemeClr>
                </a:solidFill>
                <a:latin typeface="Gayathri" panose="00000503000000000000" pitchFamily="2" charset="0"/>
                <a:cs typeface="Gayathri" panose="00000503000000000000" pitchFamily="2" charset="0"/>
              </a:rPr>
              <a:t> (ഗുരുതരമായത്): ഈച്ചകൾ</a:t>
            </a:r>
          </a:p>
        </p:txBody>
      </p:sp>
      <p:sp>
        <p:nvSpPr>
          <p:cNvPr id="10" name="CuadroTexto 9">
            <a:extLst>
              <a:ext uri="{FF2B5EF4-FFF2-40B4-BE49-F238E27FC236}">
                <a16:creationId xmlns:a16="http://schemas.microsoft.com/office/drawing/2014/main" id="{F0C3DBE5-AB9C-894D-5B9C-72698371C061}"/>
              </a:ext>
            </a:extLst>
          </p:cNvPr>
          <p:cNvSpPr txBox="1"/>
          <p:nvPr/>
        </p:nvSpPr>
        <p:spPr>
          <a:xfrm>
            <a:off x="6968390" y="4767768"/>
            <a:ext cx="44567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F88B47"/>
                </a:solidFill>
                <a:effectLst/>
                <a:uLnTx/>
                <a:uFillTx/>
                <a:latin typeface="Gayathri" panose="00000503000000000000" pitchFamily="2" charset="0"/>
                <a:cs typeface="Gayathri" panose="00000503000000000000" pitchFamily="2" charset="0"/>
              </a:rPr>
              <a:t>പുറപ്പാട് 8:20-32.</a:t>
            </a:r>
          </a:p>
        </p:txBody>
      </p:sp>
      <p:graphicFrame>
        <p:nvGraphicFramePr>
          <p:cNvPr id="3" name="Diagrama 2">
            <a:extLst>
              <a:ext uri="{FF2B5EF4-FFF2-40B4-BE49-F238E27FC236}">
                <a16:creationId xmlns:a16="http://schemas.microsoft.com/office/drawing/2014/main" id="{B629B6A6-209C-E965-4BE2-1CE5DB03BCF8}"/>
              </a:ext>
            </a:extLst>
          </p:cNvPr>
          <p:cNvGraphicFramePr/>
          <p:nvPr>
            <p:extLst>
              <p:ext uri="{D42A27DB-BD31-4B8C-83A1-F6EECF244321}">
                <p14:modId xmlns:p14="http://schemas.microsoft.com/office/powerpoint/2010/main" val="1357382289"/>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93BFA260-68A6-5861-0B03-840791D059B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E4ABBFB-5B65-309B-4D57-77827245C9A4}"/>
              </a:ext>
            </a:extLst>
          </p:cNvPr>
          <p:cNvSpPr txBox="1"/>
          <p:nvPr/>
        </p:nvSpPr>
        <p:spPr>
          <a:xfrm>
            <a:off x="6968390" y="5135509"/>
            <a:ext cx="4754423" cy="1477328"/>
          </a:xfrm>
          <a:prstGeom prst="rect">
            <a:avLst/>
          </a:prstGeom>
          <a:noFill/>
        </p:spPr>
        <p:txBody>
          <a:bodyPr wrap="square">
            <a:spAutoFit/>
          </a:bodyPr>
          <a:lstStyle/>
          <a:p>
            <a:pPr lvl="0">
              <a:spcBef>
                <a:spcPts val="600"/>
              </a:spcBef>
              <a:defRPr/>
            </a:pP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ആദ്യമായി </a:t>
            </a:r>
            <a:r>
              <a:rPr lang="ml-IN" b="1" dirty="0">
                <a:latin typeface="Gayathri" panose="00000503000000000000" pitchFamily="2" charset="0"/>
                <a:cs typeface="Gayathri" panose="00000503000000000000" pitchFamily="2" charset="0"/>
              </a:rPr>
              <a:t>യി</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സ്രായേല്യർ </a:t>
            </a:r>
            <a:r>
              <a:rPr lang="ml-IN" b="1" dirty="0">
                <a:solidFill>
                  <a:prstClr val="black"/>
                </a:solidFill>
                <a:latin typeface="Gayathri" panose="00000503000000000000" pitchFamily="2" charset="0"/>
                <a:cs typeface="Gayathri" panose="00000503000000000000" pitchFamily="2" charset="0"/>
              </a:rPr>
              <a:t>ബാധ</a:t>
            </a:r>
            <a:r>
              <a:rPr lang="ml-IN" b="1" dirty="0">
                <a:latin typeface="Gayathri" panose="00000503000000000000" pitchFamily="2" charset="0"/>
                <a:cs typeface="Gayathri" panose="00000503000000000000" pitchFamily="2" charset="0"/>
              </a:rPr>
              <a:t>യി</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ൽ നിന്ന് സംരക്ഷിക്കപ്പെട്ടു. ഇത് ഫറവോനെ ഒരു ചർച്ചയിലേക്ക് നയിച്ചു, പക്ഷേ വിലപേശലിന്റെ അവസാനം നിലനിർത്തുന്നതിൽ അവൻ പരാജയപ്പെട്ടു.</a:t>
            </a:r>
          </a:p>
        </p:txBody>
      </p:sp>
    </p:spTree>
    <p:extLst>
      <p:ext uri="{BB962C8B-B14F-4D97-AF65-F5344CB8AC3E}">
        <p14:creationId xmlns:p14="http://schemas.microsoft.com/office/powerpoint/2010/main" val="366120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66A6C6-01CF-D6A1-F40E-52D2E3DF9AE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7B62C3C-B594-2A4F-23B2-584F706A8DB8}"/>
              </a:ext>
            </a:extLst>
          </p:cNvPr>
          <p:cNvSpPr txBox="1"/>
          <p:nvPr/>
        </p:nvSpPr>
        <p:spPr>
          <a:xfrm>
            <a:off x="690561" y="938665"/>
            <a:ext cx="10810875" cy="584775"/>
          </a:xfrm>
          <a:prstGeom prst="rect">
            <a:avLst/>
          </a:prstGeom>
          <a:noFill/>
        </p:spPr>
        <p:txBody>
          <a:bodyPr wrap="square">
            <a:spAutoFit/>
          </a:bodyPr>
          <a:lstStyle/>
          <a:p>
            <a:pPr algn="ctr"/>
            <a:r>
              <a:rPr lang="ml" sz="1600" b="1" dirty="0">
                <a:solidFill>
                  <a:schemeClr val="bg1"/>
                </a:solidFill>
                <a:effectLst>
                  <a:glow rad="127000">
                    <a:srgbClr val="12AA6C"/>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IN" sz="1600" b="1" dirty="0">
                <a:solidFill>
                  <a:schemeClr val="bg1"/>
                </a:solidFill>
                <a:effectLst>
                  <a:glow rad="127000">
                    <a:srgbClr val="12AA6C"/>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യഹോവയുടെ കൈ കുതിര, കഴുത, ഒട്ടകം, കന്നുകാലി, ആടു എന്നിങ്ങനെ വയലിൽ നിനക്കുള്ള മൃഗങ്ങളിന്മേൽ വരും; അതികഠിനമായ വ്യാധിയുണ്ടാകും.</a:t>
            </a:r>
            <a:r>
              <a:rPr lang="ml" sz="1600" b="1" dirty="0">
                <a:solidFill>
                  <a:schemeClr val="bg1"/>
                </a:solidFill>
                <a:effectLst>
                  <a:glow rad="127000">
                    <a:srgbClr val="12AA6C"/>
                  </a:glow>
                  <a:outerShdw blurRad="38100" dist="38100" dir="2700000" algn="tl">
                    <a:srgbClr val="000000">
                      <a:alpha val="43137"/>
                    </a:srgbClr>
                  </a:outerShdw>
                </a:effectLst>
                <a:latin typeface="Gayathri" panose="00000503000000000000" pitchFamily="2" charset="0"/>
                <a:cs typeface="Gayathri" panose="00000503000000000000" pitchFamily="2" charset="0"/>
              </a:rPr>
              <a:t> " </a:t>
            </a:r>
            <a:r>
              <a:rPr lang="ml" sz="1200" b="1" dirty="0">
                <a:solidFill>
                  <a:schemeClr val="bg1"/>
                </a:solidFill>
                <a:effectLst>
                  <a:glow rad="127000">
                    <a:srgbClr val="12AA6C"/>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9:3).</a:t>
            </a:r>
            <a:endParaRPr lang="es-ES" sz="1600" b="1" dirty="0">
              <a:solidFill>
                <a:schemeClr val="bg1"/>
              </a:solidFill>
              <a:effectLst>
                <a:glow rad="127000">
                  <a:srgbClr val="12AA6C"/>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63F9D26E-A1B0-76BD-3326-6657EEE067E6}"/>
              </a:ext>
            </a:extLst>
          </p:cNvPr>
          <p:cNvSpPr txBox="1"/>
          <p:nvPr/>
        </p:nvSpPr>
        <p:spPr>
          <a:xfrm>
            <a:off x="0" y="230721"/>
            <a:ext cx="12191998" cy="630942"/>
          </a:xfrm>
          <a:prstGeom prst="rect">
            <a:avLst/>
          </a:prstGeom>
          <a:noFill/>
        </p:spPr>
        <p:txBody>
          <a:bodyPr wrap="square" rtlCol="0">
            <a:spAutoFit/>
          </a:bodyPr>
          <a:lstStyle/>
          <a:p>
            <a:pPr algn="ctr"/>
            <a:r>
              <a:rPr lang="ml" sz="3500" b="1" dirty="0">
                <a:ln w="22225">
                  <a:solidFill>
                    <a:schemeClr val="accent5">
                      <a:lumMod val="75000"/>
                    </a:schemeClr>
                  </a:solidFill>
                  <a:prstDash val="solid"/>
                </a:ln>
                <a:solidFill>
                  <a:schemeClr val="accent5">
                    <a:lumMod val="40000"/>
                    <a:lumOff val="60000"/>
                  </a:schemeClr>
                </a:solidFill>
                <a:latin typeface="Gayathri" panose="00000503000000000000" pitchFamily="2" charset="0"/>
                <a:cs typeface="Gayathri" panose="00000503000000000000" pitchFamily="2" charset="0"/>
              </a:rPr>
              <a:t>അഞ്ചാമത്തെ </a:t>
            </a:r>
            <a:r>
              <a:rPr lang="ml-IN" sz="3500" b="1" dirty="0">
                <a:ln w="22225">
                  <a:solidFill>
                    <a:schemeClr val="accent5">
                      <a:lumMod val="75000"/>
                    </a:schemeClr>
                  </a:solidFill>
                  <a:prstDash val="solid"/>
                </a:ln>
                <a:solidFill>
                  <a:schemeClr val="accent5">
                    <a:lumMod val="40000"/>
                    <a:lumOff val="60000"/>
                  </a:schemeClr>
                </a:solidFill>
                <a:latin typeface="Gayathri" panose="00000503000000000000" pitchFamily="2" charset="0"/>
                <a:cs typeface="Gayathri" panose="00000503000000000000" pitchFamily="2" charset="0"/>
              </a:rPr>
              <a:t>ബാധ</a:t>
            </a:r>
            <a:r>
              <a:rPr lang="ml" sz="3500" b="1" dirty="0">
                <a:ln w="22225">
                  <a:solidFill>
                    <a:schemeClr val="accent5">
                      <a:lumMod val="75000"/>
                    </a:schemeClr>
                  </a:solidFill>
                  <a:prstDash val="solid"/>
                </a:ln>
                <a:solidFill>
                  <a:schemeClr val="accent5">
                    <a:lumMod val="40000"/>
                    <a:lumOff val="60000"/>
                  </a:schemeClr>
                </a:solidFill>
                <a:latin typeface="Gayathri" panose="00000503000000000000" pitchFamily="2" charset="0"/>
                <a:cs typeface="Gayathri" panose="00000503000000000000" pitchFamily="2" charset="0"/>
              </a:rPr>
              <a:t> (ഗുരുതരമായത്): കന്നുകാലികളുടെ മരണം</a:t>
            </a:r>
          </a:p>
        </p:txBody>
      </p:sp>
      <p:sp>
        <p:nvSpPr>
          <p:cNvPr id="10" name="CuadroTexto 9">
            <a:extLst>
              <a:ext uri="{FF2B5EF4-FFF2-40B4-BE49-F238E27FC236}">
                <a16:creationId xmlns:a16="http://schemas.microsoft.com/office/drawing/2014/main" id="{B2C20041-4CD2-C5ED-CAC9-AAA235CBD330}"/>
              </a:ext>
            </a:extLst>
          </p:cNvPr>
          <p:cNvSpPr txBox="1"/>
          <p:nvPr/>
        </p:nvSpPr>
        <p:spPr>
          <a:xfrm>
            <a:off x="7044639" y="4921772"/>
            <a:ext cx="44567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12AA6C"/>
                </a:solidFill>
                <a:effectLst/>
                <a:uLnTx/>
                <a:uFillTx/>
                <a:latin typeface="Gayathri" panose="00000503000000000000" pitchFamily="2" charset="0"/>
                <a:cs typeface="Gayathri" panose="00000503000000000000" pitchFamily="2" charset="0"/>
              </a:rPr>
              <a:t>പുറപ്പാട് 9:1-7</a:t>
            </a:r>
            <a:r>
              <a:rPr kumimoji="0" lang="ml" b="1" i="0" u="none" strike="noStrike" kern="1200" cap="none" spc="0" normalizeH="0" baseline="0" noProof="0" dirty="0">
                <a:ln>
                  <a:noFill/>
                </a:ln>
                <a:solidFill>
                  <a:srgbClr val="12AA6C"/>
                </a:solidFill>
                <a:effectLst/>
                <a:uLnTx/>
                <a:uFillTx/>
                <a:latin typeface="Gayathri" panose="00000503000000000000" pitchFamily="2" charset="0"/>
                <a:cs typeface="Gayathri" panose="00000503000000000000" pitchFamily="2" charset="0"/>
              </a:rPr>
              <a:t>.</a:t>
            </a:r>
          </a:p>
        </p:txBody>
      </p:sp>
      <p:graphicFrame>
        <p:nvGraphicFramePr>
          <p:cNvPr id="3" name="Diagrama 2">
            <a:extLst>
              <a:ext uri="{FF2B5EF4-FFF2-40B4-BE49-F238E27FC236}">
                <a16:creationId xmlns:a16="http://schemas.microsoft.com/office/drawing/2014/main" id="{7F903568-9884-D2D7-00C9-1A044253D6CE}"/>
              </a:ext>
            </a:extLst>
          </p:cNvPr>
          <p:cNvGraphicFramePr/>
          <p:nvPr>
            <p:extLst>
              <p:ext uri="{D42A27DB-BD31-4B8C-83A1-F6EECF244321}">
                <p14:modId xmlns:p14="http://schemas.microsoft.com/office/powerpoint/2010/main" val="807984907"/>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5CDEA013-B74C-1BEB-C3B5-E04BD9B103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7F5698B-BFE7-E204-83C9-CED1F4BB9FC1}"/>
              </a:ext>
            </a:extLst>
          </p:cNvPr>
          <p:cNvSpPr txBox="1"/>
          <p:nvPr/>
        </p:nvSpPr>
        <p:spPr>
          <a:xfrm>
            <a:off x="7044638" y="5321882"/>
            <a:ext cx="3630211" cy="1200329"/>
          </a:xfrm>
          <a:prstGeom prst="rect">
            <a:avLst/>
          </a:prstGeom>
          <a:noFill/>
        </p:spPr>
        <p:txBody>
          <a:bodyPr wrap="square">
            <a:spAutoFit/>
          </a:bodyPr>
          <a:lstStyle/>
          <a:p>
            <a:pPr lvl="0">
              <a:spcBef>
                <a:spcPts val="600"/>
              </a:spcBef>
              <a:defRPr/>
            </a:pP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പല ദൈവങ്ങൾക്കും മൃഗങ്ങളുടെ തലകളുണ്ടായിരുന്നു, അതിനാൽ ഈ </a:t>
            </a:r>
            <a:r>
              <a:rPr lang="ml-IN" b="1" dirty="0">
                <a:solidFill>
                  <a:prstClr val="black"/>
                </a:solidFill>
                <a:latin typeface="Gayathri" panose="00000503000000000000" pitchFamily="2" charset="0"/>
                <a:cs typeface="Gayathri" panose="00000503000000000000" pitchFamily="2" charset="0"/>
              </a:rPr>
              <a:t>ബാധ</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 അവരിൽ മിക്കവരെയും അപമാനിച്ചു.</a:t>
            </a:r>
          </a:p>
        </p:txBody>
      </p:sp>
    </p:spTree>
    <p:extLst>
      <p:ext uri="{BB962C8B-B14F-4D97-AF65-F5344CB8AC3E}">
        <p14:creationId xmlns:p14="http://schemas.microsoft.com/office/powerpoint/2010/main" val="370068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A916C8-6CB1-38B5-774C-413FE3883D9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787A0E7-218B-6515-FDDE-066F8E2A2F4B}"/>
              </a:ext>
            </a:extLst>
          </p:cNvPr>
          <p:cNvSpPr txBox="1"/>
          <p:nvPr/>
        </p:nvSpPr>
        <p:spPr>
          <a:xfrm>
            <a:off x="430304" y="902051"/>
            <a:ext cx="11331392" cy="584775"/>
          </a:xfrm>
          <a:prstGeom prst="rect">
            <a:avLst/>
          </a:prstGeom>
          <a:noFill/>
        </p:spPr>
        <p:txBody>
          <a:bodyPr wrap="square">
            <a:spAutoFit/>
          </a:bodyPr>
          <a:lstStyle/>
          <a:p>
            <a:pPr algn="ctr"/>
            <a:r>
              <a:rPr lang="ml" sz="1600" b="1" dirty="0">
                <a:solidFill>
                  <a:schemeClr val="bg1"/>
                </a:solidFill>
                <a:effectLst>
                  <a:glow rad="127000">
                    <a:srgbClr val="8443EC"/>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bg1"/>
                </a:solidFill>
                <a:effectLst>
                  <a:glow rad="127000">
                    <a:srgbClr val="8443EC"/>
                  </a:glow>
                  <a:outerShdw blurRad="38100" dist="38100" dir="2700000" algn="tl">
                    <a:srgbClr val="000000">
                      <a:alpha val="43137"/>
                    </a:srgbClr>
                  </a:outerShdw>
                </a:effectLst>
                <a:latin typeface="Gayathri" panose="00000503000000000000" pitchFamily="2" charset="0"/>
                <a:cs typeface="Gayathri" panose="00000503000000000000" pitchFamily="2" charset="0"/>
              </a:rPr>
              <a:t>അങ്ങനെ അവർ അടുപ്പിലെ വെണ്ണീർ വാരി ഫറവോന്റെ മുമ്പാകെ നിന്നു. മോശെ അതു ആകാശത്തേക്കു വിതറിയപ്പോൾ അതു മനുഷ്യരുടെ മേലും മൃഗങ്ങളിൻ മേലും പുണ്ണായി പൊങ്ങുന്ന പരുവായ്തീർന്നു.</a:t>
            </a:r>
            <a:r>
              <a:rPr lang="ml" sz="1600" b="1" dirty="0">
                <a:solidFill>
                  <a:schemeClr val="bg1"/>
                </a:solidFill>
                <a:effectLst>
                  <a:glow rad="127000">
                    <a:srgbClr val="8443EC"/>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bg1"/>
                </a:solidFill>
                <a:effectLst>
                  <a:glow rad="127000">
                    <a:srgbClr val="8443EC"/>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9:10)</a:t>
            </a:r>
            <a:endParaRPr lang="es-ES" sz="1600" b="1" dirty="0">
              <a:solidFill>
                <a:schemeClr val="bg1"/>
              </a:solidFill>
              <a:effectLst>
                <a:glow rad="127000">
                  <a:srgbClr val="8443EC"/>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0A7288F4-2A6A-6D59-F814-5F68871C6693}"/>
              </a:ext>
            </a:extLst>
          </p:cNvPr>
          <p:cNvSpPr txBox="1"/>
          <p:nvPr/>
        </p:nvSpPr>
        <p:spPr>
          <a:xfrm>
            <a:off x="1" y="132610"/>
            <a:ext cx="12191998" cy="769441"/>
          </a:xfrm>
          <a:prstGeom prst="rect">
            <a:avLst/>
          </a:prstGeom>
          <a:noFill/>
        </p:spPr>
        <p:txBody>
          <a:bodyPr wrap="square" rtlCol="0">
            <a:spAutoFit/>
          </a:bodyPr>
          <a:lstStyle/>
          <a:p>
            <a:pPr algn="ctr"/>
            <a:r>
              <a:rPr lang="ml" sz="4400" b="1" dirty="0">
                <a:ln w="22225">
                  <a:solidFill>
                    <a:schemeClr val="accent6">
                      <a:lumMod val="50000"/>
                    </a:schemeClr>
                  </a:solidFill>
                  <a:prstDash val="solid"/>
                </a:ln>
                <a:solidFill>
                  <a:schemeClr val="accent6">
                    <a:lumMod val="40000"/>
                    <a:lumOff val="60000"/>
                  </a:schemeClr>
                </a:solidFill>
                <a:latin typeface="Gayathri" panose="00000503000000000000" pitchFamily="2" charset="0"/>
                <a:cs typeface="Gayathri" panose="00000503000000000000" pitchFamily="2" charset="0"/>
              </a:rPr>
              <a:t>ആറാമത്തെ </a:t>
            </a:r>
            <a:r>
              <a:rPr lang="ml-IN" sz="4400" b="1" dirty="0">
                <a:ln w="22225">
                  <a:solidFill>
                    <a:schemeClr val="accent6">
                      <a:lumMod val="50000"/>
                    </a:schemeClr>
                  </a:solidFill>
                  <a:prstDash val="solid"/>
                </a:ln>
                <a:solidFill>
                  <a:schemeClr val="accent6">
                    <a:lumMod val="40000"/>
                    <a:lumOff val="60000"/>
                  </a:schemeClr>
                </a:solidFill>
                <a:latin typeface="Gayathri" panose="00000503000000000000" pitchFamily="2" charset="0"/>
                <a:cs typeface="Gayathri" panose="00000503000000000000" pitchFamily="2" charset="0"/>
              </a:rPr>
              <a:t>ബാധ</a:t>
            </a:r>
            <a:r>
              <a:rPr lang="ml" sz="4400" b="1" dirty="0">
                <a:ln w="22225">
                  <a:solidFill>
                    <a:schemeClr val="accent6">
                      <a:lumMod val="50000"/>
                    </a:schemeClr>
                  </a:solidFill>
                  <a:prstDash val="solid"/>
                </a:ln>
                <a:solidFill>
                  <a:schemeClr val="accent6">
                    <a:lumMod val="40000"/>
                    <a:lumOff val="60000"/>
                  </a:schemeClr>
                </a:solidFill>
                <a:latin typeface="Gayathri" panose="00000503000000000000" pitchFamily="2" charset="0"/>
                <a:cs typeface="Gayathri" panose="00000503000000000000" pitchFamily="2" charset="0"/>
              </a:rPr>
              <a:t> (ഗുരുതരമായത്): </a:t>
            </a:r>
            <a:r>
              <a:rPr lang="ml-IN" sz="4400" b="1" dirty="0">
                <a:ln w="22225">
                  <a:solidFill>
                    <a:schemeClr val="accent6">
                      <a:lumMod val="50000"/>
                    </a:schemeClr>
                  </a:solidFill>
                  <a:prstDash val="solid"/>
                </a:ln>
                <a:solidFill>
                  <a:schemeClr val="accent6">
                    <a:lumMod val="40000"/>
                    <a:lumOff val="60000"/>
                  </a:schemeClr>
                </a:solidFill>
                <a:latin typeface="Gayathri" panose="00000503000000000000" pitchFamily="2" charset="0"/>
                <a:cs typeface="Gayathri" panose="00000503000000000000" pitchFamily="2" charset="0"/>
              </a:rPr>
              <a:t>പുണ്ണ്</a:t>
            </a:r>
            <a:endParaRPr lang="ml" sz="4400" b="1" dirty="0">
              <a:ln w="22225">
                <a:solidFill>
                  <a:schemeClr val="accent6">
                    <a:lumMod val="50000"/>
                  </a:schemeClr>
                </a:solidFill>
                <a:prstDash val="solid"/>
              </a:ln>
              <a:solidFill>
                <a:schemeClr val="accent6">
                  <a:lumMod val="40000"/>
                  <a:lumOff val="60000"/>
                </a:schemeClr>
              </a:solidFill>
              <a:latin typeface="Gayathri" panose="00000503000000000000" pitchFamily="2" charset="0"/>
              <a:cs typeface="Gayathri" panose="00000503000000000000" pitchFamily="2" charset="0"/>
            </a:endParaRPr>
          </a:p>
        </p:txBody>
      </p:sp>
      <p:sp>
        <p:nvSpPr>
          <p:cNvPr id="10" name="CuadroTexto 9">
            <a:extLst>
              <a:ext uri="{FF2B5EF4-FFF2-40B4-BE49-F238E27FC236}">
                <a16:creationId xmlns:a16="http://schemas.microsoft.com/office/drawing/2014/main" id="{3C9531C6-7866-BE3C-B213-3CBDC6E70D4E}"/>
              </a:ext>
            </a:extLst>
          </p:cNvPr>
          <p:cNvSpPr txBox="1"/>
          <p:nvPr/>
        </p:nvSpPr>
        <p:spPr>
          <a:xfrm>
            <a:off x="6462666" y="4518523"/>
            <a:ext cx="5661955"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8443EC"/>
                </a:solidFill>
                <a:effectLst/>
                <a:uLnTx/>
                <a:uFillTx/>
                <a:latin typeface="Gayathri" panose="00000503000000000000" pitchFamily="2" charset="0"/>
                <a:cs typeface="Gayathri" panose="00000503000000000000" pitchFamily="2" charset="0"/>
              </a:rPr>
              <a:t>പുറപ്പാട് 9: </a:t>
            </a:r>
            <a:r>
              <a:rPr lang="ml" sz="2000" b="1" dirty="0">
                <a:solidFill>
                  <a:srgbClr val="8443EC"/>
                </a:solidFill>
                <a:latin typeface="Gayathri" panose="00000503000000000000" pitchFamily="2" charset="0"/>
                <a:cs typeface="Gayathri" panose="00000503000000000000" pitchFamily="2" charset="0"/>
              </a:rPr>
              <a:t>8-12</a:t>
            </a:r>
            <a:endParaRPr kumimoji="0" lang="ml" sz="2000" b="1" i="0" u="none" strike="noStrike" kern="1200" cap="none" spc="0" normalizeH="0" baseline="0" noProof="0" dirty="0">
              <a:ln>
                <a:noFill/>
              </a:ln>
              <a:solidFill>
                <a:srgbClr val="8443EC"/>
              </a:solidFill>
              <a:effectLst/>
              <a:uLnTx/>
              <a:uFillTx/>
              <a:latin typeface="Gayathri" panose="00000503000000000000" pitchFamily="2" charset="0"/>
              <a:cs typeface="Gayathri" panose="00000503000000000000" pitchFamily="2" charset="0"/>
            </a:endParaRPr>
          </a:p>
        </p:txBody>
      </p:sp>
      <p:graphicFrame>
        <p:nvGraphicFramePr>
          <p:cNvPr id="3" name="Diagrama 2">
            <a:extLst>
              <a:ext uri="{FF2B5EF4-FFF2-40B4-BE49-F238E27FC236}">
                <a16:creationId xmlns:a16="http://schemas.microsoft.com/office/drawing/2014/main" id="{7098E087-2A0A-4415-6600-1B5568D495AD}"/>
              </a:ext>
            </a:extLst>
          </p:cNvPr>
          <p:cNvGraphicFramePr/>
          <p:nvPr>
            <p:extLst>
              <p:ext uri="{D42A27DB-BD31-4B8C-83A1-F6EECF244321}">
                <p14:modId xmlns:p14="http://schemas.microsoft.com/office/powerpoint/2010/main" val="2364904839"/>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B94E89F9-BBE4-A2BC-9F5C-8B2BF538C7D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5742A4D2-A3D6-6E5C-EE49-3D7422EFB795}"/>
              </a:ext>
            </a:extLst>
          </p:cNvPr>
          <p:cNvSpPr txBox="1"/>
          <p:nvPr/>
        </p:nvSpPr>
        <p:spPr>
          <a:xfrm>
            <a:off x="6462666" y="4877537"/>
            <a:ext cx="572933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മന്ത്രവാദികൾക്കുപോലും സ്വയം സുഖപ്പെടുത്താൻ കഴിഞ്ഞില്ല (പുറ. 9:11). ബാധകളുടെ ഉറവിടത്തെക്കുറിച്ച് ഫറവോന് യാതൊരു സംശയവുമില്ലായിരുന്നു. എന്നാൽ അവൻ ദൈവത്തെ വണങ്ങാൻ വിസമ്മതിച്ചു, അവന്റെ മത്സരത്തിന്റെ ഫലം കൊയ്യാൻ ദൈവം അവനെ അനുവദിച്ചു (പുറ. 9:12).</a:t>
            </a:r>
          </a:p>
        </p:txBody>
      </p:sp>
    </p:spTree>
    <p:extLst>
      <p:ext uri="{BB962C8B-B14F-4D97-AF65-F5344CB8AC3E}">
        <p14:creationId xmlns:p14="http://schemas.microsoft.com/office/powerpoint/2010/main" val="40536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D6B1AF-1BC4-BAFF-2F5C-5A070A5ABBF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49AAF885-A2F5-408D-C811-2867B824022D}"/>
              </a:ext>
            </a:extLst>
          </p:cNvPr>
          <p:cNvSpPr txBox="1"/>
          <p:nvPr/>
        </p:nvSpPr>
        <p:spPr>
          <a:xfrm>
            <a:off x="833857" y="763475"/>
            <a:ext cx="9871273" cy="584775"/>
          </a:xfrm>
          <a:prstGeom prst="rect">
            <a:avLst/>
          </a:prstGeom>
          <a:noFill/>
        </p:spPr>
        <p:txBody>
          <a:bodyPr wrap="square">
            <a:spAutoFit/>
          </a:bodyPr>
          <a:lstStyle/>
          <a:p>
            <a:pPr algn="ctr"/>
            <a:r>
              <a:rPr lang="ml" sz="1600" b="1" dirty="0">
                <a:solidFill>
                  <a:srgbClr val="F6F3F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rgbClr val="F6F3F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മിസ്രയീം സ്ഥാപിതമായ നാൾമുതൽ ഇന്നുവരെ അതിൽ ഉണ്ടായിട്ടില്ലാത്ത അതികഠിനമായ കല്മഴ ഞാൻ നാളെ ഈ നേരത്തു പെയ്യിക്കും.</a:t>
            </a:r>
            <a:r>
              <a:rPr lang="ml" sz="1600" b="1" dirty="0">
                <a:solidFill>
                  <a:srgbClr val="F6F3F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rgbClr val="F6F3F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9:18).</a:t>
            </a:r>
            <a:endParaRPr lang="es-ES" sz="1600" b="1" dirty="0">
              <a:solidFill>
                <a:srgbClr val="F6F3F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6D38C607-DFC0-5B78-C74C-A3C9FD5D82B3}"/>
              </a:ext>
            </a:extLst>
          </p:cNvPr>
          <p:cNvSpPr txBox="1"/>
          <p:nvPr/>
        </p:nvSpPr>
        <p:spPr>
          <a:xfrm>
            <a:off x="-56257" y="120317"/>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ml" sz="4400" b="1" dirty="0">
                <a:ln/>
                <a:solidFill>
                  <a:schemeClr val="accent4"/>
                </a:solidFill>
                <a:latin typeface="Gayathri" panose="00000503000000000000" pitchFamily="2" charset="0"/>
                <a:cs typeface="Gayathri" panose="00000503000000000000" pitchFamily="2" charset="0"/>
              </a:rPr>
              <a:t>ഏഴാമത്തെ </a:t>
            </a:r>
            <a:r>
              <a:rPr lang="ml-IN" sz="4400" b="1" dirty="0">
                <a:ln/>
                <a:solidFill>
                  <a:schemeClr val="accent4"/>
                </a:solidFill>
                <a:latin typeface="Gayathri" panose="00000503000000000000" pitchFamily="2" charset="0"/>
                <a:cs typeface="Gayathri" panose="00000503000000000000" pitchFamily="2" charset="0"/>
              </a:rPr>
              <a:t>ബാധ</a:t>
            </a:r>
            <a:r>
              <a:rPr lang="ml" sz="4400" b="1" dirty="0">
                <a:ln/>
                <a:solidFill>
                  <a:schemeClr val="accent4"/>
                </a:solidFill>
                <a:latin typeface="Gayathri" panose="00000503000000000000" pitchFamily="2" charset="0"/>
                <a:cs typeface="Gayathri" panose="00000503000000000000" pitchFamily="2" charset="0"/>
              </a:rPr>
              <a:t> (വിനാശകരമായ</a:t>
            </a:r>
            <a:r>
              <a:rPr lang="ml-IN" sz="4400" b="1" dirty="0">
                <a:ln/>
                <a:solidFill>
                  <a:schemeClr val="accent4"/>
                </a:solidFill>
                <a:latin typeface="Gayathri" panose="00000503000000000000" pitchFamily="2" charset="0"/>
                <a:cs typeface="Gayathri" panose="00000503000000000000" pitchFamily="2" charset="0"/>
              </a:rPr>
              <a:t>ത്</a:t>
            </a:r>
            <a:r>
              <a:rPr lang="ml" sz="4400" b="1" dirty="0">
                <a:ln/>
                <a:solidFill>
                  <a:schemeClr val="accent4"/>
                </a:solidFill>
                <a:latin typeface="Gayathri" panose="00000503000000000000" pitchFamily="2" charset="0"/>
                <a:cs typeface="Gayathri" panose="00000503000000000000" pitchFamily="2" charset="0"/>
              </a:rPr>
              <a:t>): </a:t>
            </a:r>
            <a:r>
              <a:rPr lang="ml-IN" sz="4400" b="1" dirty="0">
                <a:ln/>
                <a:solidFill>
                  <a:schemeClr val="accent4"/>
                </a:solidFill>
                <a:latin typeface="Gayathri" panose="00000503000000000000" pitchFamily="2" charset="0"/>
                <a:cs typeface="Gayathri" panose="00000503000000000000" pitchFamily="2" charset="0"/>
              </a:rPr>
              <a:t>കല്മഴ</a:t>
            </a:r>
            <a:endParaRPr lang="ml" sz="4400" b="1" dirty="0">
              <a:ln/>
              <a:solidFill>
                <a:schemeClr val="accent4"/>
              </a:solidFill>
              <a:latin typeface="Gayathri" panose="00000503000000000000" pitchFamily="2" charset="0"/>
              <a:cs typeface="Gayathri" panose="00000503000000000000" pitchFamily="2" charset="0"/>
            </a:endParaRPr>
          </a:p>
        </p:txBody>
      </p:sp>
      <p:sp>
        <p:nvSpPr>
          <p:cNvPr id="10" name="CuadroTexto 9">
            <a:extLst>
              <a:ext uri="{FF2B5EF4-FFF2-40B4-BE49-F238E27FC236}">
                <a16:creationId xmlns:a16="http://schemas.microsoft.com/office/drawing/2014/main" id="{B57D08DB-D194-20D5-D98A-BFAA27CB5413}"/>
              </a:ext>
            </a:extLst>
          </p:cNvPr>
          <p:cNvSpPr txBox="1"/>
          <p:nvPr/>
        </p:nvSpPr>
        <p:spPr>
          <a:xfrm>
            <a:off x="4214751" y="2119418"/>
            <a:ext cx="31094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2254AE"/>
                </a:solidFill>
                <a:effectLst/>
                <a:uLnTx/>
                <a:uFillTx/>
                <a:latin typeface="Gayathri" panose="00000503000000000000" pitchFamily="2" charset="0"/>
                <a:cs typeface="Gayathri" panose="00000503000000000000" pitchFamily="2" charset="0"/>
              </a:rPr>
              <a:t>പുറപ്പാട് 9:13-35</a:t>
            </a:r>
            <a:r>
              <a:rPr kumimoji="0" lang="ml" b="1" i="0" u="none" strike="noStrike" kern="1200" cap="none" spc="0" normalizeH="0" baseline="0" noProof="0" dirty="0">
                <a:ln>
                  <a:noFill/>
                </a:ln>
                <a:solidFill>
                  <a:srgbClr val="2254AE"/>
                </a:solidFill>
                <a:effectLst/>
                <a:uLnTx/>
                <a:uFillTx/>
                <a:latin typeface="Gayathri" panose="00000503000000000000" pitchFamily="2" charset="0"/>
                <a:cs typeface="Gayathri" panose="00000503000000000000" pitchFamily="2" charset="0"/>
              </a:rPr>
              <a:t>.</a:t>
            </a:r>
          </a:p>
        </p:txBody>
      </p:sp>
      <p:graphicFrame>
        <p:nvGraphicFramePr>
          <p:cNvPr id="2" name="Diagrama 1">
            <a:extLst>
              <a:ext uri="{FF2B5EF4-FFF2-40B4-BE49-F238E27FC236}">
                <a16:creationId xmlns:a16="http://schemas.microsoft.com/office/drawing/2014/main" id="{6CB47C43-8A27-DF18-8CAF-D79AA66E4EC0}"/>
              </a:ext>
            </a:extLst>
          </p:cNvPr>
          <p:cNvGraphicFramePr/>
          <p:nvPr>
            <p:extLst>
              <p:ext uri="{D42A27DB-BD31-4B8C-83A1-F6EECF244321}">
                <p14:modId xmlns:p14="http://schemas.microsoft.com/office/powerpoint/2010/main" val="3843480874"/>
              </p:ext>
            </p:extLst>
          </p:nvPr>
        </p:nvGraphicFramePr>
        <p:xfrm>
          <a:off x="356788" y="1705512"/>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993BE1DE-D1E3-7200-756E-157F4316029C}"/>
              </a:ext>
            </a:extLst>
          </p:cNvPr>
          <p:cNvGraphicFramePr/>
          <p:nvPr>
            <p:extLst>
              <p:ext uri="{D42A27DB-BD31-4B8C-83A1-F6EECF244321}">
                <p14:modId xmlns:p14="http://schemas.microsoft.com/office/powerpoint/2010/main" val="1978176185"/>
              </p:ext>
            </p:extLst>
          </p:nvPr>
        </p:nvGraphicFramePr>
        <p:xfrm>
          <a:off x="356788" y="4189395"/>
          <a:ext cx="3368192" cy="2354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descr="Un dibujo de una persona&#10;&#10;El contenido generado por IA puede ser incorrecto.">
            <a:extLst>
              <a:ext uri="{FF2B5EF4-FFF2-40B4-BE49-F238E27FC236}">
                <a16:creationId xmlns:a16="http://schemas.microsoft.com/office/drawing/2014/main" id="{2D9F6C3D-0AE3-88FF-B73E-98094084F8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3123" y="1564104"/>
            <a:ext cx="4150360" cy="517357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0757219E-1DC4-344C-4662-0CBBF98A1690}"/>
              </a:ext>
            </a:extLst>
          </p:cNvPr>
          <p:cNvSpPr txBox="1"/>
          <p:nvPr/>
        </p:nvSpPr>
        <p:spPr>
          <a:xfrm>
            <a:off x="4214750" y="2519528"/>
            <a:ext cx="3109485" cy="2862322"/>
          </a:xfrm>
          <a:prstGeom prst="rect">
            <a:avLst/>
          </a:prstGeom>
          <a:noFill/>
        </p:spPr>
        <p:txBody>
          <a:bodyPr wrap="square">
            <a:spAutoFit/>
          </a:bodyPr>
          <a:lstStyle/>
          <a:p>
            <a:pPr lvl="0">
              <a:spcBef>
                <a:spcPts val="600"/>
              </a:spcBef>
              <a:defRPr/>
            </a:pPr>
            <a:r>
              <a:rPr lang="ml-IN" b="1" dirty="0">
                <a:solidFill>
                  <a:prstClr val="black"/>
                </a:solidFill>
                <a:latin typeface="Gayathri" panose="00000503000000000000" pitchFamily="2" charset="0"/>
                <a:cs typeface="Gayathri" panose="00000503000000000000" pitchFamily="2" charset="0"/>
              </a:rPr>
              <a:t>മിസ്രയീമ്യ</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രുടെ വിശ്വാസം പരീക്ഷിക്കപ്പെട്ടു. വിശ്വസിച്ചവർ തങ്ങളുടെ ദാസന്മാരുടെയും കന്നുകാലികളുടെയും ജീവൻ രക്ഷിച്ചു (പുറ. 9:20). ഫറവോൻ വിശ്വസിച്ചില്ല, അവൻ തന്റെ പാപം ഏറ്റുപറഞ്ഞെങ്കിലും, അവന്റെ ഏറ്റുപറച്ചിൽ ആത്മാർത്ഥമായിരുന്നില്ല </a:t>
            </a:r>
            <a:r>
              <a:rPr kumimoji="0" lang="en-IN"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   </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(പുറ. 9:27-30).</a:t>
            </a:r>
          </a:p>
        </p:txBody>
      </p:sp>
    </p:spTree>
    <p:extLst>
      <p:ext uri="{BB962C8B-B14F-4D97-AF65-F5344CB8AC3E}">
        <p14:creationId xmlns:p14="http://schemas.microsoft.com/office/powerpoint/2010/main" val="33156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Graphic spid="3" grpId="0">
        <p:bldAsOne/>
      </p:bldGraphic>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F0C150A-2268-4263-73BD-6E62C56B51A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8D6FD46-6334-2167-4EA6-E2C13C1F94B8}"/>
              </a:ext>
            </a:extLst>
          </p:cNvPr>
          <p:cNvSpPr txBox="1"/>
          <p:nvPr/>
        </p:nvSpPr>
        <p:spPr>
          <a:xfrm>
            <a:off x="690562" y="922094"/>
            <a:ext cx="10810875" cy="338554"/>
          </a:xfrm>
          <a:prstGeom prst="rect">
            <a:avLst/>
          </a:prstGeom>
          <a:noFill/>
        </p:spPr>
        <p:txBody>
          <a:bodyPr wrap="square">
            <a:spAutoFit/>
          </a:bodyPr>
          <a:lstStyle/>
          <a:p>
            <a:pPr algn="ctr"/>
            <a:r>
              <a:rPr lang="ml" sz="16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എന്റെ ജനത്തെ വിട്ടയപ്പാൻ നിനക്കു മനസ്സില്ലെങ്കിൽ ഞാൻ നാളെ നിന്റെ രാജ്യത്തു വെട്ടുക്കിളിയെ വരുത്തും.</a:t>
            </a:r>
            <a:r>
              <a:rPr lang="ml" sz="16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10:4)</a:t>
            </a:r>
            <a:endParaRPr lang="es-ES" sz="16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8E01CDCF-7EE7-2AED-519D-7A15EF303620}"/>
              </a:ext>
            </a:extLst>
          </p:cNvPr>
          <p:cNvSpPr txBox="1"/>
          <p:nvPr/>
        </p:nvSpPr>
        <p:spPr>
          <a:xfrm>
            <a:off x="2" y="183430"/>
            <a:ext cx="1219199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ml" sz="4000" dirty="0">
                <a:solidFill>
                  <a:schemeClr val="accent2">
                    <a:lumMod val="40000"/>
                    <a:lumOff val="60000"/>
                  </a:schemeClr>
                </a:solidFill>
                <a:latin typeface="Gayathri" panose="00000503000000000000" pitchFamily="2" charset="0"/>
                <a:cs typeface="Gayathri" panose="00000503000000000000" pitchFamily="2" charset="0"/>
              </a:rPr>
              <a:t>എട്ടാമത്തെ </a:t>
            </a:r>
            <a:r>
              <a:rPr lang="ml-IN" sz="4000" dirty="0">
                <a:solidFill>
                  <a:schemeClr val="accent2">
                    <a:lumMod val="40000"/>
                    <a:lumOff val="60000"/>
                  </a:schemeClr>
                </a:solidFill>
                <a:latin typeface="Gayathri" panose="00000503000000000000" pitchFamily="2" charset="0"/>
                <a:cs typeface="Gayathri" panose="00000503000000000000" pitchFamily="2" charset="0"/>
              </a:rPr>
              <a:t>ബാധ (വിനാശകരമായത്</a:t>
            </a:r>
            <a:r>
              <a:rPr lang="ml" sz="4000" dirty="0">
                <a:solidFill>
                  <a:schemeClr val="accent2">
                    <a:lumMod val="40000"/>
                    <a:lumOff val="60000"/>
                  </a:schemeClr>
                </a:solidFill>
                <a:latin typeface="Gayathri" panose="00000503000000000000" pitchFamily="2" charset="0"/>
                <a:cs typeface="Gayathri" panose="00000503000000000000" pitchFamily="2" charset="0"/>
              </a:rPr>
              <a:t>): വെട്ടുക്കിളികൾ</a:t>
            </a:r>
          </a:p>
        </p:txBody>
      </p:sp>
      <p:sp>
        <p:nvSpPr>
          <p:cNvPr id="10" name="CuadroTexto 9">
            <a:extLst>
              <a:ext uri="{FF2B5EF4-FFF2-40B4-BE49-F238E27FC236}">
                <a16:creationId xmlns:a16="http://schemas.microsoft.com/office/drawing/2014/main" id="{D6B1F340-336F-B309-6D88-59272B1E7E67}"/>
              </a:ext>
            </a:extLst>
          </p:cNvPr>
          <p:cNvSpPr txBox="1"/>
          <p:nvPr/>
        </p:nvSpPr>
        <p:spPr>
          <a:xfrm>
            <a:off x="241283" y="4311690"/>
            <a:ext cx="35895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AE4522"/>
                </a:solidFill>
                <a:effectLst/>
                <a:uLnTx/>
                <a:uFillTx/>
                <a:latin typeface="Gayathri" panose="00000503000000000000" pitchFamily="2" charset="0"/>
                <a:cs typeface="Gayathri" panose="00000503000000000000" pitchFamily="2" charset="0"/>
              </a:rPr>
              <a:t>പുറപ്പാട് 10:1-20.</a:t>
            </a:r>
          </a:p>
        </p:txBody>
      </p:sp>
      <p:graphicFrame>
        <p:nvGraphicFramePr>
          <p:cNvPr id="2" name="Diagrama 1">
            <a:extLst>
              <a:ext uri="{FF2B5EF4-FFF2-40B4-BE49-F238E27FC236}">
                <a16:creationId xmlns:a16="http://schemas.microsoft.com/office/drawing/2014/main" id="{D3C6BC07-2808-93E4-CBAA-9FA91EC3DBBC}"/>
              </a:ext>
            </a:extLst>
          </p:cNvPr>
          <p:cNvGraphicFramePr/>
          <p:nvPr>
            <p:extLst>
              <p:ext uri="{D42A27DB-BD31-4B8C-83A1-F6EECF244321}">
                <p14:modId xmlns:p14="http://schemas.microsoft.com/office/powerpoint/2010/main" val="2765395536"/>
              </p:ext>
            </p:extLst>
          </p:nvPr>
        </p:nvGraphicFramePr>
        <p:xfrm>
          <a:off x="462663" y="1670903"/>
          <a:ext cx="3368192" cy="2428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DDCF6F-B541-DF30-7E69-010B5FB533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203033" y="1721470"/>
            <a:ext cx="7858224" cy="4900711"/>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87A7CFF1-7107-3639-B807-575CE68043D1}"/>
              </a:ext>
            </a:extLst>
          </p:cNvPr>
          <p:cNvSpPr txBox="1"/>
          <p:nvPr/>
        </p:nvSpPr>
        <p:spPr>
          <a:xfrm>
            <a:off x="241283" y="4711800"/>
            <a:ext cx="2964254" cy="1477328"/>
          </a:xfrm>
          <a:prstGeom prst="rect">
            <a:avLst/>
          </a:prstGeom>
          <a:noFill/>
        </p:spPr>
        <p:txBody>
          <a:bodyPr wrap="square">
            <a:spAutoFit/>
          </a:bodyPr>
          <a:lstStyle/>
          <a:p>
            <a:pPr lvl="0">
              <a:spcBef>
                <a:spcPts val="600"/>
              </a:spcBef>
              <a:defRPr/>
            </a:pPr>
            <a:r>
              <a:rPr lang="ml-IN" b="1" dirty="0">
                <a:solidFill>
                  <a:prstClr val="black"/>
                </a:solidFill>
                <a:latin typeface="Gayathri" panose="00000503000000000000" pitchFamily="2" charset="0"/>
                <a:cs typeface="Gayathri" panose="00000503000000000000" pitchFamily="2" charset="0"/>
              </a:rPr>
              <a:t>മിസ്രയീം</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 തകർന്നപ്പോൾ, </a:t>
            </a:r>
            <a:r>
              <a:rPr lang="ml-IN" b="1" dirty="0">
                <a:latin typeface="Gayathri" panose="00000503000000000000" pitchFamily="2" charset="0"/>
                <a:cs typeface="Gayathri" panose="00000503000000000000" pitchFamily="2" charset="0"/>
              </a:rPr>
              <a:t>യി</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സ്രായേലിനെ വിട്ടയയ്ക്കാൻ </a:t>
            </a:r>
            <a:r>
              <a:rPr lang="ml-IN" b="1" dirty="0">
                <a:solidFill>
                  <a:prstClr val="black"/>
                </a:solidFill>
                <a:latin typeface="Gayathri" panose="00000503000000000000" pitchFamily="2" charset="0"/>
                <a:cs typeface="Gayathri" panose="00000503000000000000" pitchFamily="2" charset="0"/>
              </a:rPr>
              <a:t>മിസ്രയീമ്യ</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ർ തന്നെ ഫറവോനോട് അപേക്ഷിച്ചു (പുറ. 10:7).</a:t>
            </a:r>
          </a:p>
        </p:txBody>
      </p:sp>
    </p:spTree>
    <p:extLst>
      <p:ext uri="{BB962C8B-B14F-4D97-AF65-F5344CB8AC3E}">
        <p14:creationId xmlns:p14="http://schemas.microsoft.com/office/powerpoint/2010/main" val="331022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B9CFFE-E128-A059-D1F9-8FDCB1D88AF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7E65032-ED16-4008-6A46-5AF1B2CF2FA9}"/>
              </a:ext>
            </a:extLst>
          </p:cNvPr>
          <p:cNvSpPr txBox="1"/>
          <p:nvPr/>
        </p:nvSpPr>
        <p:spPr>
          <a:xfrm>
            <a:off x="690562" y="813539"/>
            <a:ext cx="10810875" cy="584775"/>
          </a:xfrm>
          <a:prstGeom prst="rect">
            <a:avLst/>
          </a:prstGeom>
          <a:noFill/>
        </p:spPr>
        <p:txBody>
          <a:bodyPr wrap="square">
            <a:spAutoFit/>
          </a:bodyPr>
          <a:lstStyle/>
          <a:p>
            <a:pPr algn="ctr"/>
            <a:r>
              <a:rPr lang="ml" sz="1600" b="1"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അപ്പോൾ യഹോവ മോശെയോടു: മിസ്രയീംദേശത്തു സ്പർശിക്കത്തക്ക ഇരുൾ ഉണ്ടാകേണ്ടതിന്നു നിന്റെ കൈ ആകാശത്തേക്കു നീട്ടുക എന്നു കല്പിച്ചു.</a:t>
            </a:r>
            <a:r>
              <a:rPr lang="ml" sz="1600" b="1"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10:21)</a:t>
            </a:r>
            <a:endParaRPr lang="es-ES" sz="1600" b="1"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8547BB59-4904-5FBA-CCB9-B71F88664C36}"/>
              </a:ext>
            </a:extLst>
          </p:cNvPr>
          <p:cNvSpPr txBox="1"/>
          <p:nvPr/>
        </p:nvSpPr>
        <p:spPr>
          <a:xfrm>
            <a:off x="-29920" y="167681"/>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ml" dirty="0">
                <a:solidFill>
                  <a:schemeClr val="accent3">
                    <a:lumMod val="40000"/>
                    <a:lumOff val="60000"/>
                  </a:schemeClr>
                </a:solidFill>
                <a:latin typeface="Gayathri" panose="00000503000000000000" pitchFamily="2" charset="0"/>
                <a:cs typeface="Gayathri" panose="00000503000000000000" pitchFamily="2" charset="0"/>
              </a:rPr>
              <a:t>ഒൻപതാമത്തെ </a:t>
            </a:r>
            <a:r>
              <a:rPr lang="ml-IN" dirty="0">
                <a:solidFill>
                  <a:schemeClr val="accent3">
                    <a:lumMod val="40000"/>
                    <a:lumOff val="60000"/>
                  </a:schemeClr>
                </a:solidFill>
                <a:latin typeface="Gayathri" panose="00000503000000000000" pitchFamily="2" charset="0"/>
                <a:cs typeface="Gayathri" panose="00000503000000000000" pitchFamily="2" charset="0"/>
              </a:rPr>
              <a:t>ബാധ (വിനാശകരമായത്</a:t>
            </a:r>
            <a:r>
              <a:rPr lang="ml" dirty="0">
                <a:solidFill>
                  <a:schemeClr val="accent3">
                    <a:lumMod val="40000"/>
                    <a:lumOff val="60000"/>
                  </a:schemeClr>
                </a:solidFill>
                <a:latin typeface="Gayathri" panose="00000503000000000000" pitchFamily="2" charset="0"/>
                <a:cs typeface="Gayathri" panose="00000503000000000000" pitchFamily="2" charset="0"/>
              </a:rPr>
              <a:t>): ഇരുട്ട്</a:t>
            </a:r>
          </a:p>
        </p:txBody>
      </p:sp>
      <p:sp>
        <p:nvSpPr>
          <p:cNvPr id="10" name="CuadroTexto 9">
            <a:extLst>
              <a:ext uri="{FF2B5EF4-FFF2-40B4-BE49-F238E27FC236}">
                <a16:creationId xmlns:a16="http://schemas.microsoft.com/office/drawing/2014/main" id="{6A408383-1839-D338-FED0-30BEE13A4716}"/>
              </a:ext>
            </a:extLst>
          </p:cNvPr>
          <p:cNvSpPr txBox="1"/>
          <p:nvPr/>
        </p:nvSpPr>
        <p:spPr>
          <a:xfrm>
            <a:off x="224440" y="3858101"/>
            <a:ext cx="378207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626A6D"/>
                </a:solidFill>
                <a:effectLst/>
                <a:uLnTx/>
                <a:uFillTx/>
                <a:latin typeface="Gayathri" panose="00000503000000000000" pitchFamily="2" charset="0"/>
                <a:cs typeface="Gayathri" panose="00000503000000000000" pitchFamily="2" charset="0"/>
              </a:rPr>
              <a:t>പുറപ്പാട് 10:21-29.</a:t>
            </a:r>
          </a:p>
        </p:txBody>
      </p:sp>
      <p:graphicFrame>
        <p:nvGraphicFramePr>
          <p:cNvPr id="2" name="Diagrama 1">
            <a:extLst>
              <a:ext uri="{FF2B5EF4-FFF2-40B4-BE49-F238E27FC236}">
                <a16:creationId xmlns:a16="http://schemas.microsoft.com/office/drawing/2014/main" id="{7B710B13-AE9B-7B60-645B-A8C8F8A6A822}"/>
              </a:ext>
            </a:extLst>
          </p:cNvPr>
          <p:cNvGraphicFramePr/>
          <p:nvPr>
            <p:extLst>
              <p:ext uri="{D42A27DB-BD31-4B8C-83A1-F6EECF244321}">
                <p14:modId xmlns:p14="http://schemas.microsoft.com/office/powerpoint/2010/main" val="2401613315"/>
              </p:ext>
            </p:extLst>
          </p:nvPr>
        </p:nvGraphicFramePr>
        <p:xfrm>
          <a:off x="441809" y="1503968"/>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2240E1FD-744E-1BA6-31B7-404B377DC4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03033" y="1721470"/>
            <a:ext cx="7858224" cy="4900711"/>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B193DC52-8702-3997-4B43-2E8559CFAE88}"/>
              </a:ext>
            </a:extLst>
          </p:cNvPr>
          <p:cNvSpPr txBox="1"/>
          <p:nvPr/>
        </p:nvSpPr>
        <p:spPr>
          <a:xfrm>
            <a:off x="224440" y="4257054"/>
            <a:ext cx="3978593" cy="1477328"/>
          </a:xfrm>
          <a:prstGeom prst="rect">
            <a:avLst/>
          </a:prstGeom>
          <a:noFill/>
        </p:spPr>
        <p:txBody>
          <a:bodyPr wrap="square">
            <a:spAutoFit/>
          </a:bodyPr>
          <a:lstStyle/>
          <a:p>
            <a:pPr lvl="0">
              <a:spcBef>
                <a:spcPts val="600"/>
              </a:spcBef>
              <a:defRPr/>
            </a:pPr>
            <a:r>
              <a:rPr lang="ml-IN" b="1" dirty="0">
                <a:solidFill>
                  <a:prstClr val="black"/>
                </a:solidFill>
                <a:latin typeface="Gayathri" panose="00000503000000000000" pitchFamily="2" charset="0"/>
                <a:cs typeface="Gayathri" panose="00000503000000000000" pitchFamily="2" charset="0"/>
              </a:rPr>
              <a:t>മിസ്രയീമി</a:t>
            </a: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ലെ ജീവിതം മൂന്ന് ദിവസത്തേക്ക് സ്തംഭിച്ചു (ഗോഷെനിൽ ഒഴികെ). ദൈവം ഒരു ധ്യാന സമയം അനുവദിച്ചു, പക്ഷേ ഫറവോൻ അത് പൂർണ്ണമായി പ്രയോജനപ്പെടുത്തിയില്ല.</a:t>
            </a:r>
          </a:p>
        </p:txBody>
      </p:sp>
    </p:spTree>
    <p:extLst>
      <p:ext uri="{BB962C8B-B14F-4D97-AF65-F5344CB8AC3E}">
        <p14:creationId xmlns:p14="http://schemas.microsoft.com/office/powerpoint/2010/main" val="4350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112D0D-E55F-AA28-4AFF-44843A5ADA00}"/>
              </a:ext>
            </a:extLst>
          </p:cNvPr>
          <p:cNvSpPr txBox="1"/>
          <p:nvPr/>
        </p:nvSpPr>
        <p:spPr>
          <a:xfrm>
            <a:off x="250363" y="1899761"/>
            <a:ext cx="10948469" cy="4493538"/>
          </a:xfrm>
          <a:prstGeom prst="rect">
            <a:avLst/>
          </a:prstGeom>
          <a:noFill/>
        </p:spPr>
        <p:txBody>
          <a:bodyPr wrap="square">
            <a:spAutoFit/>
          </a:bodyPr>
          <a:lstStyle/>
          <a:p>
            <a:pPr algn="ctr">
              <a:spcBef>
                <a:spcPts val="600"/>
              </a:spcBef>
            </a:pPr>
            <a:r>
              <a:rPr lang="ml" sz="2200" b="1" dirty="0">
                <a:latin typeface="Gayathri" panose="00000503000000000000" pitchFamily="2" charset="0"/>
                <a:cs typeface="Gayathri" panose="00000503000000000000" pitchFamily="2" charset="0"/>
              </a:rPr>
              <a:t>“ഓരോ ബാധയും വരുത്തുന്നതിനു മുമ്പ്, മോശ അതിന്റെ സ്വഭാവവും ഫലങ്ങളും വിവരിക്കേണ്ടിയിരുന്നു, അങ്ങനെ രാജാവിന് അതിൽ നിന്ന് സ്വയം രക്ഷിക്കാൻ കഴിയുമായിരുന്നു. നിരസിക്കപ്പെട്ട ഓരോ ശിക്ഷയ്ക്കും ശേഷം കൂടുതൽ കഠിനമായ ശിക്ഷ ലഭിക്കും, അവന്റെ അഹങ്കാരമുള്ള ഹൃദയം താഴ്ത്തപ്പെടുകയും, ആകാശത്തിന്റെയും ഭൂമിയുടെയും സ്രഷ്ടാവിനെ സത്യവും ജീവനുള്ളതുമായ ദൈവമായി അവൻ അംഗീകരിക്കുകയും ചെയ്യും. യഹോവയുടെ കൽപ്പനകൾക്ക് വിരുദ്ധമായി, അവരുടെ വീരന്മാരുടെ ജ്ഞാനം എത്ര വ്യർത്ഥമാണെന്നും, അവരുടെ ദൈവങ്ങളുടെ ശക്തി എത്ര ദുർബലമാണെന്നും കാണാൻ കർത്താവ് </a:t>
            </a:r>
            <a:r>
              <a:rPr lang="ml-IN" sz="2200" b="1" dirty="0">
                <a:latin typeface="Gayathri" panose="00000503000000000000" pitchFamily="2" charset="0"/>
                <a:cs typeface="Gayathri" panose="00000503000000000000" pitchFamily="2" charset="0"/>
              </a:rPr>
              <a:t>മിസ്രയീമ്യർ</a:t>
            </a:r>
            <a:r>
              <a:rPr lang="ml" sz="2200" b="1" dirty="0">
                <a:latin typeface="Gayathri" panose="00000503000000000000" pitchFamily="2" charset="0"/>
                <a:cs typeface="Gayathri" panose="00000503000000000000" pitchFamily="2" charset="0"/>
              </a:rPr>
              <a:t>ക്ക് അവസരം നൽകും. </a:t>
            </a:r>
            <a:r>
              <a:rPr lang="ml-IN" sz="2200" b="1" dirty="0">
                <a:latin typeface="Gayathri" panose="00000503000000000000" pitchFamily="2" charset="0"/>
                <a:cs typeface="Gayathri" panose="00000503000000000000" pitchFamily="2" charset="0"/>
              </a:rPr>
              <a:t>മിസ്രയീമി</a:t>
            </a:r>
            <a:r>
              <a:rPr lang="ml" sz="2200" b="1" dirty="0">
                <a:latin typeface="Gayathri" panose="00000503000000000000" pitchFamily="2" charset="0"/>
                <a:cs typeface="Gayathri" panose="00000503000000000000" pitchFamily="2" charset="0"/>
              </a:rPr>
              <a:t>ലെ ജനങ്ങളെ അവരുടെ വിഗ്രഹാരാധനയ്ക്ക് അവൻ ശിക്ഷിക്കുകയും, അവരുടെ വിവേകശൂന്യമായ ദേവന്മാരിൽ നിന്ന് ലഭിച്ച അനുഗ്രഹങ്ങളെക്കുറിച്ചുള്ള അവരുടെ വീമ്പിളക്കലിനെ നിശബ്ദമാക്കുകയും ചെയ്യും. ദൈവം സ്വന്തം നാമത്തെ മഹത്വപ്പെടുത്തും, മറ്റ് ജനതകൾ അവന്റെ ശക്തിയെക്കുറിച്ച് കേട്ട് അവന്റെ വീര്യപ്രവൃത്തികളിൽ വിറയ്ക്കുകയും, അവന്റെ ജനം അവരുടെ വിഗ്രഹാരാധനയിൽ നിന്ന് പിന്തിരിയുകയും അവനെ നിർമ്മലമായി ആരാധിക്കാൻ പ്രേരിപ്പിക്കുകയും ചെയ്യും.”</a:t>
            </a:r>
          </a:p>
        </p:txBody>
      </p:sp>
      <p:sp>
        <p:nvSpPr>
          <p:cNvPr id="4" name="CuadroTexto 3">
            <a:extLst>
              <a:ext uri="{FF2B5EF4-FFF2-40B4-BE49-F238E27FC236}">
                <a16:creationId xmlns:a16="http://schemas.microsoft.com/office/drawing/2014/main" id="{4B74E5FC-383C-D18E-234E-4DEC4C25BEFA}"/>
              </a:ext>
            </a:extLst>
          </p:cNvPr>
          <p:cNvSpPr txBox="1"/>
          <p:nvPr/>
        </p:nvSpPr>
        <p:spPr>
          <a:xfrm>
            <a:off x="67376" y="637859"/>
            <a:ext cx="9808144" cy="307777"/>
          </a:xfrm>
          <a:prstGeom prst="rect">
            <a:avLst/>
          </a:prstGeom>
          <a:noFill/>
        </p:spPr>
        <p:txBody>
          <a:bodyPr wrap="square" rtlCol="0">
            <a:spAutoFit/>
          </a:bodyPr>
          <a:lstStyle/>
          <a:p>
            <a:pPr algn="ctr"/>
            <a:r>
              <a:rPr lang="ml" sz="1400" b="1" dirty="0">
                <a:latin typeface="Gayathri" panose="00000503000000000000" pitchFamily="2" charset="0"/>
                <a:cs typeface="Gayathri" panose="00000503000000000000" pitchFamily="2" charset="0"/>
              </a:rPr>
              <a:t>EGW (</a:t>
            </a:r>
            <a:r>
              <a:rPr lang="en-IN" sz="1400" b="1" dirty="0">
                <a:latin typeface="Gayathri" panose="00000503000000000000" pitchFamily="2" charset="0"/>
                <a:cs typeface="Gayathri" panose="00000503000000000000" pitchFamily="2" charset="0"/>
              </a:rPr>
              <a:t>Patriarchs and Prophets</a:t>
            </a:r>
            <a:r>
              <a:rPr lang="ml" sz="1400" b="1" dirty="0">
                <a:latin typeface="Gayathri" panose="00000503000000000000" pitchFamily="2" charset="0"/>
                <a:cs typeface="Gayathri" panose="00000503000000000000" pitchFamily="2" charset="0"/>
              </a:rPr>
              <a:t>, പേജ് 263)</a:t>
            </a:r>
          </a:p>
        </p:txBody>
      </p:sp>
    </p:spTree>
    <p:extLst>
      <p:ext uri="{BB962C8B-B14F-4D97-AF65-F5344CB8AC3E}">
        <p14:creationId xmlns:p14="http://schemas.microsoft.com/office/powerpoint/2010/main" val="4451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59F55-A893-A990-A133-FAB2C0FA3B1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0473E252-DC24-C923-8E28-0823DB5593D4}"/>
              </a:ext>
            </a:extLst>
          </p:cNvPr>
          <p:cNvSpPr txBox="1"/>
          <p:nvPr/>
        </p:nvSpPr>
        <p:spPr>
          <a:xfrm>
            <a:off x="152410" y="279487"/>
            <a:ext cx="6096000" cy="240065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IN" sz="3000" b="1" i="0" u="none" strike="noStrike" kern="1200" cap="none" spc="0" normalizeH="0" baseline="0" noProof="0" dirty="0">
                <a:ln w="12700" cmpd="sng">
                  <a:noFill/>
                  <a:prstDash val="solid"/>
                </a:ln>
                <a:solidFill>
                  <a:srgbClr val="196B24">
                    <a:lumMod val="75000"/>
                  </a:srgbClr>
                </a:solidFill>
                <a:effectLst/>
                <a:uLnTx/>
                <a:uFillTx/>
                <a:latin typeface="Gayathri" panose="00000503000000000000" pitchFamily="2" charset="0"/>
                <a:cs typeface="Gayathri" panose="00000503000000000000" pitchFamily="2" charset="0"/>
              </a:rPr>
              <a:t>“</a:t>
            </a:r>
            <a:r>
              <a:rPr kumimoji="0" lang="ml-IN" sz="3000" b="1" i="0" u="none" strike="noStrike" kern="1200" cap="none" spc="0" normalizeH="0" baseline="0" noProof="0" dirty="0">
                <a:ln w="12700" cmpd="sng">
                  <a:noFill/>
                  <a:prstDash val="solid"/>
                </a:ln>
                <a:solidFill>
                  <a:srgbClr val="196B24">
                    <a:lumMod val="75000"/>
                  </a:srgbClr>
                </a:solidFill>
                <a:effectLst/>
                <a:uLnTx/>
                <a:uFillTx/>
                <a:latin typeface="Gayathri" panose="00000503000000000000" pitchFamily="2" charset="0"/>
                <a:cs typeface="Gayathri" panose="00000503000000000000" pitchFamily="2" charset="0"/>
              </a:rPr>
              <a:t>യഹോവ മോശെമുഖാന്തരം അരുളിച്ചെയ്തിരുന്നതുപോലെ ഫറവോന്റെ ഹൃദയം കഠിനപ്പെട്ടു, അവൻ യിസ്രായേൽമക്കളെ വിട്ടയച്ചതുമില്ല.</a:t>
            </a:r>
            <a:r>
              <a:rPr lang="en-IN" sz="3000" b="1" dirty="0">
                <a:ln w="12700" cmpd="sng">
                  <a:noFill/>
                  <a:prstDash val="solid"/>
                </a:ln>
                <a:solidFill>
                  <a:srgbClr val="196B24">
                    <a:lumMod val="75000"/>
                  </a:srgbClr>
                </a:solidFill>
                <a:latin typeface="Gayathri" panose="00000503000000000000" pitchFamily="2" charset="0"/>
                <a:cs typeface="Gayathri" panose="00000503000000000000" pitchFamily="2" charset="0"/>
              </a:rPr>
              <a:t>”   </a:t>
            </a:r>
            <a:r>
              <a:rPr kumimoji="0" lang="ml" sz="2400" b="1" i="0" u="none" strike="noStrike" kern="1200" cap="none" spc="0" normalizeH="0" baseline="0" noProof="0" dirty="0">
                <a:ln w="12700" cmpd="sng">
                  <a:noFill/>
                  <a:prstDash val="solid"/>
                </a:ln>
                <a:solidFill>
                  <a:srgbClr val="196B24">
                    <a:lumMod val="75000"/>
                  </a:srgbClr>
                </a:solidFill>
                <a:effectLst/>
                <a:uLnTx/>
                <a:uFillTx/>
                <a:latin typeface="Gayathri" panose="00000503000000000000" pitchFamily="2" charset="0"/>
                <a:cs typeface="Gayathri" panose="00000503000000000000" pitchFamily="2" charset="0"/>
              </a:rPr>
              <a:t>പുറപ്പാട് 9:35</a:t>
            </a:r>
            <a:r>
              <a:rPr kumimoji="0" lang="ml" sz="1800" b="1" i="0" u="none" strike="noStrike" kern="1200" cap="none" spc="0" normalizeH="0" baseline="0" noProof="0" dirty="0">
                <a:ln w="12700" cmpd="sng">
                  <a:noFill/>
                  <a:prstDash val="solid"/>
                </a:ln>
                <a:solidFill>
                  <a:srgbClr val="196B24">
                    <a:lumMod val="75000"/>
                  </a:srgbClr>
                </a:solidFill>
                <a:effectLst/>
                <a:uLnTx/>
                <a:uFillTx/>
                <a:latin typeface="Gayathri" panose="00000503000000000000" pitchFamily="2" charset="0"/>
                <a:cs typeface="Gayathri" panose="00000503000000000000" pitchFamily="2" charset="0"/>
              </a:rPr>
              <a:t>​</a:t>
            </a:r>
            <a:endParaRPr kumimoji="0" lang="es-ES" sz="2400" b="1" i="0" u="none" strike="noStrike" kern="1200" cap="none" spc="0" normalizeH="0" baseline="0" noProof="0" dirty="0">
              <a:ln w="12700" cmpd="sng">
                <a:noFill/>
                <a:prstDash val="solid"/>
              </a:ln>
              <a:solidFill>
                <a:srgbClr val="196B24">
                  <a:lumMod val="75000"/>
                </a:srgbClr>
              </a:solidFill>
              <a:effectLst/>
              <a:uLnTx/>
              <a:uFillTx/>
              <a:latin typeface="Gayathri" panose="00000503000000000000" pitchFamily="2" charset="0"/>
              <a:cs typeface="Gayathri" panose="00000503000000000000" pitchFamily="2" charset="0"/>
            </a:endParaRPr>
          </a:p>
        </p:txBody>
      </p:sp>
      <p:pic>
        <p:nvPicPr>
          <p:cNvPr id="2" name="Imagen 2">
            <a:extLst>
              <a:ext uri="{FF2B5EF4-FFF2-40B4-BE49-F238E27FC236}">
                <a16:creationId xmlns:a16="http://schemas.microsoft.com/office/drawing/2014/main" id="{08EA49D4-115C-ED1C-E674-C61461AE7675}"/>
              </a:ext>
            </a:extLst>
          </p:cNvPr>
          <p:cNvPicPr>
            <a:picLocks noChangeAspect="1"/>
          </p:cNvPicPr>
          <p:nvPr/>
        </p:nvPicPr>
        <p:blipFill>
          <a:blip r:embed="rId2">
            <a:extLst>
              <a:ext uri="{28A0092B-C50C-407E-A947-70E740481C1C}">
                <a14:useLocalDpi xmlns:a14="http://schemas.microsoft.com/office/drawing/2010/main" val="0"/>
              </a:ext>
            </a:extLst>
          </a:blip>
          <a:srcRect t="14894" b="14894"/>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1" descr="Imagen que contiene persona, interior, a rayas, sostener&#10;&#10;El contenido generado por IA puede ser incorrecto.">
            <a:extLst>
              <a:ext uri="{FF2B5EF4-FFF2-40B4-BE49-F238E27FC236}">
                <a16:creationId xmlns:a16="http://schemas.microsoft.com/office/drawing/2014/main" id="{ED81A274-908C-A4CF-D0DE-FACB26D7F554}"/>
              </a:ext>
            </a:extLst>
          </p:cNvPr>
          <p:cNvPicPr>
            <a:picLocks noChangeAspect="1"/>
          </p:cNvPicPr>
          <p:nvPr/>
        </p:nvPicPr>
        <p:blipFill>
          <a:blip r:embed="rId3">
            <a:extLst>
              <a:ext uri="{28A0092B-C50C-407E-A947-70E740481C1C}">
                <a14:useLocalDpi xmlns:a14="http://schemas.microsoft.com/office/drawing/2010/main" val="0"/>
              </a:ext>
            </a:extLst>
          </a:blip>
          <a:srcRect r="3353"/>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59758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752233-2D7B-5003-51DD-2A0D336D4302}"/>
              </a:ext>
            </a:extLst>
          </p:cNvPr>
          <p:cNvSpPr txBox="1"/>
          <p:nvPr/>
        </p:nvSpPr>
        <p:spPr>
          <a:xfrm>
            <a:off x="6078884" y="3768382"/>
            <a:ext cx="600085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ml" sz="2000" b="1" dirty="0">
                <a:solidFill>
                  <a:srgbClr val="4F7F0D"/>
                </a:solidFill>
                <a:latin typeface="Gayathri" panose="00000503000000000000" pitchFamily="2" charset="0"/>
                <a:cs typeface="Gayathri" panose="00000503000000000000" pitchFamily="2" charset="0"/>
              </a:rPr>
              <a:t>ആമുഖം:</a:t>
            </a:r>
          </a:p>
          <a:p>
            <a:pPr lvl="1">
              <a:spcBef>
                <a:spcPts val="600"/>
              </a:spcBef>
            </a:pPr>
            <a:r>
              <a:rPr lang="ml-IN" sz="2000" b="1" dirty="0">
                <a:latin typeface="Gayathri" panose="00000503000000000000" pitchFamily="2" charset="0"/>
                <a:cs typeface="Gayathri" panose="00000503000000000000" pitchFamily="2" charset="0"/>
              </a:rPr>
              <a:t>സർപ്പ</a:t>
            </a:r>
            <a:r>
              <a:rPr lang="en-IN" sz="2000" b="1" dirty="0">
                <a:latin typeface="Gayathri" panose="00000503000000000000" pitchFamily="2" charset="0"/>
                <a:cs typeface="Gayathri" panose="00000503000000000000" pitchFamily="2" charset="0"/>
              </a:rPr>
              <a:t> </a:t>
            </a:r>
            <a:r>
              <a:rPr lang="ml" sz="2000" b="1" dirty="0">
                <a:latin typeface="Gayathri" panose="00000503000000000000" pitchFamily="2" charset="0"/>
                <a:cs typeface="Gayathri" panose="00000503000000000000" pitchFamily="2" charset="0"/>
              </a:rPr>
              <a:t>പോരാട്ടം (പുറപ്പാട് 7:8-12)</a:t>
            </a:r>
          </a:p>
          <a:p>
            <a:pPr lvl="1">
              <a:spcBef>
                <a:spcPts val="600"/>
              </a:spcBef>
            </a:pPr>
            <a:r>
              <a:rPr lang="ml" sz="2000" b="1" dirty="0">
                <a:latin typeface="Gayathri" panose="00000503000000000000" pitchFamily="2" charset="0"/>
                <a:cs typeface="Gayathri" panose="00000503000000000000" pitchFamily="2" charset="0"/>
              </a:rPr>
              <a:t>കഠിനഹൃദയം (പുറപ്പാട് 7:13)</a:t>
            </a:r>
          </a:p>
          <a:p>
            <a:pPr>
              <a:spcBef>
                <a:spcPts val="1800"/>
              </a:spcBef>
            </a:pPr>
            <a:r>
              <a:rPr lang="ml" sz="2000" b="1" dirty="0">
                <a:solidFill>
                  <a:srgbClr val="263DCA"/>
                </a:solidFill>
                <a:latin typeface="Gayathri" panose="00000503000000000000" pitchFamily="2" charset="0"/>
                <a:cs typeface="Gayathri" panose="00000503000000000000" pitchFamily="2" charset="0"/>
              </a:rPr>
              <a:t>ബാധകൾ:</a:t>
            </a:r>
          </a:p>
          <a:p>
            <a:pPr lvl="1">
              <a:spcBef>
                <a:spcPts val="600"/>
              </a:spcBef>
            </a:pPr>
            <a:r>
              <a:rPr lang="ml" sz="2000" b="1" dirty="0">
                <a:latin typeface="Gayathri" panose="00000503000000000000" pitchFamily="2" charset="0"/>
                <a:cs typeface="Gayathri" panose="00000503000000000000" pitchFamily="2" charset="0"/>
              </a:rPr>
              <a:t>മൂന്ന് ലഘുവായ ബാധകൾ (പുറപ്പാട് 7:14-8:19)</a:t>
            </a:r>
          </a:p>
          <a:p>
            <a:pPr lvl="1">
              <a:spcBef>
                <a:spcPts val="600"/>
              </a:spcBef>
            </a:pPr>
            <a:r>
              <a:rPr lang="ml" sz="2000" b="1" dirty="0">
                <a:latin typeface="Gayathri" panose="00000503000000000000" pitchFamily="2" charset="0"/>
                <a:cs typeface="Gayathri" panose="00000503000000000000" pitchFamily="2" charset="0"/>
              </a:rPr>
              <a:t>മൂന്ന് ഗുരുതരമായ ബാധകൾ (പുറപ്പാട് 8:20-9:12)</a:t>
            </a:r>
          </a:p>
          <a:p>
            <a:pPr lvl="1">
              <a:spcBef>
                <a:spcPts val="600"/>
              </a:spcBef>
            </a:pPr>
            <a:r>
              <a:rPr lang="ml" sz="2000" b="1" dirty="0">
                <a:latin typeface="Gayathri" panose="00000503000000000000" pitchFamily="2" charset="0"/>
                <a:cs typeface="Gayathri" panose="00000503000000000000" pitchFamily="2" charset="0"/>
              </a:rPr>
              <a:t>മൂന്ന് വിനാശകരമായ ബാധകൾ (പുറ</a:t>
            </a:r>
            <a:r>
              <a:rPr lang="en-IN" sz="2000" b="1" dirty="0">
                <a:latin typeface="Gayathri" panose="00000503000000000000" pitchFamily="2" charset="0"/>
                <a:cs typeface="Gayathri" panose="00000503000000000000" pitchFamily="2" charset="0"/>
              </a:rPr>
              <a:t>.</a:t>
            </a:r>
            <a:r>
              <a:rPr lang="ml" sz="2000" b="1" dirty="0">
                <a:latin typeface="Gayathri" panose="00000503000000000000" pitchFamily="2" charset="0"/>
                <a:cs typeface="Gayathri" panose="00000503000000000000" pitchFamily="2" charset="0"/>
              </a:rPr>
              <a:t> 9:13-10:29)</a:t>
            </a:r>
          </a:p>
        </p:txBody>
      </p:sp>
      <p:sp>
        <p:nvSpPr>
          <p:cNvPr id="3" name="CuadroTexto 2">
            <a:extLst>
              <a:ext uri="{FF2B5EF4-FFF2-40B4-BE49-F238E27FC236}">
                <a16:creationId xmlns:a16="http://schemas.microsoft.com/office/drawing/2014/main" id="{043EB75B-1830-7BA1-58B6-07C3FE278B8F}"/>
              </a:ext>
            </a:extLst>
          </p:cNvPr>
          <p:cNvSpPr txBox="1"/>
          <p:nvPr/>
        </p:nvSpPr>
        <p:spPr>
          <a:xfrm>
            <a:off x="161924" y="161263"/>
            <a:ext cx="6414931"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ദൈവജനം ഒരു യുദ്ധത്തെ അഭിമുഖീകരിക്കുമ്പോൾ, ആദ്യം സമാധാന വ്യവസ്ഥകൾ ചർച്ച ചെയ്യാൻ ദൈവം അവരോട് നിർദ്ദേശിച്ചു. ഒരു കരാറിലെത്താൻ കഴിയുന്നില്ലെങ്കിൽ, നടപടിയെടുക്കണമായിരുന്നു (ആവ. 20:10-12).</a:t>
            </a:r>
          </a:p>
        </p:txBody>
      </p:sp>
      <p:pic>
        <p:nvPicPr>
          <p:cNvPr id="5" name="Imagen 4" descr="Un pastel de bodas&#10;&#10;El contenido generado por IA puede ser incorrecto.">
            <a:extLst>
              <a:ext uri="{FF2B5EF4-FFF2-40B4-BE49-F238E27FC236}">
                <a16:creationId xmlns:a16="http://schemas.microsoft.com/office/drawing/2014/main" id="{94173006-7BB6-E051-F500-D68C7719D8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4175" y="335126"/>
            <a:ext cx="5336096" cy="2864266"/>
          </a:xfrm>
          <a:prstGeom prst="rect">
            <a:avLst/>
          </a:prstGeom>
          <a:effectLst>
            <a:outerShdw blurRad="50800" dist="38100" algn="l" rotWithShape="0">
              <a:prstClr val="black">
                <a:alpha val="40000"/>
              </a:prstClr>
            </a:outerShdw>
          </a:effectLst>
        </p:spPr>
      </p:pic>
      <p:pic>
        <p:nvPicPr>
          <p:cNvPr id="7" name="Imagen 6" descr="Imagen que contiene fila, tabla, grande, montón&#10;&#10;El contenido generado por IA puede ser incorrecto.">
            <a:extLst>
              <a:ext uri="{FF2B5EF4-FFF2-40B4-BE49-F238E27FC236}">
                <a16:creationId xmlns:a16="http://schemas.microsoft.com/office/drawing/2014/main" id="{4DB78BC9-AC11-2CC2-595A-A3E13F335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9" y="3922386"/>
            <a:ext cx="3943372" cy="25972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Un dibujo de una persona&#10;&#10;El contenido generado por IA puede ser incorrecto.">
            <a:extLst>
              <a:ext uri="{FF2B5EF4-FFF2-40B4-BE49-F238E27FC236}">
                <a16:creationId xmlns:a16="http://schemas.microsoft.com/office/drawing/2014/main" id="{733701EE-55DF-BCA0-768A-0C90FF8C9A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857625" y="3922385"/>
            <a:ext cx="1809752" cy="2805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cono&#10;&#10;El contenido generado por IA puede ser incorrecto.">
            <a:extLst>
              <a:ext uri="{FF2B5EF4-FFF2-40B4-BE49-F238E27FC236}">
                <a16:creationId xmlns:a16="http://schemas.microsoft.com/office/drawing/2014/main" id="{B554827B-3D73-6FC5-2D56-772F326984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81059" y="5082373"/>
            <a:ext cx="297825" cy="29782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B1489463-AD26-82A5-6571-758D70F6C8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86893" y="3789975"/>
            <a:ext cx="297825" cy="297825"/>
          </a:xfrm>
          <a:prstGeom prst="rect">
            <a:avLst/>
          </a:prstGeom>
          <a:effectLst>
            <a:outerShdw blurRad="50800" dist="38100" dir="8100000" algn="tr" rotWithShape="0">
              <a:prstClr val="black">
                <a:alpha val="40000"/>
              </a:prstClr>
            </a:outerShdw>
          </a:effectLst>
        </p:spPr>
      </p:pic>
      <p:pic>
        <p:nvPicPr>
          <p:cNvPr id="21" name="Imagen 20" descr="Forma, Flecha&#10;&#10;El contenido generado por IA puede ser incorrecto.">
            <a:extLst>
              <a:ext uri="{FF2B5EF4-FFF2-40B4-BE49-F238E27FC236}">
                <a16:creationId xmlns:a16="http://schemas.microsoft.com/office/drawing/2014/main" id="{C79A316D-86B5-9EB8-4549-E8BE341B160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180291" y="5502087"/>
            <a:ext cx="396564" cy="206116"/>
          </a:xfrm>
          <a:prstGeom prst="rect">
            <a:avLst/>
          </a:prstGeom>
          <a:effectLst>
            <a:outerShdw blurRad="50800" dist="38100" dir="8100000" algn="tr" rotWithShape="0">
              <a:prstClr val="black">
                <a:alpha val="40000"/>
              </a:prstClr>
            </a:outerShdw>
          </a:effectLst>
        </p:spPr>
      </p:pic>
      <p:pic>
        <p:nvPicPr>
          <p:cNvPr id="25" name="Imagen 24" descr="Imagen que contiene monitor, pantalla, computadora, firmar&#10;&#10;El contenido generado por IA puede ser incorrecto.">
            <a:extLst>
              <a:ext uri="{FF2B5EF4-FFF2-40B4-BE49-F238E27FC236}">
                <a16:creationId xmlns:a16="http://schemas.microsoft.com/office/drawing/2014/main" id="{D5B0FAEE-5089-56BC-82DA-783E8A4CDE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180291" y="5902345"/>
            <a:ext cx="396564" cy="206116"/>
          </a:xfrm>
          <a:prstGeom prst="rect">
            <a:avLst/>
          </a:prstGeom>
          <a:effectLst>
            <a:outerShdw blurRad="50800" dist="38100" dir="8100000" algn="tr" rotWithShape="0">
              <a:prstClr val="black">
                <a:alpha val="40000"/>
              </a:prstClr>
            </a:outerShdw>
          </a:effectLst>
        </p:spPr>
      </p:pic>
      <p:pic>
        <p:nvPicPr>
          <p:cNvPr id="26" name="Imagen 25" descr="Pantalla de video juego&#10;&#10;El contenido generado por IA puede ser incorrecto.">
            <a:extLst>
              <a:ext uri="{FF2B5EF4-FFF2-40B4-BE49-F238E27FC236}">
                <a16:creationId xmlns:a16="http://schemas.microsoft.com/office/drawing/2014/main" id="{DF828DBF-D763-812E-FBEF-2D6A94C663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180291" y="4240441"/>
            <a:ext cx="396564" cy="206116"/>
          </a:xfrm>
          <a:prstGeom prst="rect">
            <a:avLst/>
          </a:prstGeom>
          <a:effectLst>
            <a:outerShdw blurRad="50800" dist="38100" dir="8100000" algn="tr" rotWithShape="0">
              <a:prstClr val="black">
                <a:alpha val="40000"/>
              </a:prstClr>
            </a:outerShdw>
          </a:effectLst>
        </p:spPr>
      </p:pic>
      <p:pic>
        <p:nvPicPr>
          <p:cNvPr id="27" name="Imagen 26" descr="Pantalla de video juego&#10;&#10;El contenido generado por IA puede ser incorrecto.">
            <a:extLst>
              <a:ext uri="{FF2B5EF4-FFF2-40B4-BE49-F238E27FC236}">
                <a16:creationId xmlns:a16="http://schemas.microsoft.com/office/drawing/2014/main" id="{D106AF38-DD73-A16A-1B04-C5A2B5255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180291" y="4623051"/>
            <a:ext cx="396564" cy="206116"/>
          </a:xfrm>
          <a:prstGeom prst="rect">
            <a:avLst/>
          </a:prstGeom>
          <a:effectLst>
            <a:outerShdw blurRad="50800" dist="38100" dir="8100000" algn="tr" rotWithShape="0">
              <a:prstClr val="black">
                <a:alpha val="40000"/>
              </a:prstClr>
            </a:outerShdw>
          </a:effectLst>
        </p:spPr>
      </p:pic>
      <p:pic>
        <p:nvPicPr>
          <p:cNvPr id="29" name="Imagen 28" descr="Forma, Flecha&#10;&#10;El contenido generado por IA puede ser incorrecto.">
            <a:extLst>
              <a:ext uri="{FF2B5EF4-FFF2-40B4-BE49-F238E27FC236}">
                <a16:creationId xmlns:a16="http://schemas.microsoft.com/office/drawing/2014/main" id="{79681E11-24CD-1221-1E2C-1F00C50A6C8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6180291" y="6292975"/>
            <a:ext cx="396564" cy="20611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8DAC17A-4566-3704-2BA7-CD93EBE5778A}"/>
              </a:ext>
            </a:extLst>
          </p:cNvPr>
          <p:cNvSpPr txBox="1"/>
          <p:nvPr/>
        </p:nvSpPr>
        <p:spPr>
          <a:xfrm>
            <a:off x="161924" y="2606360"/>
            <a:ext cx="6543675"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ബാധകൾ വീണപ്പോൾ, വിശാലമായ </a:t>
            </a:r>
            <a:r>
              <a:rPr lang="ml-IN" b="1" dirty="0">
                <a:latin typeface="Gayathri" panose="00000503000000000000" pitchFamily="2" charset="0"/>
                <a:cs typeface="Gayathri" panose="00000503000000000000" pitchFamily="2" charset="0"/>
              </a:rPr>
              <a:t>മിസ്രയീം</a:t>
            </a:r>
            <a:r>
              <a:rPr lang="ml" b="1" dirty="0">
                <a:latin typeface="Gayathri" panose="00000503000000000000" pitchFamily="2" charset="0"/>
                <a:cs typeface="Gayathri" panose="00000503000000000000" pitchFamily="2" charset="0"/>
              </a:rPr>
              <a:t> ദേവാലയത്തിലെ ഒരു ദൈവത്തിനും ഏക സത്യദൈവത്തിന്റെ ശക്തിയിൽ നിന്ന് </a:t>
            </a:r>
            <a:r>
              <a:rPr lang="ml-IN" b="1" dirty="0">
                <a:latin typeface="Gayathri" panose="00000503000000000000" pitchFamily="2" charset="0"/>
                <a:cs typeface="Gayathri" panose="00000503000000000000" pitchFamily="2" charset="0"/>
              </a:rPr>
              <a:t>മിസ്രയീമി</a:t>
            </a:r>
            <a:r>
              <a:rPr lang="ml" b="1" dirty="0">
                <a:latin typeface="Gayathri" panose="00000503000000000000" pitchFamily="2" charset="0"/>
                <a:cs typeface="Gayathri" panose="00000503000000000000" pitchFamily="2" charset="0"/>
              </a:rPr>
              <a:t>നെ സംരക്ഷിക്കാൻ കഴിഞ്ഞില്ല.</a:t>
            </a:r>
          </a:p>
        </p:txBody>
      </p:sp>
      <p:sp>
        <p:nvSpPr>
          <p:cNvPr id="11" name="CuadroTexto 10">
            <a:extLst>
              <a:ext uri="{FF2B5EF4-FFF2-40B4-BE49-F238E27FC236}">
                <a16:creationId xmlns:a16="http://schemas.microsoft.com/office/drawing/2014/main" id="{C299A7AC-BB09-3D6B-1080-81E4096BF6E5}"/>
              </a:ext>
            </a:extLst>
          </p:cNvPr>
          <p:cNvSpPr txBox="1"/>
          <p:nvPr/>
        </p:nvSpPr>
        <p:spPr>
          <a:xfrm>
            <a:off x="161924" y="1355951"/>
            <a:ext cx="6414931"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ദൈവം </a:t>
            </a:r>
            <a:r>
              <a:rPr lang="ml-IN" b="1" dirty="0">
                <a:latin typeface="Gayathri" panose="00000503000000000000" pitchFamily="2" charset="0"/>
                <a:cs typeface="Gayathri" panose="00000503000000000000" pitchFamily="2" charset="0"/>
              </a:rPr>
              <a:t>മിസ്രയീമി</a:t>
            </a:r>
            <a:r>
              <a:rPr lang="ml" b="1" dirty="0">
                <a:latin typeface="Gayathri" panose="00000503000000000000" pitchFamily="2" charset="0"/>
                <a:cs typeface="Gayathri" panose="00000503000000000000" pitchFamily="2" charset="0"/>
              </a:rPr>
              <a:t>നോട് ഇടപെട്ടത് ഇങ്ങനെയായിരുന്നു. സമാധാനപരമായ ഒരു പരിഹാരത്തിന് ശ്രമിച്ചിരുന്നു, പക്ഷേ തുത്മോസ് അത് സ്വീകരിക്കാൻ വിസമ്മതിച്ചു. നടപടിയെടുക്കേണ്ട സമയം വന്നിരുന്നു.</a:t>
            </a:r>
          </a:p>
        </p:txBody>
      </p:sp>
    </p:spTree>
    <p:extLst>
      <p:ext uri="{BB962C8B-B14F-4D97-AF65-F5344CB8AC3E}">
        <p14:creationId xmlns:p14="http://schemas.microsoft.com/office/powerpoint/2010/main" val="342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3"/>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ppt_w/2"/>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17"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strVal val="#ppt_w+.3"/>
                                          </p:val>
                                        </p:tav>
                                        <p:tav tm="100000">
                                          <p:val>
                                            <p:strVal val="#ppt_w"/>
                                          </p:val>
                                        </p:tav>
                                      </p:tavLst>
                                    </p:anim>
                                    <p:anim calcmode="lin" valueType="num">
                                      <p:cBhvr>
                                        <p:cTn id="74" dur="500" fill="hold"/>
                                        <p:tgtEl>
                                          <p:spTgt spid="10"/>
                                        </p:tgtEl>
                                        <p:attrNameLst>
                                          <p:attrName>ppt_h</p:attrName>
                                        </p:attrNameLst>
                                      </p:cBhvr>
                                      <p:tavLst>
                                        <p:tav tm="0">
                                          <p:val>
                                            <p:strVal val="#ppt_h"/>
                                          </p:val>
                                        </p:tav>
                                        <p:tav tm="100000">
                                          <p:val>
                                            <p:strVal val="#ppt_h"/>
                                          </p:val>
                                        </p:tav>
                                      </p:tavLst>
                                    </p:anim>
                                    <p:animEffect transition="in" filter="fade">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par>
                          <p:cTn id="80" fill="hold">
                            <p:stCondLst>
                              <p:cond delay="1000"/>
                            </p:stCondLst>
                            <p:childTnLst>
                              <p:par>
                                <p:cTn id="81" presetID="17"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ppt_w/2"/>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17"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ppt_x</p:attrName>
                                        </p:attrNameLst>
                                      </p:cBhvr>
                                      <p:tavLst>
                                        <p:tav tm="0">
                                          <p:val>
                                            <p:strVal val="#ppt_x-#ppt_w/2"/>
                                          </p:val>
                                        </p:tav>
                                        <p:tav tm="100000">
                                          <p:val>
                                            <p:strVal val="#ppt_x"/>
                                          </p:val>
                                        </p:tav>
                                      </p:tavLst>
                                    </p:anim>
                                    <p:anim calcmode="lin" valueType="num">
                                      <p:cBhvr>
                                        <p:cTn id="95" dur="500" fill="hold"/>
                                        <p:tgtEl>
                                          <p:spTgt spid="25"/>
                                        </p:tgtEl>
                                        <p:attrNameLst>
                                          <p:attrName>ppt_y</p:attrName>
                                        </p:attrNameLst>
                                      </p:cBhvr>
                                      <p:tavLst>
                                        <p:tav tm="0">
                                          <p:val>
                                            <p:strVal val="#ppt_y"/>
                                          </p:val>
                                        </p:tav>
                                        <p:tav tm="100000">
                                          <p:val>
                                            <p:strVal val="#ppt_y"/>
                                          </p:val>
                                        </p:tav>
                                      </p:tavLst>
                                    </p:anim>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strVal val="#ppt_h"/>
                                          </p:val>
                                        </p:tav>
                                        <p:tav tm="100000">
                                          <p:val>
                                            <p:strVal val="#ppt_h"/>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3000"/>
                            </p:stCondLst>
                            <p:childTnLst>
                              <p:par>
                                <p:cTn id="103" presetID="17" presetClass="entr" presetSubtype="8"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ppt_x</p:attrName>
                                        </p:attrNameLst>
                                      </p:cBhvr>
                                      <p:tavLst>
                                        <p:tav tm="0">
                                          <p:val>
                                            <p:strVal val="#ppt_x-#ppt_w/2"/>
                                          </p:val>
                                        </p:tav>
                                        <p:tav tm="100000">
                                          <p:val>
                                            <p:strVal val="#ppt_x"/>
                                          </p:val>
                                        </p:tav>
                                      </p:tavLst>
                                    </p:anim>
                                    <p:anim calcmode="lin" valueType="num">
                                      <p:cBhvr>
                                        <p:cTn id="106" dur="500" fill="hold"/>
                                        <p:tgtEl>
                                          <p:spTgt spid="29"/>
                                        </p:tgtEl>
                                        <p:attrNameLst>
                                          <p:attrName>ppt_y</p:attrName>
                                        </p:attrNameLst>
                                      </p:cBhvr>
                                      <p:tavLst>
                                        <p:tav tm="0">
                                          <p:val>
                                            <p:strVal val="#ppt_y"/>
                                          </p:val>
                                        </p:tav>
                                        <p:tav tm="100000">
                                          <p:val>
                                            <p:strVal val="#ppt_y"/>
                                          </p:val>
                                        </p:tav>
                                      </p:tavLst>
                                    </p:anim>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strVal val="#ppt_h"/>
                                          </p:val>
                                        </p:tav>
                                        <p:tav tm="100000">
                                          <p:val>
                                            <p:strVal val="#ppt_h"/>
                                          </p:val>
                                        </p:tav>
                                      </p:tavLst>
                                    </p:anim>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B8A80C-338E-C7CA-2732-4E7A7F0673AE}"/>
            </a:ext>
          </a:extLst>
        </p:cNvPr>
        <p:cNvGrpSpPr/>
        <p:nvPr/>
      </p:nvGrpSpPr>
      <p:grpSpPr>
        <a:xfrm>
          <a:off x="0" y="0"/>
          <a:ext cx="0" cy="0"/>
          <a:chOff x="0" y="0"/>
          <a:chExt cx="0" cy="0"/>
        </a:xfrm>
      </p:grpSpPr>
      <p:pic>
        <p:nvPicPr>
          <p:cNvPr id="4" name="Imagen 3" descr="Imagen que contiene persona, hombre, parado, sostener&#10;&#10;El contenido generado por IA puede ser incorrecto.">
            <a:extLst>
              <a:ext uri="{FF2B5EF4-FFF2-40B4-BE49-F238E27FC236}">
                <a16:creationId xmlns:a16="http://schemas.microsoft.com/office/drawing/2014/main" id="{CC4848F7-4CE5-44F8-FDD6-8A7066EB809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335297" y="360828"/>
            <a:ext cx="4694384" cy="6366544"/>
          </a:xfrm>
          <a:prstGeom prst="rect">
            <a:avLst/>
          </a:prstGeom>
          <a:effectLst>
            <a:outerShdw blurRad="50800" dist="38100" dir="2700000" algn="tl" rotWithShape="0">
              <a:prstClr val="black">
                <a:alpha val="40000"/>
              </a:prstClr>
            </a:outerShdw>
          </a:effectLst>
        </p:spPr>
      </p:pic>
      <p:pic>
        <p:nvPicPr>
          <p:cNvPr id="6" name="Imagen 5" descr="Imagen que contiene persona, sostener, mujer, jugador&#10;&#10;El contenido generado por IA puede ser incorrecto.">
            <a:extLst>
              <a:ext uri="{FF2B5EF4-FFF2-40B4-BE49-F238E27FC236}">
                <a16:creationId xmlns:a16="http://schemas.microsoft.com/office/drawing/2014/main" id="{9035E35C-5379-939A-8495-370D8743D04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91094" y="360828"/>
            <a:ext cx="5355865" cy="6366545"/>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0BBAD165-29AD-D175-0BAB-F2B24B1F4CC0}"/>
              </a:ext>
            </a:extLst>
          </p:cNvPr>
          <p:cNvSpPr txBox="1"/>
          <p:nvPr/>
        </p:nvSpPr>
        <p:spPr>
          <a:xfrm>
            <a:off x="4995426" y="2466975"/>
            <a:ext cx="4833746" cy="1850658"/>
          </a:xfrm>
          <a:prstGeom prst="rect">
            <a:avLst/>
          </a:prstGeom>
          <a:noFill/>
          <a:effectLst>
            <a:outerShdw blurRad="50800" dist="152400" dir="13500000" algn="br" rotWithShape="0">
              <a:srgbClr val="C79399">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ml" sz="6000" b="1" dirty="0">
                <a:ln/>
                <a:solidFill>
                  <a:srgbClr val="783E45"/>
                </a:solidFill>
                <a:effectLst>
                  <a:outerShdw blurRad="50800" dist="76200" dir="13500000" algn="br" rotWithShape="0">
                    <a:srgbClr val="5E3035">
                      <a:alpha val="40000"/>
                    </a:srgbClr>
                  </a:outerShdw>
                </a:effectLst>
                <a:latin typeface="Gayathri" panose="00000503000000000000" pitchFamily="2" charset="0"/>
                <a:cs typeface="Gayathri" panose="00000503000000000000" pitchFamily="2" charset="0"/>
              </a:rPr>
              <a:t>ആമുഖം</a:t>
            </a:r>
          </a:p>
        </p:txBody>
      </p:sp>
    </p:spTree>
    <p:extLst>
      <p:ext uri="{BB962C8B-B14F-4D97-AF65-F5344CB8AC3E}">
        <p14:creationId xmlns:p14="http://schemas.microsoft.com/office/powerpoint/2010/main" val="53380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1A5781A-76FA-237E-6E92-F5148238EDC4}"/>
              </a:ext>
            </a:extLst>
          </p:cNvPr>
          <p:cNvSpPr txBox="1"/>
          <p:nvPr/>
        </p:nvSpPr>
        <p:spPr>
          <a:xfrm>
            <a:off x="0" y="0"/>
            <a:ext cx="10362604" cy="830997"/>
          </a:xfrm>
          <a:prstGeom prst="rect">
            <a:avLst/>
          </a:prstGeom>
          <a:noFill/>
        </p:spPr>
        <p:txBody>
          <a:bodyPr wrap="square">
            <a:spAutoFit/>
            <a:scene3d>
              <a:camera prst="orthographicFront"/>
              <a:lightRig rig="threePt" dir="t"/>
            </a:scene3d>
            <a:sp3d extrusionH="57150" contourW="19050">
              <a:bevelT h="25400" prst="softRound"/>
              <a:contourClr>
                <a:schemeClr val="accent5"/>
              </a:contourClr>
            </a:sp3d>
          </a:bodyPr>
          <a:lstStyle/>
          <a:p>
            <a:pPr algn="ctr"/>
            <a:r>
              <a:rPr lang="ml-IN" sz="48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latin typeface="Gayathri" panose="00000503000000000000" pitchFamily="2" charset="0"/>
                <a:cs typeface="Gayathri" panose="00000503000000000000" pitchFamily="2" charset="0"/>
              </a:rPr>
              <a:t>സർപ്പ</a:t>
            </a:r>
            <a:r>
              <a:rPr lang="en-IN" sz="48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latin typeface="Gayathri" panose="00000503000000000000" pitchFamily="2" charset="0"/>
                <a:cs typeface="Gayathri" panose="00000503000000000000" pitchFamily="2" charset="0"/>
              </a:rPr>
              <a:t> </a:t>
            </a:r>
            <a:r>
              <a:rPr lang="ml" sz="48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latin typeface="Gayathri" panose="00000503000000000000" pitchFamily="2" charset="0"/>
                <a:cs typeface="Gayathri" panose="00000503000000000000" pitchFamily="2" charset="0"/>
              </a:rPr>
              <a:t>പോരാട്ടം</a:t>
            </a:r>
          </a:p>
        </p:txBody>
      </p:sp>
      <p:sp>
        <p:nvSpPr>
          <p:cNvPr id="5" name="CuadroTexto 4">
            <a:extLst>
              <a:ext uri="{FF2B5EF4-FFF2-40B4-BE49-F238E27FC236}">
                <a16:creationId xmlns:a16="http://schemas.microsoft.com/office/drawing/2014/main" id="{B0C758F2-9F4C-8465-50E1-EDB79CDA39C7}"/>
              </a:ext>
            </a:extLst>
          </p:cNvPr>
          <p:cNvSpPr txBox="1"/>
          <p:nvPr/>
        </p:nvSpPr>
        <p:spPr>
          <a:xfrm>
            <a:off x="204490" y="681300"/>
            <a:ext cx="9953625" cy="584775"/>
          </a:xfrm>
          <a:prstGeom prst="rect">
            <a:avLst/>
          </a:prstGeom>
          <a:noFill/>
        </p:spPr>
        <p:txBody>
          <a:bodyPr wrap="square">
            <a:spAutoFit/>
          </a:bodyPr>
          <a:lstStyle/>
          <a:p>
            <a:pPr algn="ctr"/>
            <a:r>
              <a:rPr lang="ml" sz="1600" b="1" dirty="0">
                <a:solidFill>
                  <a:srgbClr val="3A4567"/>
                </a:solidFill>
                <a:latin typeface="Gayathri" panose="00000503000000000000" pitchFamily="2" charset="0"/>
                <a:cs typeface="Gayathri" panose="00000503000000000000" pitchFamily="2" charset="0"/>
              </a:rPr>
              <a:t>"</a:t>
            </a:r>
            <a:r>
              <a:rPr lang="ml-IN" sz="1600" b="1" dirty="0">
                <a:solidFill>
                  <a:srgbClr val="3A4567"/>
                </a:solidFill>
                <a:latin typeface="Gayathri" panose="00000503000000000000" pitchFamily="2" charset="0"/>
                <a:cs typeface="Gayathri" panose="00000503000000000000" pitchFamily="2" charset="0"/>
              </a:rPr>
              <a:t>അവർ ഓരോരുത്തൻ താന്താന്റെ വടി നിലത്തിട്ടു; അവയും സർപ്പങ്ങളായ്തീർന്നു; എന്നാൽ അഹരോന്റെ വടി അവരുടെ വടികളെ വിഴുങ്ങിക്കളഞ്ഞു.</a:t>
            </a:r>
            <a:r>
              <a:rPr lang="ml" sz="1600" b="1" dirty="0">
                <a:solidFill>
                  <a:srgbClr val="3A4567"/>
                </a:solidFill>
                <a:latin typeface="Gayathri" panose="00000503000000000000" pitchFamily="2" charset="0"/>
                <a:cs typeface="Gayathri" panose="00000503000000000000" pitchFamily="2" charset="0"/>
              </a:rPr>
              <a:t>" </a:t>
            </a:r>
            <a:r>
              <a:rPr lang="ml" sz="1200" b="1" dirty="0">
                <a:solidFill>
                  <a:srgbClr val="3A4567"/>
                </a:solidFill>
                <a:latin typeface="Gayathri" panose="00000503000000000000" pitchFamily="2" charset="0"/>
                <a:cs typeface="Gayathri" panose="00000503000000000000" pitchFamily="2" charset="0"/>
              </a:rPr>
              <a:t>(പുറപ്പാട് 7:12)</a:t>
            </a:r>
          </a:p>
        </p:txBody>
      </p:sp>
      <p:sp>
        <p:nvSpPr>
          <p:cNvPr id="6" name="CuadroTexto 5">
            <a:extLst>
              <a:ext uri="{FF2B5EF4-FFF2-40B4-BE49-F238E27FC236}">
                <a16:creationId xmlns:a16="http://schemas.microsoft.com/office/drawing/2014/main" id="{F30B65F5-184A-D4E4-6B37-DB6DEE7E580C}"/>
              </a:ext>
            </a:extLst>
          </p:cNvPr>
          <p:cNvSpPr txBox="1"/>
          <p:nvPr/>
        </p:nvSpPr>
        <p:spPr>
          <a:xfrm>
            <a:off x="173601" y="1348064"/>
            <a:ext cx="6269624"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a:t>
            </a:r>
            <a:r>
              <a:rPr lang="ml" b="1" dirty="0">
                <a:latin typeface="Gayathri" panose="00000503000000000000" pitchFamily="2" charset="0"/>
                <a:cs typeface="Gayathri" panose="00000503000000000000" pitchFamily="2" charset="0"/>
              </a:rPr>
              <a:t>സ്രായേലിന്റെ വിമോചനം താൻ നേരിട്ട് </a:t>
            </a:r>
            <a:r>
              <a:rPr lang="ml-IN" b="1" dirty="0">
                <a:latin typeface="Gayathri" panose="00000503000000000000" pitchFamily="2" charset="0"/>
                <a:cs typeface="Gayathri" panose="00000503000000000000" pitchFamily="2" charset="0"/>
              </a:rPr>
              <a:t>മിസ്രയീം</a:t>
            </a:r>
            <a:r>
              <a:rPr lang="ml" b="1" dirty="0">
                <a:latin typeface="Gayathri" panose="00000503000000000000" pitchFamily="2" charset="0"/>
                <a:cs typeface="Gayathri" panose="00000503000000000000" pitchFamily="2" charset="0"/>
              </a:rPr>
              <a:t> ദേവന്മാർക്കെതിരെ നടത്തിയ ഒരു യുദ്ധമാണെന്ന് ദൈവം പ്രകടിപ്പിച്ചു (പുറ. 12:12; സംഖ്യ. 33:4).</a:t>
            </a:r>
          </a:p>
        </p:txBody>
      </p:sp>
      <p:pic>
        <p:nvPicPr>
          <p:cNvPr id="7" name="Imagen 6" descr="Imagen que contiene persona, a rayas, corbata, vistiendo&#10;&#10;El contenido generado por IA puede ser incorrecto.">
            <a:extLst>
              <a:ext uri="{FF2B5EF4-FFF2-40B4-BE49-F238E27FC236}">
                <a16:creationId xmlns:a16="http://schemas.microsoft.com/office/drawing/2014/main" id="{99C8C92B-BB39-DAB2-5C88-2A6D9B9A7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3155" y="57324"/>
            <a:ext cx="1928153" cy="3429426"/>
          </a:xfrm>
          <a:prstGeom prst="rect">
            <a:avLst/>
          </a:prstGeom>
        </p:spPr>
      </p:pic>
      <p:pic>
        <p:nvPicPr>
          <p:cNvPr id="13" name="Imagen 12" descr="Pintura de unas personas&#10;&#10;El contenido generado por IA puede ser incorrecto.">
            <a:extLst>
              <a:ext uri="{FF2B5EF4-FFF2-40B4-BE49-F238E27FC236}">
                <a16:creationId xmlns:a16="http://schemas.microsoft.com/office/drawing/2014/main" id="{75929E2A-56AF-9B1E-B736-87811D91B4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346" r="1446"/>
          <a:stretch>
            <a:fillRect/>
          </a:stretch>
        </p:blipFill>
        <p:spPr>
          <a:xfrm>
            <a:off x="173601" y="3181150"/>
            <a:ext cx="5398524" cy="3525927"/>
          </a:xfrm>
          <a:prstGeom prst="rect">
            <a:avLst/>
          </a:prstGeom>
          <a:ln w="38100" cap="sq">
            <a:solidFill>
              <a:srgbClr val="E08C6E"/>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613FD9F9-09C2-AF44-F67F-8D02EB2C3B59}"/>
              </a:ext>
            </a:extLst>
          </p:cNvPr>
          <p:cNvSpPr txBox="1"/>
          <p:nvPr/>
        </p:nvSpPr>
        <p:spPr>
          <a:xfrm>
            <a:off x="5667399" y="3614457"/>
            <a:ext cx="6524601"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വടിയെ ഒരു സർപ്പമാക്കി മാറ്റിയതിലൂടെ ദൈവം ഈ ദേവിയെ നേരിട്ട് വെല്ലുവിളിക്കുകയായിരുന്നു (പുറ. 7:10). ഫറവോനെ സംരക്ഷിക്കാൻ അവൾക്ക് കഴിയുമോ?</a:t>
            </a:r>
          </a:p>
        </p:txBody>
      </p:sp>
      <p:pic>
        <p:nvPicPr>
          <p:cNvPr id="18" name="Imagen 17">
            <a:extLst>
              <a:ext uri="{FF2B5EF4-FFF2-40B4-BE49-F238E27FC236}">
                <a16:creationId xmlns:a16="http://schemas.microsoft.com/office/drawing/2014/main" id="{EC270841-C439-4E99-8C90-D7E2A02E701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085873" y="1438853"/>
            <a:ext cx="2775149" cy="199014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522322A-8022-85C6-A809-BE559355E2EF}"/>
              </a:ext>
            </a:extLst>
          </p:cNvPr>
          <p:cNvSpPr txBox="1"/>
          <p:nvPr/>
        </p:nvSpPr>
        <p:spPr>
          <a:xfrm>
            <a:off x="165630" y="2259373"/>
            <a:ext cx="6277595"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തന്റെ ശക്തിയുടെ പ്രതീകമായ കിരീടത്തിൽ, ഫറവോൻ ഉദയെത് ദേവിയെ പ്രതിനിധീകരിക്കുന്ന മനോഹരമായ ഒരു മൂർഖൻ പാമ്പിനെ ധരിച്ചിരുന്നു.</a:t>
            </a:r>
          </a:p>
        </p:txBody>
      </p:sp>
      <p:sp>
        <p:nvSpPr>
          <p:cNvPr id="9" name="CuadroTexto 8">
            <a:extLst>
              <a:ext uri="{FF2B5EF4-FFF2-40B4-BE49-F238E27FC236}">
                <a16:creationId xmlns:a16="http://schemas.microsoft.com/office/drawing/2014/main" id="{396FC0F6-9B03-5367-D796-5741C791E609}"/>
              </a:ext>
            </a:extLst>
          </p:cNvPr>
          <p:cNvSpPr txBox="1"/>
          <p:nvPr/>
        </p:nvSpPr>
        <p:spPr>
          <a:xfrm>
            <a:off x="5684797" y="6111624"/>
            <a:ext cx="6524602" cy="646331"/>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അങ്ങനെ ദൈവം</a:t>
            </a:r>
            <a:r>
              <a:rPr lang="en-IN" b="1" dirty="0">
                <a:latin typeface="Gayathri" panose="00000503000000000000" pitchFamily="2" charset="0"/>
                <a:cs typeface="Gayathri" panose="00000503000000000000" pitchFamily="2" charset="0"/>
              </a:rPr>
              <a:t>,</a:t>
            </a:r>
            <a:r>
              <a:rPr lang="ml"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മിസ്രയീം</a:t>
            </a:r>
            <a:r>
              <a:rPr lang="ml" b="1" dirty="0">
                <a:latin typeface="Gayathri" panose="00000503000000000000" pitchFamily="2" charset="0"/>
                <a:cs typeface="Gayathri" panose="00000503000000000000" pitchFamily="2" charset="0"/>
              </a:rPr>
              <a:t> ദേവന്മാ</a:t>
            </a:r>
            <a:r>
              <a:rPr lang="ml-IN" b="1" dirty="0">
                <a:latin typeface="Gayathri" panose="00000503000000000000" pitchFamily="2" charset="0"/>
                <a:cs typeface="Gayathri" panose="00000503000000000000" pitchFamily="2" charset="0"/>
              </a:rPr>
              <a:t>ർക്കല്ല തനിക്കാണ് പരമാധികാരം</a:t>
            </a:r>
            <a:r>
              <a:rPr lang="ml" b="1" dirty="0">
                <a:latin typeface="Gayathri" panose="00000503000000000000" pitchFamily="2" charset="0"/>
                <a:cs typeface="Gayathri" panose="00000503000000000000" pitchFamily="2" charset="0"/>
              </a:rPr>
              <a:t> ഉള്ളതെന്ന് തെളിയിച്ചു.</a:t>
            </a:r>
          </a:p>
        </p:txBody>
      </p:sp>
      <p:sp>
        <p:nvSpPr>
          <p:cNvPr id="11" name="CuadroTexto 10">
            <a:extLst>
              <a:ext uri="{FF2B5EF4-FFF2-40B4-BE49-F238E27FC236}">
                <a16:creationId xmlns:a16="http://schemas.microsoft.com/office/drawing/2014/main" id="{BB8DDBEB-529F-6458-00BC-0FDECC76B4CB}"/>
              </a:ext>
            </a:extLst>
          </p:cNvPr>
          <p:cNvSpPr txBox="1"/>
          <p:nvPr/>
        </p:nvSpPr>
        <p:spPr>
          <a:xfrm>
            <a:off x="5684797" y="4603199"/>
            <a:ext cx="6524602"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സാത്താൻ മന്ത്രവാദികളിലൂടെ അത്ഭുതം അനുകരിച്ചു </a:t>
            </a:r>
            <a:br>
              <a:rPr lang="es-ES" b="1" dirty="0">
                <a:latin typeface="Gayathri" panose="00000503000000000000" pitchFamily="2" charset="0"/>
                <a:cs typeface="Gayathri" panose="00000503000000000000" pitchFamily="2" charset="0"/>
              </a:rPr>
            </a:br>
            <a:r>
              <a:rPr lang="ml" b="1" dirty="0">
                <a:latin typeface="Gayathri" panose="00000503000000000000" pitchFamily="2" charset="0"/>
                <a:cs typeface="Gayathri" panose="00000503000000000000" pitchFamily="2" charset="0"/>
              </a:rPr>
              <a:t>(പുറ. 7:11). പക്ഷേ അവന് ജീവൻ സൃഷ്ടിക്കാൻ കഴിയില്ല; അവന്റെ പാമ്പുകൾ പാമ്പുകളെപ്പോലെ കാണപ്പെട്ടിരുന്നു</a:t>
            </a:r>
            <a:r>
              <a:rPr lang="en-IN" b="1" dirty="0">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മാത്രമേ </a:t>
            </a:r>
            <a:r>
              <a:rPr lang="ml-IN" b="1" dirty="0">
                <a:latin typeface="Gayathri" panose="00000503000000000000" pitchFamily="2" charset="0"/>
                <a:cs typeface="Gayathri" panose="00000503000000000000" pitchFamily="2" charset="0"/>
              </a:rPr>
              <a:t>ഉ</a:t>
            </a:r>
            <a:r>
              <a:rPr lang="ml" b="1" dirty="0">
                <a:latin typeface="Gayathri" panose="00000503000000000000" pitchFamily="2" charset="0"/>
                <a:cs typeface="Gayathri" panose="00000503000000000000" pitchFamily="2" charset="0"/>
              </a:rPr>
              <a:t>ള്ളൂ. എന്നിരുന്നാലും, ദൈവം ജീവനുള്ള ഒരു പാമ്പിനെ സൃഷ്ടിച്ചു, അതിന് ജീവനില്ലാത്ത ജീവികളെ വിഴുങ്ങാൻ കഴിയും (പുറ. 7:12).</a:t>
            </a:r>
          </a:p>
        </p:txBody>
      </p:sp>
    </p:spTree>
    <p:extLst>
      <p:ext uri="{BB962C8B-B14F-4D97-AF65-F5344CB8AC3E}">
        <p14:creationId xmlns:p14="http://schemas.microsoft.com/office/powerpoint/2010/main" val="275750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4*#ppt_w"/>
                                          </p:val>
                                        </p:tav>
                                        <p:tav tm="100000">
                                          <p:val>
                                            <p:strVal val="#ppt_w"/>
                                          </p:val>
                                        </p:tav>
                                      </p:tavLst>
                                    </p:anim>
                                    <p:anim calcmode="lin" valueType="num">
                                      <p:cBhvr>
                                        <p:cTn id="27" dur="500" fill="hold"/>
                                        <p:tgtEl>
                                          <p:spTgt spid="7"/>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360"/>
                                          </p:val>
                                        </p:tav>
                                        <p:tav tm="100000">
                                          <p:val>
                                            <p:fltVal val="0"/>
                                          </p:val>
                                        </p:tav>
                                      </p:tavLst>
                                    </p:anim>
                                    <p:animEffect transition="in" filter="fade">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4A55B2-7EEB-96AE-8682-60586465427D}"/>
              </a:ext>
            </a:extLst>
          </p:cNvPr>
          <p:cNvSpPr txBox="1"/>
          <p:nvPr/>
        </p:nvSpPr>
        <p:spPr>
          <a:xfrm>
            <a:off x="0" y="-7029"/>
            <a:ext cx="12192000" cy="830997"/>
          </a:xfrm>
          <a:prstGeom prst="rect">
            <a:avLst/>
          </a:prstGeom>
          <a:noFill/>
        </p:spPr>
        <p:txBody>
          <a:bodyPr wrap="square">
            <a:spAutoFit/>
            <a:scene3d>
              <a:camera prst="orthographicFront"/>
              <a:lightRig rig="threePt" dir="t"/>
            </a:scene3d>
            <a:sp3d extrusionH="57150" contourW="25400">
              <a:bevelT h="25400" prst="softRound"/>
            </a:sp3d>
          </a:bodyPr>
          <a:lstStyle/>
          <a:p>
            <a:pPr algn="ctr"/>
            <a:r>
              <a:rPr lang="ml" sz="4800" b="1" spc="600" dirty="0">
                <a:ln w="9525">
                  <a:noFill/>
                  <a:prstDash val="solid"/>
                </a:ln>
                <a:blipFill>
                  <a:blip r:embed="rId4"/>
                  <a:tile tx="0" ty="0" sx="100000" sy="100000" flip="none" algn="tl"/>
                </a:blipFill>
                <a:effectLst>
                  <a:outerShdw blurRad="12700" dist="63500" dir="2700000" algn="tl" rotWithShape="0">
                    <a:srgbClr val="FFB098"/>
                  </a:outerShdw>
                </a:effectLst>
                <a:latin typeface="Gayathri" panose="00000503000000000000" pitchFamily="2" charset="0"/>
                <a:cs typeface="Gayathri" panose="00000503000000000000" pitchFamily="2" charset="0"/>
              </a:rPr>
              <a:t>കഠിനമായ ഹൃദയം</a:t>
            </a:r>
          </a:p>
        </p:txBody>
      </p:sp>
      <p:sp>
        <p:nvSpPr>
          <p:cNvPr id="5" name="CuadroTexto 4">
            <a:extLst>
              <a:ext uri="{FF2B5EF4-FFF2-40B4-BE49-F238E27FC236}">
                <a16:creationId xmlns:a16="http://schemas.microsoft.com/office/drawing/2014/main" id="{34380C4B-9373-AD63-A168-B7A9773F0231}"/>
              </a:ext>
            </a:extLst>
          </p:cNvPr>
          <p:cNvSpPr txBox="1"/>
          <p:nvPr/>
        </p:nvSpPr>
        <p:spPr>
          <a:xfrm>
            <a:off x="0" y="666621"/>
            <a:ext cx="12192000" cy="338554"/>
          </a:xfrm>
          <a:prstGeom prst="rect">
            <a:avLst/>
          </a:prstGeom>
          <a:noFill/>
        </p:spPr>
        <p:txBody>
          <a:bodyPr wrap="square">
            <a:spAutoFit/>
            <a:scene3d>
              <a:camera prst="orthographicFront"/>
              <a:lightRig rig="threePt" dir="t"/>
            </a:scene3d>
            <a:sp3d extrusionH="57150">
              <a:bevelT w="38100" h="38100"/>
            </a:sp3d>
          </a:bodyPr>
          <a:lstStyle/>
          <a:p>
            <a:pPr algn="ctr"/>
            <a:r>
              <a:rPr lang="ml" sz="1600" b="1" dirty="0">
                <a:solidFill>
                  <a:schemeClr val="accent6">
                    <a:lumMod val="50000"/>
                  </a:schemeClr>
                </a:solidFill>
                <a:latin typeface="Gayathri" panose="00000503000000000000" pitchFamily="2" charset="0"/>
                <a:cs typeface="Gayathri" panose="00000503000000000000" pitchFamily="2" charset="0"/>
              </a:rPr>
              <a:t>"</a:t>
            </a:r>
            <a:r>
              <a:rPr lang="ml-IN" sz="1600" b="1" dirty="0">
                <a:solidFill>
                  <a:schemeClr val="accent6">
                    <a:lumMod val="50000"/>
                  </a:schemeClr>
                </a:solidFill>
                <a:latin typeface="Gayathri" panose="00000503000000000000" pitchFamily="2" charset="0"/>
                <a:cs typeface="Gayathri" panose="00000503000000000000" pitchFamily="2" charset="0"/>
              </a:rPr>
              <a:t>ഫറവോന്റെ ഹൃദയമോ, യഹോവ അരുളിച്ചെയ്തതുപോലെ കഠിനപ്പെട്ടു; അവൻ അവരെ ശ്രദ്ധിച്ചതുമില്ല.</a:t>
            </a:r>
            <a:r>
              <a:rPr lang="ml" sz="1600" b="1" dirty="0">
                <a:solidFill>
                  <a:schemeClr val="accent6">
                    <a:lumMod val="50000"/>
                  </a:schemeClr>
                </a:solidFill>
                <a:latin typeface="Gayathri" panose="00000503000000000000" pitchFamily="2" charset="0"/>
                <a:cs typeface="Gayathri" panose="00000503000000000000" pitchFamily="2" charset="0"/>
              </a:rPr>
              <a:t>" </a:t>
            </a:r>
            <a:r>
              <a:rPr lang="ml" sz="1200" b="1" dirty="0">
                <a:solidFill>
                  <a:schemeClr val="accent6">
                    <a:lumMod val="50000"/>
                  </a:schemeClr>
                </a:solidFill>
                <a:latin typeface="Gayathri" panose="00000503000000000000" pitchFamily="2" charset="0"/>
                <a:cs typeface="Gayathri" panose="00000503000000000000" pitchFamily="2" charset="0"/>
              </a:rPr>
              <a:t>(പുറപ്പാട് 7:13).</a:t>
            </a:r>
          </a:p>
        </p:txBody>
      </p:sp>
      <p:sp>
        <p:nvSpPr>
          <p:cNvPr id="6" name="CuadroTexto 5">
            <a:extLst>
              <a:ext uri="{FF2B5EF4-FFF2-40B4-BE49-F238E27FC236}">
                <a16:creationId xmlns:a16="http://schemas.microsoft.com/office/drawing/2014/main" id="{F17459D9-68F7-BBC9-E995-23A439A6A564}"/>
              </a:ext>
            </a:extLst>
          </p:cNvPr>
          <p:cNvSpPr txBox="1"/>
          <p:nvPr/>
        </p:nvSpPr>
        <p:spPr>
          <a:xfrm>
            <a:off x="3676852" y="1112301"/>
            <a:ext cx="8515148" cy="1477328"/>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പുറപ്പാട് പുസ്തകത്തിൽ, ദൈവം ഫറവോന്റെ ഹൃദയത്തെ കഠിനമാക്കി എന്ന് 9 തവണ പറയുന്നു (പുറ. 4:21; 7:3; 9:12; 10:1; 10:20; 10:27; 11:10; 14:4; 14:8), കൂടാതെ ഫറവോൻ തന്നെ തന്റെ ഹൃദയത്തെ കഠിനമാക്കി എന്ന് 9 തവണ പറയുന്നു (പുറ. 7:13; 7:14; 7:22; 8:15; 8:19; 8:32; 9:7; 9:34; 9:35). </a:t>
            </a:r>
            <a:r>
              <a:rPr lang="ml-IN" b="1" dirty="0">
                <a:latin typeface="Gayathri" panose="00000503000000000000" pitchFamily="2" charset="0"/>
                <a:cs typeface="Gayathri" panose="00000503000000000000" pitchFamily="2" charset="0"/>
              </a:rPr>
              <a:t>സമനില</a:t>
            </a:r>
            <a:r>
              <a:rPr lang="ml" b="1" dirty="0">
                <a:latin typeface="Gayathri" panose="00000503000000000000" pitchFamily="2" charset="0"/>
                <a:cs typeface="Gayathri" panose="00000503000000000000" pitchFamily="2" charset="0"/>
              </a:rPr>
              <a:t>! ഫറവോന്റെ ഹൃദയത്തെ ആരാണ് കഠിനമാക്കിയത്?</a:t>
            </a:r>
          </a:p>
        </p:txBody>
      </p:sp>
      <p:pic>
        <p:nvPicPr>
          <p:cNvPr id="4" name="Imagen 3" descr="Imagen que contiene interior, tabla, vidrio, florero&#10;&#10;El contenido generado por IA puede ser incorrecto.">
            <a:extLst>
              <a:ext uri="{FF2B5EF4-FFF2-40B4-BE49-F238E27FC236}">
                <a16:creationId xmlns:a16="http://schemas.microsoft.com/office/drawing/2014/main" id="{84754893-A1C4-D832-7D95-B5D514620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9702" y="1243860"/>
            <a:ext cx="1677445" cy="3000882"/>
          </a:xfrm>
          <a:prstGeom prst="rect">
            <a:avLst/>
          </a:prstGeom>
        </p:spPr>
      </p:pic>
      <p:pic>
        <p:nvPicPr>
          <p:cNvPr id="8" name="Imagen 7" descr="Mano de una persona&#10;&#10;El contenido generado por IA puede ser incorrecto.">
            <a:extLst>
              <a:ext uri="{FF2B5EF4-FFF2-40B4-BE49-F238E27FC236}">
                <a16:creationId xmlns:a16="http://schemas.microsoft.com/office/drawing/2014/main" id="{2D9491FC-5E42-BC6A-DB7D-53EAA52419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674" y="1243860"/>
            <a:ext cx="1823687" cy="3000882"/>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D3FCBB26-CAA5-75E2-1021-30D0BF91F3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6088" y="3863390"/>
            <a:ext cx="4165196" cy="2903700"/>
          </a:xfrm>
          <a:prstGeom prst="roundRect">
            <a:avLst>
              <a:gd name="adj" fmla="val 4167"/>
            </a:avLst>
          </a:prstGeom>
          <a:solidFill>
            <a:srgbClr val="FFFFFF"/>
          </a:solidFill>
          <a:ln w="76200" cap="sq">
            <a:solidFill>
              <a:srgbClr val="8A0003"/>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1080797F-174A-A96C-FB89-2E3FA62FB560}"/>
              </a:ext>
            </a:extLst>
          </p:cNvPr>
          <p:cNvSpPr txBox="1"/>
          <p:nvPr/>
        </p:nvSpPr>
        <p:spPr>
          <a:xfrm>
            <a:off x="141674" y="4774194"/>
            <a:ext cx="7528572"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ആറാമത്തെ ബാധയ്ക്കു ശേഷം, ദൈവം ഹൃദയത്തെ കഠിനമാക്കുന്നു (പുറ. 9:12). </a:t>
            </a:r>
            <a:r>
              <a:rPr lang="ml-IN" b="1" dirty="0">
                <a:latin typeface="Gayathri" panose="00000503000000000000" pitchFamily="2" charset="0"/>
                <a:cs typeface="Gayathri" panose="00000503000000000000" pitchFamily="2" charset="0"/>
              </a:rPr>
              <a:t>ഫറവോൻ മാനസാന്തരത്തിന്റെ പരിധി കടന്നിരുന്നുവെന്ന് വ്യക്തമാണ്</a:t>
            </a:r>
            <a:r>
              <a:rPr lang="ml" b="1" dirty="0">
                <a:latin typeface="Gayathri" panose="00000503000000000000" pitchFamily="2" charset="0"/>
                <a:cs typeface="Gayathri" panose="00000503000000000000" pitchFamily="2" charset="0"/>
              </a:rPr>
              <a:t>. എന്നിരുന്നാലും, ഏഴാമത്തെ ബാധയിൽ, അവന് മറ്റൊരു അവസരം ലഭിക്കുന്നു, പക്ഷേ അവൻ വീണ്ടും തന്റെ ഹൃദയത്തെ കഠിനമാക്കുന്നു (പുറ. 9:34-35).</a:t>
            </a:r>
          </a:p>
        </p:txBody>
      </p:sp>
      <p:sp>
        <p:nvSpPr>
          <p:cNvPr id="14" name="CuadroTexto 13">
            <a:extLst>
              <a:ext uri="{FF2B5EF4-FFF2-40B4-BE49-F238E27FC236}">
                <a16:creationId xmlns:a16="http://schemas.microsoft.com/office/drawing/2014/main" id="{BFE1A211-6E64-AD53-8617-376EB90FDA88}"/>
              </a:ext>
            </a:extLst>
          </p:cNvPr>
          <p:cNvSpPr txBox="1"/>
          <p:nvPr/>
        </p:nvSpPr>
        <p:spPr>
          <a:xfrm>
            <a:off x="3676852" y="2582580"/>
            <a:ext cx="8515148"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ആദ്യത്തെ അഞ്ച് ബാധകൾക്കുശേഷം, ഫറവോൻ തന്റെ ഹൃദയം കഠിനമാക്കി എന്ന് വ്യക്തമായി പ്രസ്താവിച്ചിരിക്കുന്നു. അതായത്, </a:t>
            </a:r>
            <a:r>
              <a:rPr lang="ml-IN" b="1" dirty="0">
                <a:latin typeface="Gayathri" panose="00000503000000000000" pitchFamily="2" charset="0"/>
                <a:cs typeface="Gayathri" panose="00000503000000000000" pitchFamily="2" charset="0"/>
              </a:rPr>
              <a:t>യി</a:t>
            </a:r>
            <a:r>
              <a:rPr lang="ml" b="1" dirty="0">
                <a:latin typeface="Gayathri" panose="00000503000000000000" pitchFamily="2" charset="0"/>
                <a:cs typeface="Gayathri" panose="00000503000000000000" pitchFamily="2" charset="0"/>
              </a:rPr>
              <a:t>സ്രായേലിനെ സ്വതന്ത്രരാക്കാനുള്ള പരിശുദ്ധാത്മാവിന്റെ ആഹ്വാനത്തോട് ക്രിയാത്മകമായി പ്രതികരിക്കാൻ അവൻ വിസമ്മതിച്ചു.</a:t>
            </a:r>
          </a:p>
        </p:txBody>
      </p:sp>
      <p:grpSp>
        <p:nvGrpSpPr>
          <p:cNvPr id="19" name="Grupo 18">
            <a:extLst>
              <a:ext uri="{FF2B5EF4-FFF2-40B4-BE49-F238E27FC236}">
                <a16:creationId xmlns:a16="http://schemas.microsoft.com/office/drawing/2014/main" id="{64C8EB67-F939-2EA0-8396-0473C4BC0E98}"/>
              </a:ext>
            </a:extLst>
          </p:cNvPr>
          <p:cNvGrpSpPr/>
          <p:nvPr/>
        </p:nvGrpSpPr>
        <p:grpSpPr>
          <a:xfrm>
            <a:off x="3378072" y="3745805"/>
            <a:ext cx="4203394" cy="914411"/>
            <a:chOff x="3496818" y="3628713"/>
            <a:chExt cx="4203394" cy="914411"/>
          </a:xfrm>
        </p:grpSpPr>
        <p:pic>
          <p:nvPicPr>
            <p:cNvPr id="16" name="Imagen 15" descr="Imagen que contiene muñeca, juguete, mujer, hombre&#10;&#10;El contenido generado por IA puede ser incorrecto.">
              <a:extLst>
                <a:ext uri="{FF2B5EF4-FFF2-40B4-BE49-F238E27FC236}">
                  <a16:creationId xmlns:a16="http://schemas.microsoft.com/office/drawing/2014/main" id="{DEFDE8BC-C98E-5D42-A38A-C91B289773D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496818" y="3698232"/>
              <a:ext cx="4203394" cy="76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descr="Ave de color blanco&#10;&#10;El contenido generado por IA puede ser incorrecto.">
              <a:extLst>
                <a:ext uri="{FF2B5EF4-FFF2-40B4-BE49-F238E27FC236}">
                  <a16:creationId xmlns:a16="http://schemas.microsoft.com/office/drawing/2014/main" id="{9E10AB2E-0C05-D525-714C-5B6D58D89EA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02030" y="3628713"/>
              <a:ext cx="1288243" cy="914411"/>
            </a:xfrm>
            <a:prstGeom prst="rect">
              <a:avLst/>
            </a:prstGeom>
          </p:spPr>
        </p:pic>
      </p:grpSp>
      <p:sp>
        <p:nvSpPr>
          <p:cNvPr id="7" name="CuadroTexto 6">
            <a:extLst>
              <a:ext uri="{FF2B5EF4-FFF2-40B4-BE49-F238E27FC236}">
                <a16:creationId xmlns:a16="http://schemas.microsoft.com/office/drawing/2014/main" id="{587D80DF-4D40-3B87-4B33-7A8CBDC75DC3}"/>
              </a:ext>
            </a:extLst>
          </p:cNvPr>
          <p:cNvSpPr txBox="1"/>
          <p:nvPr/>
        </p:nvSpPr>
        <p:spPr>
          <a:xfrm>
            <a:off x="141674" y="6083605"/>
            <a:ext cx="7528572" cy="646331"/>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അന്നുമുതൽ അവന്റെ വിധി നിശ്ചയിക്കപ്പെട്ടു. പശ്ചാത്തപിക്കില്ലെന്ന് ഫറവോൻ ഉറച്ചു തീരുമാനിച്ചതിനാൽ ദൈവം അവന്റെ ഹൃദയത്തെ കഠിനമാക്കി.</a:t>
            </a:r>
          </a:p>
        </p:txBody>
      </p:sp>
    </p:spTree>
    <p:extLst>
      <p:ext uri="{BB962C8B-B14F-4D97-AF65-F5344CB8AC3E}">
        <p14:creationId xmlns:p14="http://schemas.microsoft.com/office/powerpoint/2010/main" val="16441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648954-9D07-68FA-50A4-B6CB4B2810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0E68AFB-7452-E282-0EFE-15C2B4C23C18}"/>
              </a:ext>
            </a:extLst>
          </p:cNvPr>
          <p:cNvSpPr txBox="1"/>
          <p:nvPr/>
        </p:nvSpPr>
        <p:spPr>
          <a:xfrm>
            <a:off x="819447" y="2142189"/>
            <a:ext cx="10818795" cy="3785652"/>
          </a:xfrm>
          <a:prstGeom prst="rect">
            <a:avLst/>
          </a:prstGeom>
          <a:noFill/>
        </p:spPr>
        <p:txBody>
          <a:bodyPr wrap="square">
            <a:spAutoFit/>
          </a:bodyPr>
          <a:lstStyle/>
          <a:p>
            <a:pPr algn="ctr">
              <a:spcBef>
                <a:spcPts val="600"/>
              </a:spcBef>
            </a:pPr>
            <a:r>
              <a:rPr lang="ml" sz="2400" b="1" dirty="0">
                <a:latin typeface="Gayathri" panose="00000503000000000000" pitchFamily="2" charset="0"/>
                <a:cs typeface="Gayathri" panose="00000503000000000000" pitchFamily="2" charset="0"/>
              </a:rPr>
              <a:t>“ഓരോ തവണ വെളിച്ചം നിരസിക്കുമ്പോഴും, കർത്താവ് തന്റെ ശക്തിയുടെ കൂടുതൽ വ്യക്തമായ പ്രകടനം പ്രകടിപ്പിച്ചു; എന്നാൽ സ്വർഗ്ഗസ്ഥനായ ദൈവത്തിന്റെ ശക്തിയുടെയും മഹത്വത്തിന്റെയും പുതിയ തെളിവുകൾക്കൊപ്പം രാജാവിന്റെ പിടിവാശി വർദ്ധിച്ചു, ദിവ്യ ആവനാഴിയിൽ നിന്ന് കരുണയുടെ അവസാന അമ്പും തീർന്നു. പിന്നെ ആ മനുഷ്യൻ സ്വന്തം നിരന്തരമായ ചെറുത്തുനിൽപ്പിലൂടെ പൂർണ്ണമായും കഠിനപ്പെട്ടു. ഫറവോൻ പിടിവാശി വിതച്ചു, അവന്റെ സ്വഭാവത്തിൽ അതേ വിളവ് അവൻ കൊയ്തു. അവനെ ബോധ്യപ്പെടുത്താൻ കർത്താവിന് കൂടുതലൊന്നും ചെയ്യാൻ കഴിഞ്ഞില്ല, കാരണം അവൻ പിടിവാശിയിലും മുൻവിധിയിലും തടസ്സപ്പെട്ടു, അവിടെ പരിശുദ്ധാത്മാവിന് അവന്റെ ഹൃദയത്തിലേക്ക് പ്രവേശനം കണ്ടെത്താൻ കഴിഞ്ഞില്ല. ഫറവോൻ സ്വന്തം അവിശ്വാസത്തിനും ഹൃദയകാഠിന്യത്തിനും കീഴടങ്ങി.”</a:t>
            </a:r>
          </a:p>
        </p:txBody>
      </p:sp>
      <p:sp>
        <p:nvSpPr>
          <p:cNvPr id="4" name="CuadroTexto 3">
            <a:extLst>
              <a:ext uri="{FF2B5EF4-FFF2-40B4-BE49-F238E27FC236}">
                <a16:creationId xmlns:a16="http://schemas.microsoft.com/office/drawing/2014/main" id="{61AE1EA3-C854-4738-445B-9DEB6A485FB8}"/>
              </a:ext>
            </a:extLst>
          </p:cNvPr>
          <p:cNvSpPr txBox="1"/>
          <p:nvPr/>
        </p:nvSpPr>
        <p:spPr>
          <a:xfrm>
            <a:off x="3927618" y="530180"/>
            <a:ext cx="5102679" cy="338554"/>
          </a:xfrm>
          <a:prstGeom prst="rect">
            <a:avLst/>
          </a:prstGeom>
          <a:noFill/>
        </p:spPr>
        <p:txBody>
          <a:bodyPr wrap="none" rtlCol="0">
            <a:spAutoFit/>
          </a:bodyPr>
          <a:lstStyle/>
          <a:p>
            <a:pPr algn="r"/>
            <a:r>
              <a:rPr lang="ml" sz="1600" b="1" dirty="0">
                <a:latin typeface="Gayathri" panose="00000503000000000000" pitchFamily="2" charset="0"/>
                <a:cs typeface="Gayathri" panose="00000503000000000000" pitchFamily="2" charset="0"/>
              </a:rPr>
              <a:t>EGW ( </a:t>
            </a:r>
            <a:r>
              <a:rPr lang="ml" sz="1600" b="1" noProof="0" dirty="0">
                <a:latin typeface="Gayathri" panose="00000503000000000000" pitchFamily="2" charset="0"/>
                <a:cs typeface="Gayathri" panose="00000503000000000000" pitchFamily="2" charset="0"/>
              </a:rPr>
              <a:t>ദി റിവ്യൂ ആൻഡ് ഹെറാൾഡ് </a:t>
            </a:r>
            <a:r>
              <a:rPr lang="ml" sz="1600" b="1" dirty="0">
                <a:latin typeface="Gayathri" panose="00000503000000000000" pitchFamily="2" charset="0"/>
                <a:cs typeface="Gayathri" panose="00000503000000000000" pitchFamily="2" charset="0"/>
              </a:rPr>
              <a:t>, ഫെബ്രുവരി 17, 1891)</a:t>
            </a:r>
          </a:p>
        </p:txBody>
      </p:sp>
    </p:spTree>
    <p:extLst>
      <p:ext uri="{BB962C8B-B14F-4D97-AF65-F5344CB8AC3E}">
        <p14:creationId xmlns:p14="http://schemas.microsoft.com/office/powerpoint/2010/main" val="34322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B20BA9-1DFE-768A-8ED1-97BD54F7597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462C098-87EF-3D43-0109-CB53CF601837}"/>
              </a:ext>
            </a:extLst>
          </p:cNvPr>
          <p:cNvSpPr txBox="1"/>
          <p:nvPr/>
        </p:nvSpPr>
        <p:spPr>
          <a:xfrm>
            <a:off x="3433320" y="2900515"/>
            <a:ext cx="5356718" cy="1138867"/>
          </a:xfrm>
          <a:prstGeom prst="rect">
            <a:avLst/>
          </a:prstGeom>
          <a:noFill/>
          <a:effectLst>
            <a:outerShdw blurRad="50800" dist="152400" dir="13500000" algn="br" rotWithShape="0">
              <a:srgbClr val="1DB4FF">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ml-IN" sz="6000" b="1" dirty="0">
                <a:ln/>
                <a:solidFill>
                  <a:srgbClr val="006699"/>
                </a:solidFill>
                <a:effectLst>
                  <a:outerShdw blurRad="50800" dist="76200" dir="13500000" algn="br" rotWithShape="0">
                    <a:srgbClr val="004364">
                      <a:alpha val="40000"/>
                    </a:srgbClr>
                  </a:outerShdw>
                </a:effectLst>
                <a:latin typeface="Gayathri" panose="00000503000000000000" pitchFamily="2" charset="0"/>
                <a:cs typeface="Gayathri" panose="00000503000000000000" pitchFamily="2" charset="0"/>
              </a:rPr>
              <a:t>ബാധകൾ</a:t>
            </a:r>
            <a:endParaRPr lang="ml" sz="6000" b="1" dirty="0">
              <a:ln/>
              <a:solidFill>
                <a:srgbClr val="006699"/>
              </a:solidFill>
              <a:effectLst>
                <a:outerShdw blurRad="50800" dist="76200" dir="13500000" algn="br" rotWithShape="0">
                  <a:srgbClr val="004364">
                    <a:alpha val="40000"/>
                  </a:srgbClr>
                </a:outerShdw>
              </a:effectLst>
              <a:latin typeface="Gayathri" panose="00000503000000000000" pitchFamily="2" charset="0"/>
              <a:cs typeface="Gayathri" panose="00000503000000000000" pitchFamily="2" charset="0"/>
            </a:endParaRPr>
          </a:p>
        </p:txBody>
      </p:sp>
      <p:pic>
        <p:nvPicPr>
          <p:cNvPr id="10" name="Imagen 9" descr="Imagen que contiene agua, tabla, parado, pareja&#10;&#10;El contenido generado por IA puede ser incorrecto.">
            <a:extLst>
              <a:ext uri="{FF2B5EF4-FFF2-40B4-BE49-F238E27FC236}">
                <a16:creationId xmlns:a16="http://schemas.microsoft.com/office/drawing/2014/main" id="{6DF10C50-14D6-EA3C-4B47-D1E458DEFDA1}"/>
              </a:ext>
            </a:extLst>
          </p:cNvPr>
          <p:cNvPicPr>
            <a:picLocks noChangeAspect="1"/>
          </p:cNvPicPr>
          <p:nvPr/>
        </p:nvPicPr>
        <p:blipFill>
          <a:blip r:embed="rId3" cstate="email">
            <a:extLst>
              <a:ext uri="{28A0092B-C50C-407E-A947-70E740481C1C}">
                <a14:useLocalDpi xmlns:a14="http://schemas.microsoft.com/office/drawing/2010/main"/>
              </a:ext>
            </a:extLst>
          </a:blip>
          <a:srcRect l="-2"/>
          <a:stretch>
            <a:fillRect/>
          </a:stretch>
        </p:blipFill>
        <p:spPr>
          <a:xfrm>
            <a:off x="161192" y="182127"/>
            <a:ext cx="2434524" cy="6493747"/>
          </a:xfrm>
          <a:prstGeom prst="rect">
            <a:avLst/>
          </a:prstGeom>
          <a:ln>
            <a:noFill/>
          </a:ln>
          <a:effectLst>
            <a:softEdge rad="112500"/>
          </a:effectLst>
        </p:spPr>
      </p:pic>
      <p:pic>
        <p:nvPicPr>
          <p:cNvPr id="11" name="Imagen 10" descr="Imagen que contiene agua, tabla, parado, pareja&#10;&#10;El contenido generado por IA puede ser incorrecto.">
            <a:extLst>
              <a:ext uri="{FF2B5EF4-FFF2-40B4-BE49-F238E27FC236}">
                <a16:creationId xmlns:a16="http://schemas.microsoft.com/office/drawing/2014/main" id="{B424D368-F74F-B140-5673-B4D7142C434F}"/>
              </a:ext>
            </a:extLst>
          </p:cNvPr>
          <p:cNvPicPr>
            <a:picLocks noChangeAspect="1"/>
          </p:cNvPicPr>
          <p:nvPr/>
        </p:nvPicPr>
        <p:blipFill>
          <a:blip r:embed="rId4" cstate="email">
            <a:extLst>
              <a:ext uri="{28A0092B-C50C-407E-A947-70E740481C1C}">
                <a14:useLocalDpi xmlns:a14="http://schemas.microsoft.com/office/drawing/2010/main"/>
              </a:ext>
            </a:extLst>
          </a:blip>
          <a:srcRect r="-2"/>
          <a:stretch>
            <a:fillRect/>
          </a:stretch>
        </p:blipFill>
        <p:spPr>
          <a:xfrm>
            <a:off x="9438969" y="182127"/>
            <a:ext cx="2591840" cy="6493747"/>
          </a:xfrm>
          <a:prstGeom prst="rect">
            <a:avLst/>
          </a:prstGeom>
          <a:ln>
            <a:noFill/>
          </a:ln>
          <a:effectLst>
            <a:softEdge rad="112500"/>
          </a:effectLst>
        </p:spPr>
      </p:pic>
    </p:spTree>
    <p:extLst>
      <p:ext uri="{BB962C8B-B14F-4D97-AF65-F5344CB8AC3E}">
        <p14:creationId xmlns:p14="http://schemas.microsoft.com/office/powerpoint/2010/main" val="438324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755492-204D-1C05-ADBD-79B73F183B8D}"/>
              </a:ext>
            </a:extLst>
          </p:cNvPr>
          <p:cNvSpPr txBox="1"/>
          <p:nvPr/>
        </p:nvSpPr>
        <p:spPr>
          <a:xfrm>
            <a:off x="690562" y="768652"/>
            <a:ext cx="10810875" cy="523220"/>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ml" sz="1400" b="1" dirty="0">
                <a:solidFill>
                  <a:srgbClr val="C00000"/>
                </a:solidFill>
                <a:latin typeface="Gayathri" panose="00000503000000000000" pitchFamily="2" charset="0"/>
                <a:cs typeface="Gayathri" panose="00000503000000000000" pitchFamily="2" charset="0"/>
              </a:rPr>
              <a:t>"</a:t>
            </a:r>
            <a:r>
              <a:rPr lang="ml-IN" sz="1400" b="1" dirty="0">
                <a:solidFill>
                  <a:srgbClr val="C00000"/>
                </a:solidFill>
                <a:latin typeface="Gayathri" panose="00000503000000000000" pitchFamily="2" charset="0"/>
                <a:cs typeface="Gayathri" panose="00000503000000000000" pitchFamily="2" charset="0"/>
              </a:rPr>
              <a:t>ഞാൻ യഹോവ എന്നു നീ ഇതിനാൽ അറിയും എന്നിങ്ങനെ യഹോവ കല്പിക്കുന്നു; ഇതാ, എന്റെ കയ്യിലുള്ള വടികൊണ്ടു ഞാൻ നദിയിലെ വെള്ളത്തിൽ അടിക്കും; അതു രക്തമായ്തീരും;</a:t>
            </a:r>
            <a:r>
              <a:rPr lang="ml" sz="1400" b="1" dirty="0">
                <a:solidFill>
                  <a:srgbClr val="C00000"/>
                </a:solidFill>
                <a:latin typeface="Gayathri" panose="00000503000000000000" pitchFamily="2" charset="0"/>
                <a:cs typeface="Gayathri" panose="00000503000000000000" pitchFamily="2" charset="0"/>
              </a:rPr>
              <a:t>" </a:t>
            </a:r>
            <a:r>
              <a:rPr lang="ml" sz="1100" b="1" dirty="0">
                <a:solidFill>
                  <a:srgbClr val="C00000"/>
                </a:solidFill>
                <a:latin typeface="Gayathri" panose="00000503000000000000" pitchFamily="2" charset="0"/>
                <a:cs typeface="Gayathri" panose="00000503000000000000" pitchFamily="2" charset="0"/>
              </a:rPr>
              <a:t>(പുറപ്പാട് 7:17)</a:t>
            </a:r>
          </a:p>
        </p:txBody>
      </p:sp>
      <p:sp>
        <p:nvSpPr>
          <p:cNvPr id="6" name="CuadroTexto 5">
            <a:extLst>
              <a:ext uri="{FF2B5EF4-FFF2-40B4-BE49-F238E27FC236}">
                <a16:creationId xmlns:a16="http://schemas.microsoft.com/office/drawing/2014/main" id="{E9132D8B-2616-0037-BF4D-5653E0A3534D}"/>
              </a:ext>
            </a:extLst>
          </p:cNvPr>
          <p:cNvSpPr txBox="1"/>
          <p:nvPr/>
        </p:nvSpPr>
        <p:spPr>
          <a:xfrm>
            <a:off x="1" y="44990"/>
            <a:ext cx="12191998" cy="769441"/>
          </a:xfrm>
          <a:prstGeom prst="rect">
            <a:avLst/>
          </a:prstGeom>
          <a:noFill/>
        </p:spPr>
        <p:txBody>
          <a:bodyPr wrap="square" rtlCol="0">
            <a:spAutoFit/>
          </a:bodyPr>
          <a:lstStyle/>
          <a:p>
            <a:pPr algn="ctr"/>
            <a:r>
              <a:rPr lang="ml"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ആദ്യത്തെ </a:t>
            </a:r>
            <a:r>
              <a:rPr lang="ml-IN"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ബാധ</a:t>
            </a:r>
            <a:r>
              <a:rPr lang="ml"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 (</a:t>
            </a:r>
            <a:r>
              <a:rPr lang="ml-IN"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ലഘുവായത്</a:t>
            </a:r>
            <a:r>
              <a:rPr lang="ml"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 രക്തം</a:t>
            </a:r>
          </a:p>
        </p:txBody>
      </p:sp>
      <p:sp>
        <p:nvSpPr>
          <p:cNvPr id="10" name="CuadroTexto 9">
            <a:extLst>
              <a:ext uri="{FF2B5EF4-FFF2-40B4-BE49-F238E27FC236}">
                <a16:creationId xmlns:a16="http://schemas.microsoft.com/office/drawing/2014/main" id="{19FE6557-F4DD-5E64-BA32-759560EAEA40}"/>
              </a:ext>
            </a:extLst>
          </p:cNvPr>
          <p:cNvSpPr txBox="1"/>
          <p:nvPr/>
        </p:nvSpPr>
        <p:spPr>
          <a:xfrm>
            <a:off x="395287" y="4064703"/>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sz="2000" b="1" i="0" u="none" strike="noStrike" kern="1200" cap="none" spc="0" normalizeH="0" baseline="0" noProof="0" dirty="0">
                <a:ln>
                  <a:noFill/>
                </a:ln>
                <a:solidFill>
                  <a:srgbClr val="C00000"/>
                </a:solidFill>
                <a:effectLst/>
                <a:uLnTx/>
                <a:uFillTx/>
                <a:latin typeface="Gayathri" panose="00000503000000000000" pitchFamily="2" charset="0"/>
                <a:cs typeface="Gayathri" panose="00000503000000000000" pitchFamily="2" charset="0"/>
              </a:rPr>
              <a:t>പുറപ്പാട് 7:14-25</a:t>
            </a:r>
          </a:p>
        </p:txBody>
      </p:sp>
      <p:graphicFrame>
        <p:nvGraphicFramePr>
          <p:cNvPr id="13" name="Diagrama 12">
            <a:extLst>
              <a:ext uri="{FF2B5EF4-FFF2-40B4-BE49-F238E27FC236}">
                <a16:creationId xmlns:a16="http://schemas.microsoft.com/office/drawing/2014/main" id="{CC9BC21C-4F62-D018-51DC-C1F4EC9ECA1E}"/>
              </a:ext>
            </a:extLst>
          </p:cNvPr>
          <p:cNvGraphicFramePr/>
          <p:nvPr>
            <p:extLst>
              <p:ext uri="{D42A27DB-BD31-4B8C-83A1-F6EECF244321}">
                <p14:modId xmlns:p14="http://schemas.microsoft.com/office/powerpoint/2010/main" val="3339629593"/>
              </p:ext>
            </p:extLst>
          </p:nvPr>
        </p:nvGraphicFramePr>
        <p:xfrm>
          <a:off x="395287" y="1619250"/>
          <a:ext cx="2957513"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descr="Un grupo de personas junto a un cuerpo de agua junto a un caballo&#10;&#10;El contenido generado por IA puede ser incorrecto.">
            <a:extLst>
              <a:ext uri="{FF2B5EF4-FFF2-40B4-BE49-F238E27FC236}">
                <a16:creationId xmlns:a16="http://schemas.microsoft.com/office/drawing/2014/main" id="{5E31FE68-9DF5-C985-E372-5F873ADC95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8442964-3B70-F5C5-6321-7BC287B788F0}"/>
              </a:ext>
            </a:extLst>
          </p:cNvPr>
          <p:cNvSpPr txBox="1"/>
          <p:nvPr/>
        </p:nvSpPr>
        <p:spPr>
          <a:xfrm>
            <a:off x="395287" y="4453316"/>
            <a:ext cx="3755473"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l"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rPr>
              <a:t>നൈൽ നദി അതിന്റെ വെള്ളപ്പൊക്കത്തിലൂടെയാണ് ഈജിപ്തിന് ജീവൻ നൽകിയത്. എന്നാൽ ആരാണ് ജലസ്രോതസ്സുകൾ സൃഷ്ടിച്ചത്? മന്ത്രവാദികൾ ജലത്തിന്റെ പരിവർത്തനം അനുകരിച്ചു, പക്ഷേ അവർക്ക് അത് പഴയപടിയാക്കാൻ കഴിഞ്ഞില്ല.</a:t>
            </a:r>
          </a:p>
        </p:txBody>
      </p:sp>
    </p:spTree>
    <p:extLst>
      <p:ext uri="{BB962C8B-B14F-4D97-AF65-F5344CB8AC3E}">
        <p14:creationId xmlns:p14="http://schemas.microsoft.com/office/powerpoint/2010/main" val="25873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888</TotalTime>
  <Words>1175</Words>
  <Application>Microsoft Office PowerPoint</Application>
  <PresentationFormat>Panorámica</PresentationFormat>
  <Paragraphs>79</Paragraphs>
  <Slides>18</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Gayathri</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156</cp:revision>
  <dcterms:created xsi:type="dcterms:W3CDTF">2025-06-28T14:27:47Z</dcterms:created>
  <dcterms:modified xsi:type="dcterms:W3CDTF">2025-08-02T04:47:11Z</dcterms:modified>
</cp:coreProperties>
</file>