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ml-I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ശുദ്ധജലം</a:t>
          </a:r>
          <a:r>
            <a:rPr lang="en-I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(</a:t>
          </a:r>
          <a:r>
            <a:rPr lang="ml-I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പുറപ്പാട്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ml-I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സ്വർഗത്തിൽ നിന്നുള്ള അപ്പം</a:t>
          </a:r>
          <a:r>
            <a:rPr lang="en-I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(</a:t>
          </a:r>
          <a:r>
            <a:rPr lang="ml-I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പുറപ്പാട്</a:t>
          </a:r>
          <a:r>
            <a:rPr lang="en-I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16:1-36)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ml-I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ഹോരേബിലെ പാറ</a:t>
          </a:r>
          <a:r>
            <a:rPr lang="en-I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(</a:t>
          </a:r>
          <a:r>
            <a:rPr lang="ml-I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പുറപ്പാട്</a:t>
          </a:r>
          <a:r>
            <a:rPr lang="en-I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ml-I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ഉയർത്തിയ കൈകൾ</a:t>
          </a:r>
          <a:r>
            <a:rPr lang="en-I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(</a:t>
          </a:r>
          <a:r>
            <a:rPr lang="ml-I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പുറപ്പാട്</a:t>
          </a:r>
          <a:r>
            <a:rPr lang="en-I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17:8-16)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ml-I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നല്ല ഉപദേശം</a:t>
          </a:r>
          <a:r>
            <a:rPr lang="en-I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(</a:t>
          </a:r>
          <a:r>
            <a:rPr lang="ml-I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പുറപ്പാട്</a:t>
          </a:r>
          <a:r>
            <a:rPr lang="en-I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ea typeface="+mn-ea"/>
              <a:cs typeface="Gayathri" panose="00000503000000000000" pitchFamily="2" charset="0"/>
            </a:rPr>
            <a:t>ജീവന്റെ അപ്പവും വെള്ളവും: യേശു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ea typeface="+mn-ea"/>
            <a:cs typeface="Gayathri" panose="00000503000000000000" pitchFamily="2" charset="0"/>
          </a:endParaRP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ml-I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അവർ </a:t>
          </a:r>
          <a:r>
            <a:rPr lang="ml-IN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ഭൂതകാലം</a:t>
          </a:r>
          <a:r>
            <a:rPr lang="ml-I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മറന്നു</a:t>
          </a:r>
          <a:endParaRPr lang="es-ES" sz="14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ml-I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അവർ </a:t>
          </a:r>
          <a:r>
            <a:rPr lang="ml-IN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വർത്തമാനകാല</a:t>
          </a:r>
          <a:r>
            <a:rPr lang="ml-I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ബുദ്ധിമുട്ടുകളിൽ ശ്രദ്ധ കേന്ദ്രീകരിച്ചു</a:t>
          </a:r>
          <a:endParaRPr lang="es-ES" sz="14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ml-I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വാഗ്ദത്ത </a:t>
          </a:r>
          <a:r>
            <a:rPr lang="ml-IN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ഭാവി</a:t>
          </a:r>
          <a:r>
            <a:rPr lang="ml-I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യെക്കുറിച്ചുള്ള കാഴ്ച അവർ മറന്നു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ml-I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അവരുടെ സവിശേഷതകൾ</a:t>
          </a:r>
          <a:r>
            <a:rPr lang="en-I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(</a:t>
          </a:r>
          <a:r>
            <a:rPr lang="ml-I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പുറ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. 18:21):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16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16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ml-IN" sz="1600" b="1" dirty="0">
              <a:solidFill>
                <a:schemeClr val="tx1"/>
              </a:solidFill>
              <a:latin typeface="Gayathri" panose="00000503000000000000" pitchFamily="2" charset="0"/>
              <a:cs typeface="Gayathri" panose="00000503000000000000" pitchFamily="2" charset="0"/>
            </a:rPr>
            <a:t>ദൈവത്തെ ബഹുമാനിക്കുക</a:t>
          </a:r>
          <a:endParaRPr lang="es-ES" sz="1600" dirty="0">
            <a:solidFill>
              <a:schemeClr val="tx1"/>
            </a:solidFill>
            <a:latin typeface="Gayathri" panose="00000503000000000000" pitchFamily="2" charset="0"/>
            <a:cs typeface="Gayathri" panose="00000503000000000000" pitchFamily="2" charset="0"/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16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16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ml-IN" sz="1600" b="1" dirty="0">
              <a:solidFill>
                <a:schemeClr val="tx1"/>
              </a:solidFill>
              <a:latin typeface="Gayathri" panose="00000503000000000000" pitchFamily="2" charset="0"/>
              <a:cs typeface="Gayathri" panose="00000503000000000000" pitchFamily="2" charset="0"/>
            </a:rPr>
            <a:t>വിശ്വസ്തരായിരിക്കുക</a:t>
          </a:r>
          <a:endParaRPr lang="es-ES" sz="1600" dirty="0">
            <a:solidFill>
              <a:schemeClr val="tx1"/>
            </a:solidFill>
            <a:latin typeface="Gayathri" panose="00000503000000000000" pitchFamily="2" charset="0"/>
            <a:cs typeface="Gayathri" panose="00000503000000000000" pitchFamily="2" charset="0"/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16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16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ml-IN" sz="1600" b="1" dirty="0">
              <a:solidFill>
                <a:schemeClr val="tx1"/>
              </a:solidFill>
              <a:latin typeface="Gayathri" panose="00000503000000000000" pitchFamily="2" charset="0"/>
              <a:cs typeface="Gayathri" panose="00000503000000000000" pitchFamily="2" charset="0"/>
            </a:rPr>
            <a:t>കൈക്കൂലി വെറുക്കുക</a:t>
          </a:r>
          <a:endParaRPr lang="en-IN" sz="1600" b="1" dirty="0">
            <a:solidFill>
              <a:schemeClr val="tx1"/>
            </a:solidFill>
            <a:latin typeface="Gayathri" panose="00000503000000000000" pitchFamily="2" charset="0"/>
            <a:cs typeface="Gayathri" panose="00000503000000000000" pitchFamily="2" charset="0"/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16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16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7331385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ea typeface="+mn-ea"/>
              <a:cs typeface="Gayathri" panose="00000503000000000000" pitchFamily="2" charset="0"/>
            </a:rPr>
            <a:t>ജീവന്റെ അപ്പവും വെള്ളവും: യേശു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ea typeface="+mn-ea"/>
            <a:cs typeface="Gayathri" panose="00000503000000000000" pitchFamily="2" charset="0"/>
          </a:endParaRPr>
        </a:p>
      </dsp:txBody>
      <dsp:txXfrm>
        <a:off x="0" y="2603988"/>
        <a:ext cx="7331385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7331385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നല്ല ഉപദേശം</a:t>
          </a:r>
          <a:r>
            <a:rPr lang="en-I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(</a:t>
          </a:r>
          <a:r>
            <a:rPr lang="ml-I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പുറപ്പാട്</a:t>
          </a:r>
          <a:r>
            <a:rPr lang="en-I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sp:txBody>
      <dsp:txXfrm rot="10800000">
        <a:off x="0" y="2083469"/>
        <a:ext cx="7331385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7331385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ഉയർത്തിയ കൈകൾ</a:t>
          </a:r>
          <a:r>
            <a:rPr lang="en-I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(</a:t>
          </a:r>
          <a:r>
            <a:rPr lang="ml-I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പുറപ്പാട്</a:t>
          </a:r>
          <a:r>
            <a:rPr lang="en-I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17:8-16)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sp:txBody>
      <dsp:txXfrm rot="10800000">
        <a:off x="0" y="1562950"/>
        <a:ext cx="7331385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7331385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ഹോരേബിലെ പാറ</a:t>
          </a:r>
          <a:r>
            <a:rPr lang="en-I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(</a:t>
          </a:r>
          <a:r>
            <a:rPr lang="ml-I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പുറപ്പാട്</a:t>
          </a:r>
          <a:r>
            <a:rPr lang="en-I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sp:txBody>
      <dsp:txXfrm rot="10800000">
        <a:off x="0" y="1042431"/>
        <a:ext cx="7331385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7331385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സ്വർഗത്തിൽ നിന്നുള്ള അപ്പം</a:t>
          </a:r>
          <a:r>
            <a:rPr lang="en-I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(</a:t>
          </a:r>
          <a:r>
            <a:rPr lang="ml-I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പുറപ്പാട്</a:t>
          </a:r>
          <a:r>
            <a:rPr lang="en-I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16:1-36)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sp:txBody>
      <dsp:txXfrm rot="10800000">
        <a:off x="0" y="521913"/>
        <a:ext cx="7331385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7331385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ശുദ്ധജലം</a:t>
          </a:r>
          <a:r>
            <a:rPr lang="en-I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(</a:t>
          </a:r>
          <a:r>
            <a:rPr lang="ml-I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പുറപ്പാട്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sp:txBody>
      <dsp:txXfrm rot="10800000">
        <a:off x="0" y="1394"/>
        <a:ext cx="7331385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അവർ </a:t>
          </a:r>
          <a:r>
            <a:rPr lang="ml-IN" sz="1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ഭൂതകാലം</a:t>
          </a:r>
          <a:r>
            <a:rPr lang="ml-I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മറന്നു</a:t>
          </a:r>
          <a:endParaRPr lang="es-ES" sz="14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അവർ </a:t>
          </a:r>
          <a:r>
            <a:rPr lang="ml-IN" sz="1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വർത്തമാനകാല</a:t>
          </a:r>
          <a:r>
            <a:rPr lang="ml-I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ബുദ്ധിമുട്ടുകളിൽ ശ്രദ്ധ കേന്ദ്രീകരിച്ചു</a:t>
          </a:r>
          <a:endParaRPr lang="es-ES" sz="14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വാഗ്ദത്ത </a:t>
          </a:r>
          <a:r>
            <a:rPr lang="ml-IN" sz="1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ഭാവി</a:t>
          </a:r>
          <a:r>
            <a:rPr lang="ml-I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യെക്കുറിച്ചുള്ള കാഴ്ച അവർ മറന്നു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അവരുടെ സവിശേഷതകൾ</a:t>
          </a:r>
          <a:r>
            <a:rPr lang="en-I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 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(</a:t>
          </a:r>
          <a:r>
            <a:rPr lang="ml-I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പുറ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" panose="00000503000000000000" pitchFamily="2" charset="0"/>
              <a:cs typeface="Gayathri" panose="00000503000000000000" pitchFamily="2" charset="0"/>
            </a:rPr>
            <a:t>. 18:21):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" panose="00000503000000000000" pitchFamily="2" charset="0"/>
            <a:cs typeface="Gayathri" panose="00000503000000000000" pitchFamily="2" charset="0"/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600" b="1" kern="1200" dirty="0">
              <a:solidFill>
                <a:schemeClr val="tx1"/>
              </a:solidFill>
              <a:latin typeface="Gayathri" panose="00000503000000000000" pitchFamily="2" charset="0"/>
              <a:cs typeface="Gayathri" panose="00000503000000000000" pitchFamily="2" charset="0"/>
            </a:rPr>
            <a:t>ദൈവത്തെ ബഹുമാനിക്കുക</a:t>
          </a:r>
          <a:endParaRPr lang="es-ES" sz="1600" kern="1200" dirty="0">
            <a:solidFill>
              <a:schemeClr val="tx1"/>
            </a:solidFill>
            <a:latin typeface="Gayathri" panose="00000503000000000000" pitchFamily="2" charset="0"/>
            <a:cs typeface="Gayathri" panose="00000503000000000000" pitchFamily="2" charset="0"/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600" b="1" kern="1200" dirty="0">
              <a:solidFill>
                <a:schemeClr val="tx1"/>
              </a:solidFill>
              <a:latin typeface="Gayathri" panose="00000503000000000000" pitchFamily="2" charset="0"/>
              <a:cs typeface="Gayathri" panose="00000503000000000000" pitchFamily="2" charset="0"/>
            </a:rPr>
            <a:t>വിശ്വസ്തരായിരിക്കുക</a:t>
          </a:r>
          <a:endParaRPr lang="es-ES" sz="1600" kern="1200" dirty="0">
            <a:solidFill>
              <a:schemeClr val="tx1"/>
            </a:solidFill>
            <a:latin typeface="Gayathri" panose="00000503000000000000" pitchFamily="2" charset="0"/>
            <a:cs typeface="Gayathri" panose="00000503000000000000" pitchFamily="2" charset="0"/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600" b="1" kern="1200" dirty="0">
              <a:solidFill>
                <a:schemeClr val="tx1"/>
              </a:solidFill>
              <a:latin typeface="Gayathri" panose="00000503000000000000" pitchFamily="2" charset="0"/>
              <a:cs typeface="Gayathri" panose="00000503000000000000" pitchFamily="2" charset="0"/>
            </a:rPr>
            <a:t>കൈക്കൂലി വെറുക്കുക</a:t>
          </a:r>
          <a:endParaRPr lang="en-IN" sz="1600" b="1" kern="1200" dirty="0">
            <a:solidFill>
              <a:schemeClr val="tx1"/>
            </a:solidFill>
            <a:latin typeface="Gayathri" panose="00000503000000000000" pitchFamily="2" charset="0"/>
            <a:cs typeface="Gayathri" panose="00000503000000000000" pitchFamily="2" charset="0"/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411074" y="257534"/>
            <a:ext cx="3367421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l-IN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ജീവന്റെ അപ്പവും</a:t>
            </a:r>
            <a:r>
              <a:rPr kumimoji="0" lang="ml-IN" sz="6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 വെള്ളവും</a:t>
            </a:r>
            <a:endParaRPr kumimoji="0" lang="en" sz="6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rgbClr val="FFFF66">
                    <a:lumMod val="75000"/>
                  </a:srgbClr>
                </a:outerShdw>
              </a:effectLst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43079" y="6424378"/>
            <a:ext cx="321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l-I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പാഠം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 07 </a:t>
            </a:r>
            <a:r>
              <a:rPr kumimoji="0" lang="ml-I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ഓഗസ്റ്റ്‌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 16, 2025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l-IN" sz="40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latin typeface="Gayathri" panose="00000503000000000000" pitchFamily="2" charset="0"/>
                <a:cs typeface="Gayathri" panose="00000503000000000000" pitchFamily="2" charset="0"/>
              </a:rPr>
              <a:t>ജീവന്റെ അപ്പവും വെള്ളവും: യേശു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652463" y="662275"/>
            <a:ext cx="10887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“</a:t>
            </a:r>
            <a:r>
              <a:rPr lang="ml-IN" sz="12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" panose="00000503000000000000" pitchFamily="2" charset="0"/>
                <a:cs typeface="Gayathri" panose="00000503000000000000" pitchFamily="2" charset="0"/>
              </a:rPr>
              <a:t>സ്വർഗ്ഗത്തിൽനിന്നു ഇറങ്ങിയ ജീവനുള്ള അപ്പം ഞാൻ ആകുന്നു; ഈ അപ്പം തിന്നുന്നവൻ എല്ലാം എന്നേക്കും ജീവിക്കും; ഞാൻ കൊടുപ്പാനിരിക്കുന്ന അപ്പമോ ലോകത്തിന്റെ ജീവന്നു വേണ്ടി ഞാൻ കൊടുക്കുന്ന എന്റെ മാംസം ആകുന്നു.</a:t>
            </a: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” </a:t>
            </a:r>
            <a:r>
              <a:rPr kumimoji="0" lang="en" sz="105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(</a:t>
            </a:r>
            <a:r>
              <a:rPr lang="ml-IN" sz="105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" panose="00000503000000000000" pitchFamily="2" charset="0"/>
                <a:cs typeface="Gayathri" panose="00000503000000000000" pitchFamily="2" charset="0"/>
              </a:rPr>
              <a:t>യോഹന്നാൻ</a:t>
            </a:r>
            <a:r>
              <a:rPr kumimoji="0" lang="en" sz="105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501316" y="1399999"/>
            <a:ext cx="7078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പുറപ്പാട് കഥകൾ നമ്മുടെ പ്രബോധനത്തിനുവേണ്ടിയാണ് എഴുതിയതെന്ന് പൗലോസ് നമ്മോട് പറയുന്നു, അതായത്, അവയ്ക്ക് നമ്മുടെ ജീവിതത്തിൽ ഒരു ആത്മീയ പ്രയോഗം ഉണ്ട് (1 കൊരി. 10:1-11).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501316" y="5196007"/>
            <a:ext cx="707888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യേശു പറഞ്ഞു, സ്വർഗ്ഗത്തിൽ നിന്ന് ഇറങ്ങിവന്ന യഥാർത്ഥ അപ്പം താൻ ആണെന്ന്. ആ അപ്പം അവന്റെ സ്വന്തം മാംസമാണ് (യോഹന്നാൻ 6:51). അത് "തിന്നുന്ന" എല്ലാവർക്കും - അതായത്, അവനെ രക്ഷകനായി സ്വീകരിച്ച് അവനുമായി ദൈനംദിന ബന്ധം പുലർത്തുന്ന എല്ലാവർക്കും - രക്ഷ നൽകുന്നതിനായി കുരിശിൽ തകർക്കപ്പെട്ട അവന്റെ ശരീരമാണ്. നമ്മുടെ ആത്മീയ ദാഹവും വിശപ്പും തൃപ്തിപ്പെടുത്താൻ ക്രിസ്തുവിന് മാത്രമേ കഴിയൂ.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501316" y="4041573"/>
            <a:ext cx="70788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പരിശുദ്ധാത്മാവിനെ പ്രതീകപ്പെടുത്തുന്ന ജീവജലം നൽകുന്നത് അവനാണ് (യോഹ. 4:14; 7:37-39). സമാധാനത്തിനും സന്തോഷത്തിനും വേണ്ടിയുള്ള നമ്മുടെ ആന്തരിക ദാഹത്തെ തൃപ്തിപ്പെടുത്താൻ കഴിയുന്ന ഒരേയൊരു വ്യക്തി അവനാണ്.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491880" y="3185618"/>
            <a:ext cx="70883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കൂടാതെ, പാറയിൽ നിന്നുള്ള വെള്ളത്തിന്റെയും സ്വർഗ്ഗത്തിൽ നിന്നുള്ള അപ്പത്തിന്റെയും കഥകൾ യേശു പ്രത്യേകിച്ച് തനിക്കുതന്നെ ബാധകമാക്കി.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501323" y="2313704"/>
            <a:ext cx="70788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ഈ കഥകൾ അത്യാഗ്രഹം, വിഗ്രഹാരാധന, പരസംഗം, ദൈവത്തെ പരീക്ഷിക്കൽ, കിംവദന്തി എന്നിവയ്‌ക്കെതിരെ നമുക്ക് മുന്നറിയിപ്പ് നൽകുന്നു.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281052"/>
            <a:ext cx="9783063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20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“ലോകത്തിന്റെ രക്ഷകൻ ഓരോ ആത്മാവിന്റെയും ആവശ്യങ്ങൾ അറിയുന്നു. നാം പീഡിതരും ക്ഷീണിതരുമായിരിക്കുമ്പോൾ, അവൻ അത് അറിയുന്നു, ആത്മീയ ഉന്മേഷം നൽകുന്നത് അവനാണ്. അവനോട് ചോദിക്കുക; പ്രാർത്ഥനയ്ക്കായി ജാഗരൂകരായിരിക്കുക, അത് വരും. യേശു എല്ലാ ദിവസവും കഴിക്കേണ്ട ജീവന്റെ അപ്പമാണ്; വരണ്ടതും ക്ഷീണിച്ചതുമായ ആത്മാവിന് അവൻ ജീവജലമാണ്, എല്ലാവർക്കും അവന്റെ കൃപയിൽ പങ്കുചേരാം.</a:t>
            </a:r>
          </a:p>
          <a:p>
            <a:pPr lvl="0">
              <a:spcBef>
                <a:spcPts val="600"/>
              </a:spcBef>
              <a:defRPr/>
            </a:pPr>
            <a:r>
              <a:rPr lang="ml-IN" sz="20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ഭൂമിയുടെ ജലസംഭരണികൾ പലപ്പോഴും വറ്റിപ്പോകും, അതിലെ കുളങ്ങൾ വറ്റിപ്പോകും; എന്നാൽ ക്രിസ്തുവിൽ നമുക്ക് നിരന്തരം വലിച്ചെടുക്കാൻ കഴിയുന്ന ഒരു ജീവജലമുണ്ട്. മറ്റുള്ളവർക്ക് നാം എത്ര വലിച്ചെടുക്കുകയും നൽകുകയും ചെയ്താലും സമൃദ്ധി നിലനിൽക്കും. വിതരണം തീർന്നുപോകില്ല; കാരണം ക്രിസ്തു സത്യത്തിന്റെ വറ്റാത്ത കിണറാണ്</a:t>
            </a:r>
            <a:r>
              <a:rPr lang="en-IN" sz="20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.</a:t>
            </a:r>
            <a:r>
              <a:rPr lang="ml-IN" sz="20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”</a:t>
            </a:r>
            <a:endParaRPr lang="en-US" sz="2000" b="1" dirty="0">
              <a:solidFill>
                <a:prstClr val="black"/>
              </a:solidFill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33490" y="5587058"/>
            <a:ext cx="424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EGW (The Signs of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the Times,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April 22, 1897)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3661" y="544"/>
            <a:ext cx="753413" cy="6857455"/>
            <a:chOff x="5753661" y="544"/>
            <a:chExt cx="753413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701640" y="3052565"/>
              <a:ext cx="6857455" cy="753413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731839" y="3082765"/>
              <a:ext cx="6857455" cy="693014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0" y="258901"/>
            <a:ext cx="590774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“</a:t>
            </a:r>
            <a:r>
              <a:rPr kumimoji="0" lang="ml-IN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അപ്പോൾ യഹോവ മോശെയോടു: എന്റെ കല്പനകളും ന്യായപ്രമാണങ്ങളും പ്രമാണിപ്പാൻ നിങ്ങൾക്കു എത്രത്തോളം മനസ്സില്ലാതിരിക്കും?</a:t>
            </a:r>
            <a:r>
              <a:rPr kumimoji="0" lang="en-IN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 </a:t>
            </a:r>
            <a:r>
              <a:rPr kumimoji="0" lang="ml-IN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നോക്കുവിൻ, യഹോവ നിങ്ങൾക്കു ശബ്ബത്ത് തന്നിരിക്കുന്നു; അതുകൊണ്ടു ആറാം ദിവസം അവൻ നിങ്ങൾക്കു രണ്ടു ദിവസത്തേക്കുള്ള ആഹാരം തരുന്നു; നിങ്ങൾ താന്താങ്ങളുടെ സ്ഥലത്തു ഇരിപ്പിൻ; ഏഴാം ദിവസം ആരും തന്റെ സ്ഥലത്തുനിന്നു പുറപ്പെടരുതു എന്നു കല്പിച്ചു.</a:t>
            </a:r>
            <a:r>
              <a:rPr kumimoji="0" lang="en-IN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 </a:t>
            </a:r>
            <a:r>
              <a:rPr kumimoji="0" lang="ml-IN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അങ്ങനെ ജനം ഏഴാം ദിവസം സ്വസ്ഥമായിരുന്നു.</a:t>
            </a:r>
            <a:r>
              <a:rPr kumimoji="0" lang="es-E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l-IN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പുറപ്പാട്</a:t>
            </a:r>
            <a:r>
              <a:rPr kumimoji="0" lang="es-E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 16:28–30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4375216"/>
              </p:ext>
            </p:extLst>
          </p:nvPr>
        </p:nvGraphicFramePr>
        <p:xfrm>
          <a:off x="4651893" y="3824015"/>
          <a:ext cx="7331385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595" y="50056"/>
            <a:ext cx="7240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6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ഒടുവിൽ അവർ മിസ്രയീമിന്റെ അതിർത്തി കടന്നിരുന്നു. പാലും തേനും ഒഴുകുന്ന കനാൻ ദേശത്തേക്കുള്ള വഴിയിലായിരുന്നു അവർ.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597" y="2058199"/>
            <a:ext cx="72406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6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കുഴപ്പത്തിന്റെ ആദ്യ ലക്ഷണങ്ങൾ കണ്ടപ്പോൾ തന്നെ ആളുകൾ പരാതിപ്പെടാൻ തുടങ്ങി. മിസ്രയീമിൽ വെച്ച് മരിക്കാൻ അവർ ആഗ്രഹിച്ചു! വ്യക്തമായും, അവരുടെ വിശ്വാസം വളരുകയും ശക്തിപ്പെടുകയും ചെയ്യണമായിരുന്നു. അതിനാൽ ദൈവം അവർക്ക് വെള്ളവും അപ്പവും നൽകി; ശത്രുക്കളിൽ നിന്ന് അവരെ സംരക്ഷിച്ചു; സംഘടിക്കാൻ അവരെ സഹായിച്ചു.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596" y="807906"/>
            <a:ext cx="72406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6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മൂന്ന് ദിവസത്തേക്ക് എല്ലാം പൂർണമായി തോന്നി. പക്ഷേ അവരുടെ കൈവശമുണ്ടായിരുന്ന സാധനങ്ങൾ തീർന്നുകൊണ്ടിരുന്നു. മരുഭൂമിയിൽ ഇരുപത് ദശലക്ഷം ആളുകൾക്ക് എങ്ങനെ ഭക്ഷണം നൽകാൻ അവർക്ക് കഴിയും?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223199" y="1218933"/>
            <a:ext cx="939449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“</a:t>
            </a:r>
            <a:r>
              <a:rPr lang="ml-IN" sz="26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കനാനിലെ അവരുടെ വാഗ്ദത്ത ഭവനത്തിനായുള്ള ഒരുക്കങ്ങളുടെ ഒരു വിദ്യാലയമായിരുന്നു എബ്രായരുടെ വൈവിധ്യമാർന്ന അനുഭവം. സ്വർഗ്ഗീയ കനാനിലേക്കുള്ള ഒരുക്കത്തിൽ അവരെ പഠിപ്പിക്കുന്നതിനായി, പുരാതന യിസ്രായേൽ കടന്നുപോയ പരീക്ഷണങ്ങളെ എളിമയുള്ള ഹൃദയത്തോടും പഠിപ്പിക്കാൻ കഴിയുന്ന മനോഭാവത്തോടും കൂടി ഈ ദിവസങ്ങളിൽ തന്റെ ജനം പുനഃപരിശോധിക്കണമെന്ന് ദൈവം ആഗ്രഹിക്കുന്നു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491552" y="5566230"/>
            <a:ext cx="3542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293)</a:t>
            </a: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900566" y="46303"/>
            <a:ext cx="57746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l-IN" sz="6600" b="1" spc="30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" panose="00000503000000000000" pitchFamily="2" charset="0"/>
                <a:cs typeface="Gayathri" panose="00000503000000000000" pitchFamily="2" charset="0"/>
              </a:rPr>
              <a:t>ശുദ്ധജലം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562165" y="104483"/>
            <a:ext cx="54952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“</a:t>
            </a:r>
            <a:r>
              <a:rPr lang="ml-IN" sz="16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Gayathri" panose="00000503000000000000" pitchFamily="2" charset="0"/>
                <a:cs typeface="Gayathri" panose="00000503000000000000" pitchFamily="2" charset="0"/>
              </a:rPr>
              <a:t>മാറയിൽ എത്തിയാറെ, മാറയിലെ വെള്ളം കുടിപ്പാൻ അവർക്കു കഴിഞ്ഞില്ല; അതു കൈപ്പുള്ളതായിരുന്നു. അതുകൊണ്ടു അതിന്നു മാറാ എന്നു പേരിട്ടു.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” </a:t>
            </a: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(</a:t>
            </a:r>
            <a:r>
              <a:rPr lang="ml-IN" sz="12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Gayathri" panose="00000503000000000000" pitchFamily="2" charset="0"/>
                <a:cs typeface="Gayathri" panose="00000503000000000000" pitchFamily="2" charset="0"/>
              </a:rPr>
              <a:t>പുറപ്പാട്</a:t>
            </a: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4" y="1362020"/>
            <a:ext cx="8321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ദൈവം നമ്മോടൊപ്പമുണ്ടെങ്കിൽ, നമുക്ക് എങ്ങനെ എന്തെങ്കിലും ദോഷം സംഭവിക്കും? ചെങ്കടൽ കടന്നതിനുശേഷം യിസ്രായേൽ ജനതയുടെ തത്ത്വചിന്ത ഇതാണെന്ന് തോന്നി.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21368" y="5081906"/>
            <a:ext cx="68775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ദൈവം ആഗ്രഹിക്കുന്നത് നാം അവന്റെ സാന്നിധ്യത്തെക്കുറിച്ച് ബോധവാന്മാരായിരിക്കണമെന്നും, അവന്റെ കല്പനകൾക്കായി കാത്തിരിക്കണമെന്നും, അവനോടു സഹകരിക്കണമെന്നും ആണ്.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770246" y="3248331"/>
            <a:ext cx="324534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വെള്ളം വൃത്തിയാക്കാൻ ഒരു വൃക്ഷം എറിയാൻ ആവശ്യപ്പെട്ടുകൊണ്ട് അത്ഭുതം പ്രവർത്തിക്കാൻ സഹായിക്കാനും അവൻ മോശയോട് ആവശ്യപ്പെട്ടു (പുറ. 15:25).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5" y="2234534"/>
            <a:ext cx="83214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കുടിക്കാൻ അനുയോജ്യമല്ലാത്ത വെള്ളം കണ്ടെത്തിയ അവർ പരാതിപ്പെട്ടു, "ഞങ്ങൾ എന്ത് കുടിക്കും?" (പുറ. 15:24). അവർ എത്തുന്നതിനുമുമ്പ് ദൈവത്തിന് വെള്ളം ശുദ്ധീകരിക്കാമായിരുന്നു, പക്ഷേ അവൻ ശരിയായ സമയത്തിനായി കാത്തിരുന്നു.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0" y="5934534"/>
            <a:ext cx="68988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ദൈവം നൽകിയ നിയമങ്ങൾ പാലിച്ചുകൊണ്ട് ഇസ്രായേൽ ദൈവത്തിന്റെ ആവശ്യകതകൾ നിറവേറ്റിയാൽ, തിന്മയിൽ നിന്ന് അവർ സംരക്ഷിക്കപ്പെടുമെന്ന് അവർക്ക് ഉറപ്പുണ്ടായിരിക്കാൻ കഴിയും (പുറ. 15:26).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-27993"/>
            <a:ext cx="12192000" cy="707886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lvl="0" algn="ctr">
              <a:defRPr/>
            </a:pPr>
            <a:r>
              <a:rPr lang="ml-IN" sz="4000" b="1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സ്വർഗത്തിൽ നിന്നുള്ള അപ്പം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409575" y="703921"/>
            <a:ext cx="1137285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“</a:t>
            </a:r>
            <a:r>
              <a:rPr lang="ml-IN" sz="1400" b="1" dirty="0">
                <a:solidFill>
                  <a:srgbClr val="00CC00">
                    <a:lumMod val="75000"/>
                  </a:srgbClr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യിസ്രായേൽമക്കൾ അതുകണ്ടാറെ എന്തെന്നു അറിയായ്കയാൽ ഇതെന്തു എന്നു തമ്മിൽ തമ്മിൽ ചോദിച്ചു. മോശെ അവരോടു: ഇതു യഹോവ നിങ്ങൾക്കു ഭക്ഷിപ്പാൻ തന്നിരിക്കുന്ന ആഹാരം ആകുന്നു.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” </a:t>
            </a: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(</a:t>
            </a:r>
            <a:r>
              <a:rPr lang="ml-IN" sz="1100" b="1" dirty="0">
                <a:solidFill>
                  <a:srgbClr val="00CC00">
                    <a:lumMod val="75000"/>
                  </a:srgbClr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പുറപ്പാട്</a:t>
            </a: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 16:15)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186624" y="1289121"/>
            <a:ext cx="47991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മാംസം കഴിക്കാനുള്ള ആഗ്രഹം യിസ്രായേലിനെ മോശെയ്ക്കും അഹരോനും എതിരെ പിറുപിറുക്കാൻ പ്രേരിപ്പിച്ചു (പുറ. 16:2-3). എന്നാൽ അവരുടെ പിറുപിറുപ്പ് വാസ്തവത്തിൽ ദൈവത്തിന് എതിരെയായിരുന്നു (പുറ. 16:8). അവരുടെ പ്രശ്നം എന്തായിരുന്നു?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40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40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ml-IN" sz="1200" b="1" kern="1200" dirty="0">
                  <a:latin typeface="Gayathri" panose="00000503000000000000" pitchFamily="2" charset="0"/>
                  <a:cs typeface="Gayathri" panose="00000503000000000000" pitchFamily="2" charset="0"/>
                </a:rPr>
                <a:t>സൂര്യൻ ഉദിച്ചപ്പോൾ അത് ഉരുകിപ്പോയി (പുറ. 16:21)</a:t>
              </a:r>
              <a:endParaRPr lang="es-ES" sz="1200" kern="1200" dirty="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40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40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ml-IN" sz="1200" b="1" kern="1200" dirty="0">
                  <a:latin typeface="Gayathri" panose="00000503000000000000" pitchFamily="2" charset="0"/>
                  <a:cs typeface="Gayathri" panose="00000503000000000000" pitchFamily="2" charset="0"/>
                </a:rPr>
                <a:t>അഞ്ച് ദിവസവും ഒരേ അളവിൽ തന്നെ വീണു</a:t>
              </a:r>
              <a:r>
                <a:rPr lang="en-IN" sz="1200" b="1" kern="1200" dirty="0">
                  <a:latin typeface="Gayathri" panose="00000503000000000000" pitchFamily="2" charset="0"/>
                  <a:cs typeface="Gayathri" panose="00000503000000000000" pitchFamily="2" charset="0"/>
                </a:rPr>
                <a:t> </a:t>
              </a:r>
              <a:r>
                <a:rPr lang="en" sz="1200" b="1" kern="1200" dirty="0">
                  <a:latin typeface="Gayathri" panose="00000503000000000000" pitchFamily="2" charset="0"/>
                  <a:cs typeface="Gayathri" panose="00000503000000000000" pitchFamily="2" charset="0"/>
                </a:rPr>
                <a:t>(</a:t>
              </a:r>
              <a:r>
                <a:rPr lang="ml-IN" sz="1200" b="1" kern="1200" dirty="0">
                  <a:latin typeface="Gayathri" panose="00000503000000000000" pitchFamily="2" charset="0"/>
                  <a:cs typeface="Gayathri" panose="00000503000000000000" pitchFamily="2" charset="0"/>
                </a:rPr>
                <a:t>പുറ</a:t>
              </a:r>
              <a:r>
                <a:rPr lang="en" sz="1200" b="1" kern="1200" dirty="0">
                  <a:latin typeface="Gayathri" panose="00000503000000000000" pitchFamily="2" charset="0"/>
                  <a:cs typeface="Gayathri" panose="00000503000000000000" pitchFamily="2" charset="0"/>
                </a:rPr>
                <a:t>. 16:16)</a:t>
              </a:r>
              <a:endParaRPr lang="es-ES" sz="1200" kern="1200" dirty="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40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40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ml-IN" sz="1200" b="1" kern="1200" dirty="0">
                  <a:latin typeface="Gayathri" panose="00000503000000000000" pitchFamily="2" charset="0"/>
                  <a:cs typeface="Gayathri" panose="00000503000000000000" pitchFamily="2" charset="0"/>
                </a:rPr>
                <a:t>ആറാം ദിവസം അത് ഇരട്ടിയായി</a:t>
              </a:r>
              <a:r>
                <a:rPr lang="en-IN" sz="1200" b="1" kern="1200" dirty="0">
                  <a:latin typeface="Gayathri" panose="00000503000000000000" pitchFamily="2" charset="0"/>
                  <a:cs typeface="Gayathri" panose="00000503000000000000" pitchFamily="2" charset="0"/>
                </a:rPr>
                <a:t> </a:t>
              </a:r>
              <a:r>
                <a:rPr lang="ml-IN" sz="1200" b="1" kern="1200" dirty="0">
                  <a:latin typeface="Gayathri" panose="00000503000000000000" pitchFamily="2" charset="0"/>
                  <a:cs typeface="Gayathri" panose="00000503000000000000" pitchFamily="2" charset="0"/>
                </a:rPr>
                <a:t>വീണു (പുറ</a:t>
              </a:r>
              <a:r>
                <a:rPr lang="en" sz="1200" b="1" kern="1200" dirty="0">
                  <a:latin typeface="Gayathri" panose="00000503000000000000" pitchFamily="2" charset="0"/>
                  <a:cs typeface="Gayathri" panose="00000503000000000000" pitchFamily="2" charset="0"/>
                </a:rPr>
                <a:t>. 16:22)</a:t>
              </a:r>
              <a:endParaRPr lang="es-ES" sz="1200" kern="1200" dirty="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40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40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ml-IN" sz="1200" b="1" kern="1200" dirty="0">
                  <a:latin typeface="Gayathri" panose="00000503000000000000" pitchFamily="2" charset="0"/>
                  <a:cs typeface="Gayathri" panose="00000503000000000000" pitchFamily="2" charset="0"/>
                </a:rPr>
                <a:t>ശനിയാഴ്ച ഒന്നും വീണില്ല (പുറ. 16:26)</a:t>
              </a:r>
              <a:endParaRPr lang="es-ES" sz="1200" kern="1200" dirty="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40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40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ml-IN" sz="1100" b="1" kern="1200" dirty="0">
                  <a:latin typeface="Gayathri" panose="00000503000000000000" pitchFamily="2" charset="0"/>
                  <a:cs typeface="Gayathri" panose="00000503000000000000" pitchFamily="2" charset="0"/>
                </a:rPr>
                <a:t>ഒരു ദിവസം മുതൽ അടുത്ത ദിവസം വരെ അത് പുഴുക്കളെക്കൊണ്ട് നിറഞ്ഞിരുന്നു (പുറ. 16:20)</a:t>
              </a:r>
              <a:endParaRPr lang="es-ES" sz="1100" kern="1200" dirty="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40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sz="140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ml-IN" sz="1100" b="1" kern="1200" dirty="0">
                  <a:latin typeface="Gayathri" panose="00000503000000000000" pitchFamily="2" charset="0"/>
                  <a:cs typeface="Gayathri" panose="00000503000000000000" pitchFamily="2" charset="0"/>
                </a:rPr>
                <a:t>വെള്ളിയാഴ്ച മുതൽ ശനിയാഴ്ച വരെ അത് കേടുവന്നില്ല (പുറ. 16:23-24)</a:t>
              </a:r>
              <a:endParaRPr lang="es-ES" sz="1100" kern="1200" dirty="0">
                <a:latin typeface="Gayathri" panose="00000503000000000000" pitchFamily="2" charset="0"/>
                <a:cs typeface="Gayathri" panose="00000503000000000000" pitchFamily="2" charset="0"/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54076" y="4561289"/>
            <a:ext cx="28396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അവർക്ക് കാടപ്പക്ഷികളെ തിന്നാൻ കൊടുത്തതിനു ശേഷം, ദൈവം അവർക്ക് എല്ലാ ദിവസവും ഭക്ഷണം കൊടുക്കാൻ ആവശ്യമായ അപ്പം നൽകി... 40 വർഷത്തേക്ക്! (പുറ. 16:35)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6872633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329404" y="1332767"/>
            <a:ext cx="77234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സ്വർഗ്ഗത്തിൽ നിന്നുള്ള ഈ അപ്പം ശരിക്കും അത്ഭുതകരമായിരുന്നു: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1" y="-3732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lvl="0" algn="ctr">
              <a:defRPr/>
            </a:pPr>
            <a:r>
              <a:rPr lang="ml-IN" sz="4400" b="1" spc="30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latin typeface="Gayathri" panose="00000503000000000000" pitchFamily="2" charset="0"/>
                <a:cs typeface="Gayathri" panose="00000503000000000000" pitchFamily="2" charset="0"/>
              </a:rPr>
              <a:t>ഹോരേബിലെ പാറ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569608"/>
            <a:ext cx="12191998" cy="73866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“</a:t>
            </a:r>
            <a:r>
              <a:rPr lang="ml-IN" sz="1400" b="1" dirty="0">
                <a:solidFill>
                  <a:srgbClr val="785048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ഞാൻ ഹോരേബിൽ നിന്റെ മുമ്പാകെ പാറയുടെ മേൽ നില്ക്കും; നീ പാറയെ അടിക്കേണം; ഉടനെ ജനത്തിന്നു കുടിപ്പാൻ വെള്ളം അതിൽനിന്നു പുറപ്പെടും എന്നു കല്പിച്ചു. യിസ്രായേൽമൂപ്പന്മാർ കാൺകെ മോശെ അങ്ങനെ ചെയ്തു.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” </a:t>
            </a: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(</a:t>
            </a:r>
            <a:r>
              <a:rPr lang="ml-IN" sz="1100" b="1" dirty="0">
                <a:solidFill>
                  <a:srgbClr val="785048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പുറപ്പാട്</a:t>
            </a: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40" y="1474878"/>
            <a:ext cx="47915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"യഹോവ നമ്മുടെ ഇടയിൽ ഉണ്ടോ ഇല്ലയോ?" (പുറപ്പാട് 17:7</a:t>
            </a:r>
            <a:r>
              <a:rPr lang="en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). </a:t>
            </a: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ദൈവം അവർക്ക് എല്ലാ ദിവസവും സ്വർഗ്ഗത്തിൽ നിന്ന് അപ്പം അയച്ചില്ലേ? അവർക്ക് അത് മേഘത്തിൽ കാണാൻ കഴിഞ്ഞില്ലേ?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78439" y="5875383"/>
            <a:ext cx="47915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അവർക്ക്, നമ്മെ സംബന്ധിച്ചിടത്തോളം, ക്രിസ്തു ജീവന്റെ ഉറവിടവും നിത്യജീവന്റെ ദാതാവുമാണ്.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78439" y="4344223"/>
            <a:ext cx="48502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അവരുടെ അവിശ്വാസം വകവയ്ക്കാതെ, യേശു തന്നെ പാറ പിളർന്ന് അവരുടെ യാത്രയിലുടനീളം അവർക്ക് വെള്ളം നൽകിക്കൊണ്ടിരുന്നു. അവൻ "അവരെ അനുഗമിച്ച ആത്മീയ പാറ" ആണ് </a:t>
            </a:r>
            <a:r>
              <a:rPr lang="en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       </a:t>
            </a: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(1 കൊരി. 10:4).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8440" y="3048050"/>
            <a:ext cx="47915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യിസ്രായേൽ കാണിച്ച അവിശ്വാസം അത്ഭുതപ്പെടുത്തുന്നതാണ്. എന്നാൽ അതേ അവിശ്വാസത്തിൽ വീഴരുതെന്ന് പൗലോസ് നമ്മെ മുന്നറിയിപ്പ് നൽകുന്നു (എബ്രാ. 3:12).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l-IN" sz="4400" b="1" spc="30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  <a:latin typeface="Gayathri" panose="00000503000000000000" pitchFamily="2" charset="0"/>
                <a:cs typeface="Gayathri" panose="00000503000000000000" pitchFamily="2" charset="0"/>
              </a:rPr>
              <a:t>ഉയർത്തിയ കൈകൾ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1574741" y="738664"/>
            <a:ext cx="90425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“</a:t>
            </a:r>
            <a:r>
              <a:rPr lang="ml-IN" sz="1400" b="1" dirty="0">
                <a:solidFill>
                  <a:srgbClr val="FFFF66">
                    <a:lumMod val="75000"/>
                  </a:srgbClr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രെഫീദീമിൽവെച്ചു അമാലേക്യർ വന്നു യിസ്രായേലിനോടു യുദ്ധംചെയ്തു.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” </a:t>
            </a: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(</a:t>
            </a:r>
            <a:r>
              <a:rPr lang="ml-IN" sz="1100" b="1" dirty="0">
                <a:solidFill>
                  <a:srgbClr val="FFFF66">
                    <a:lumMod val="75000"/>
                  </a:srgbClr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പുറപ്പാട്</a:t>
            </a: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74164" y="1256955"/>
            <a:ext cx="4225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മരുഭൂമിയിലൂടെ മുന്നേറുമ്പോൾ, അമാലേക്യർ യിസ്രായേലിനെ ആക്രമിച്ചു. മോശെ യോശുവയോട് അവരെ പ്രതിരോധിക്കാൻ ആവശ്യപ്പെട്ടു, അതേസമയം താനും അഹരോനും ഹൂരും "ദൈവത്തിന്റെ വടിയുമായി" പർവതത്തിലേക്ക് കയറി (പുറ. 17:8-10).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4046" y="3702417"/>
            <a:ext cx="791583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ദൈവം മിസ്രയീമിൽ ചെയ്ത കാര്യങ്ങൾ അവർ കേട്ടിരുന്നു. എന്നാൽ, മറ്റ് കനാന്യരിൽ നിന്ന് വ്യത്യസ്തമായി, അവർ ഭയപ്പെട്ടില്ല. അവർ ദൈവത്തെ പരിഹസിക്കുകയും അവന്റെ ജനത്തെ ആക്രമിച്ചുകൊണ്ട് അവനെ വെല്ലുവിളിക്കുകയും ചെയ്തു, അവർ അവനെക്കാൾ ശക്തരാണെന്ന് തെളിയിക്കാൻ വേണ്ടി മാത്രം (പുറ. 17:16).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674164" y="3126017"/>
            <a:ext cx="4225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അമാലേക്യർ എന്തിനാണ് ആക്രമിച്ചത്?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4046" y="5716993"/>
            <a:ext cx="77360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മറ്റ് നേതാക്കൾ പങ്കുവെക്കേണ്ട പ്രവർത്തനഭാരം ഏറ്റെടുക്കേണ്ട സമയമായിരുന്നു അത്. അഹരോനും ഹൂരും മോശയെ പിന്തുണച്ചു, ദൈവത്തിന്റെ വേല വിജയകരമാക്കാൻ അവനെ സഹായിച്ചു, അങ്ങനെ ശത്രുവിനെ പരാജയപ്പെടുത്തി (പുറ. 17:12).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0" y="4925148"/>
            <a:ext cx="81107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മോശെ ദൈവത്തിന്റെ വടി ഉയർത്തിയിടത്തോളം കാലം യിസ്രായേൽ ജയിച്ചു. എന്നാൽ അവന്റെ കൈകൾ തളർന്നപ്പോൾ യിസ്രായേൽ പരാജയപ്പെട്ടു </a:t>
            </a:r>
            <a:r>
              <a:rPr lang="ml-IN" sz="12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(പുറ. 17:11).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8807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l-IN" sz="4400" b="1" spc="30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  <a:latin typeface="Gayathri" panose="00000503000000000000" pitchFamily="2" charset="0"/>
                <a:cs typeface="Gayathri" panose="00000503000000000000" pitchFamily="2" charset="0"/>
              </a:rPr>
              <a:t>നല്ല ഉപദേശം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560120" y="640734"/>
            <a:ext cx="11071760" cy="646331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“</a:t>
            </a:r>
            <a:r>
              <a:rPr lang="ml-IN" sz="1200" b="1" dirty="0">
                <a:solidFill>
                  <a:srgbClr val="FF5050">
                    <a:lumMod val="50000"/>
                  </a:srgbClr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അതല്ലാതെ, ദൈവഭക്തന്മാരും സത്യവാന്മാരും ദുരാദായം വെറുക്കുന്നവരുമായ പ്രാപ്തിയുള്ള പുരുഷന്മാരെ സകലജനത്തിൽനിന്നും തിരഞ്ഞെടുത്തു അവരെ ആയിരംപേർക്കു അധിപതിമാരായും നൂറുപേർക്കു അധിപതിമാരായും അമ്പതുപേർക്കു അധിപതിമാരായും പത്തുപേർക്കു അധിപതിമാരായും നിയമിക്ക</a:t>
            </a: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.” </a:t>
            </a: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(</a:t>
            </a:r>
            <a:r>
              <a:rPr lang="ml-IN" sz="1100" b="1" dirty="0">
                <a:solidFill>
                  <a:srgbClr val="FF5050">
                    <a:lumMod val="50000"/>
                  </a:srgbClr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പുറപ്പാട്</a:t>
            </a: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Gayathri" panose="00000503000000000000" pitchFamily="2" charset="0"/>
                <a:cs typeface="Gayathri" panose="00000503000000000000" pitchFamily="2" charset="0"/>
              </a:rPr>
              <a:t>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465283" y="1388736"/>
            <a:ext cx="6899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ദൈവം മോശയ്ക്ക് അറിയിച്ച അടയാളം കണ്ടപ്പോൾ, യിത്രോ സിപ്പോറയോടും അവളുടെ പുത്രന്മാരോടും കൂടെ ഹോരേബിൽ അവനെ കാണാൻ പോയി (പുറ. 3:12; 18:1-5).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7152004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4" y="1586035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465283" y="4072081"/>
            <a:ext cx="77267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ഈ ഉപദേശത്തിൽ ദൈവത്തിന്റെ വാക്കുകൾ മോശെ താഴ്മയോടെ അംഗീകരിച്ചു. അതിനാൽ, അവൻ തന്റെ അമ്മായിയപ്പന്റെ ഉപദേശം ശ്രദ്ധിക്കുകയും ഉത്തരവാദിത്തങ്ങൾ വഹിക്കാൻ പ്രാപ്തിയുള്ള ആളുകളെ തിരഞ്ഞെടുക്കുകയും ചെയ്തു.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465283" y="3278419"/>
            <a:ext cx="77267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പിറ്റേന്ന്, മോശെ മുഴുവൻ ജനങ്ങളെയും ഒറ്റയ്ക്ക് ന്യായം വിധിക്കുന്നത് കണ്ടതിനുശേഷം, അവൻ അവന് ചില ജ്ഞാനപൂർവകമായ ഉപദേശം നൽകി: ഉത്തരവാദിത്തങ്ങൾ പങ്കിടുക (പുറ. 18:17-23).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465283" y="2200086"/>
            <a:ext cx="77267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" panose="00000503000000000000" pitchFamily="2" charset="0"/>
                <a:cs typeface="Gayathri" panose="00000503000000000000" pitchFamily="2" charset="0"/>
              </a:rPr>
              <a:t>യിത്രോ ഒരു യിസ്രായേല്യനല്ലെങ്കിലും ദൈവത്തെ ആരാധിച്ചിരുന്നു. അതുകൊണ്ട്, മിസ്രയീമിൽ സംഭവിച്ച കാര്യങ്ങളെക്കുറിച്ച് മോശയിൽ നിന്ന് വിവരം ലഭിച്ചതിനുശേഷം, അവൻ ദൈവത്തെ സ്തുതിക്കുകയും അവന് യാഗങ്ങൾ അർപ്പിക്കുകയും ചെയ്തു (പുറ. 18:8-12).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" panose="00000503000000000000" pitchFamily="2" charset="0"/>
              <a:cs typeface="Gayathri" panose="00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1159</Words>
  <Application>Microsoft Office PowerPoint</Application>
  <PresentationFormat>Panorámica</PresentationFormat>
  <Paragraphs>69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Gayathri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78</cp:revision>
  <dcterms:created xsi:type="dcterms:W3CDTF">2025-07-19T23:48:58Z</dcterms:created>
  <dcterms:modified xsi:type="dcterms:W3CDTF">2025-08-07T05:43:40Z</dcterms:modified>
</cp:coreProperties>
</file>