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embeddedFontLst>
    <p:embeddedFont>
      <p:font typeface="Gayathri Thin" panose="020B0604020202020204" charset="0"/>
      <p:regular r:id="rId15"/>
      <p:bold r:id="rId16"/>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1" d="100"/>
          <a:sy n="31" d="100"/>
        </p:scale>
        <p:origin x="84"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1" loCatId="list" qsTypeId="urn:microsoft.com/office/officeart/2005/8/quickstyle/simple5#1" qsCatId="simple" csTypeId="urn:microsoft.com/office/officeart/2005/8/colors/colorful2#1" csCatId="colorful" phldr="1"/>
      <dgm:spPr/>
      <dgm:t>
        <a:bodyPr/>
        <a:lstStyle/>
        <a:p>
          <a:endParaRPr lang="es-ES"/>
        </a:p>
      </dgm:t>
    </dgm:pt>
    <dgm:pt modelId="{1599342D-B263-48FC-AA07-C912CAF7E656}">
      <dgm:prSet custT="1"/>
      <dgm:spPr>
        <a:solidFill>
          <a:schemeClr val="tx1"/>
        </a:solidFill>
      </dgm:spPr>
      <dgm:t>
        <a:bodyPr/>
        <a:lstStyle/>
        <a:p>
          <a:r>
            <a:rPr lang="ml-IN" sz="24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സഭയിലെ പാപം</a:t>
          </a:r>
          <a:endParaRPr lang="en-IN" sz="24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ഏറ്റുപറഞ്ഞ പാപം</a:t>
          </a:r>
          <a:endParaRPr lang="en-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പാപനിർമാർജനം</a:t>
          </a:r>
          <a:endParaRPr lang="en-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ആന്തരിക പ്രശ്നങ്ങൾ കൈകാര്യം ചെയ്യൽ</a:t>
          </a:r>
          <a:endParaRPr lang="en-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ml-IN" sz="19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സഭയിൽ പാപം എങ്ങനെ ഒഴിവാക്കാം?</a:t>
          </a:r>
          <a:endParaRPr lang="en-IN" sz="19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പരിശുദ്ധാത്മാവിന്റെ മന്ദിരങ്ങൾ</a:t>
          </a:r>
          <a:endParaRPr lang="en-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ml-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നിയമപരമായ ലൈംഗികത</a:t>
          </a:r>
          <a:endParaRPr lang="en-IN" sz="20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1"/>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1"/>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1"/>
    <dgm:cxn modelId="{376F0BB7-4E96-4E05-8336-BD6C42F1FE54}" type="presOf" srcId="{42B5CBA6-5FE0-42B8-A277-DB22D09D4AA3}" destId="{421F82FE-17A7-46E8-920D-3EA7353FF2DB}" srcOrd="0" destOrd="0" presId="urn:microsoft.com/office/officeart/2008/layout/PictureAccentList#1"/>
    <dgm:cxn modelId="{8202B0BB-0A82-4D1E-8CA9-61BC50E6F2A1}" type="presOf" srcId="{A5631411-8B09-4431-B32D-A6FB28406E88}" destId="{AF1E3A65-082D-418E-88A0-13B98CA94B80}" srcOrd="0" destOrd="0" presId="urn:microsoft.com/office/officeart/2008/layout/PictureAccentList#1"/>
    <dgm:cxn modelId="{F6EDB3CD-6D59-4FC2-9BF0-A22150E8679C}" type="presOf" srcId="{1599342D-B263-48FC-AA07-C912CAF7E656}" destId="{08F40703-DCF5-4168-9C3F-BB7FAA75591F}" srcOrd="0" destOrd="0" presId="urn:microsoft.com/office/officeart/2008/layout/PictureAccentList#1"/>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1"/>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1"/>
    <dgm:cxn modelId="{8C4CA19F-5E45-4503-8964-526EA3C9E81F}" type="presParOf" srcId="{D06F5AB6-56B6-4C22-9AD8-0407E2697D2F}" destId="{C67CB879-D4A5-4833-A181-400836467C0E}" srcOrd="0" destOrd="0" presId="urn:microsoft.com/office/officeart/2008/layout/PictureAccentList#1"/>
    <dgm:cxn modelId="{C0650349-6803-407C-8680-26E385D4F009}" type="presParOf" srcId="{C67CB879-D4A5-4833-A181-400836467C0E}" destId="{8182B109-4F94-4B97-B6C3-C008D8B2EC45}" srcOrd="0" destOrd="0" presId="urn:microsoft.com/office/officeart/2008/layout/PictureAccentList#1"/>
    <dgm:cxn modelId="{64070B85-C824-47A7-A000-214A2C333CE7}" type="presParOf" srcId="{8182B109-4F94-4B97-B6C3-C008D8B2EC45}" destId="{08F40703-DCF5-4168-9C3F-BB7FAA75591F}" srcOrd="0" destOrd="0" presId="urn:microsoft.com/office/officeart/2008/layout/PictureAccentList#1"/>
    <dgm:cxn modelId="{679A53B5-3377-4A3D-8E5E-23F5F6BA0EB8}" type="presParOf" srcId="{C67CB879-D4A5-4833-A181-400836467C0E}" destId="{8D04CFC8-9FE2-4075-B5A7-D3196D551307}" srcOrd="1" destOrd="0" presId="urn:microsoft.com/office/officeart/2008/layout/PictureAccentList#1"/>
    <dgm:cxn modelId="{14BA3ABB-5F99-44FC-B43E-59F3218B2376}" type="presParOf" srcId="{8D04CFC8-9FE2-4075-B5A7-D3196D551307}" destId="{CBCD58DF-8B4A-4194-8768-904A78652948}" srcOrd="0" destOrd="0" presId="urn:microsoft.com/office/officeart/2008/layout/PictureAccentList#1"/>
    <dgm:cxn modelId="{D5B97574-53B4-4759-B0A4-4CFEFD8DDF8E}" type="presParOf" srcId="{CBCD58DF-8B4A-4194-8768-904A78652948}" destId="{CA71A984-303D-40C2-9365-87BCBCFABECE}" srcOrd="0" destOrd="0" presId="urn:microsoft.com/office/officeart/2008/layout/PictureAccentList#1"/>
    <dgm:cxn modelId="{6092062E-1041-426F-8054-97A9EC1F6391}" type="presParOf" srcId="{CBCD58DF-8B4A-4194-8768-904A78652948}" destId="{DEE04D14-ACC9-447E-A6D9-832CEC3780B8}" srcOrd="1" destOrd="0" presId="urn:microsoft.com/office/officeart/2008/layout/PictureAccentList#1"/>
    <dgm:cxn modelId="{ED2451ED-8258-4A67-A3C3-93D190145490}" type="presParOf" srcId="{8D04CFC8-9FE2-4075-B5A7-D3196D551307}" destId="{0C2AB9D0-D3BA-46C9-AE89-2EB0AEEEE449}" srcOrd="1" destOrd="0" presId="urn:microsoft.com/office/officeart/2008/layout/PictureAccentList#1"/>
    <dgm:cxn modelId="{F675269E-BC94-42BE-AC2B-30C99F11F787}" type="presParOf" srcId="{0C2AB9D0-D3BA-46C9-AE89-2EB0AEEEE449}" destId="{891ED311-F33C-43E0-BCE8-DF8EEEA0662D}" srcOrd="0" destOrd="0" presId="urn:microsoft.com/office/officeart/2008/layout/PictureAccentList#1"/>
    <dgm:cxn modelId="{304FF57A-FA32-4EF3-AF57-63967353A701}" type="presParOf" srcId="{0C2AB9D0-D3BA-46C9-AE89-2EB0AEEEE449}" destId="{AF1E3A65-082D-418E-88A0-13B98CA94B80}" srcOrd="1" destOrd="0" presId="urn:microsoft.com/office/officeart/2008/layout/PictureAccentList#1"/>
    <dgm:cxn modelId="{6D8A1CF6-2FDA-436B-AD53-524734730A2A}" type="presParOf" srcId="{8D04CFC8-9FE2-4075-B5A7-D3196D551307}" destId="{0CBBD839-A61C-44A8-B68D-F5742D32511A}" srcOrd="2" destOrd="0" presId="urn:microsoft.com/office/officeart/2008/layout/PictureAccentList#1"/>
    <dgm:cxn modelId="{8913702C-8845-405A-883B-5D44188AFED3}" type="presParOf" srcId="{0CBBD839-A61C-44A8-B68D-F5742D32511A}" destId="{6F1CA706-5070-453D-8F1E-77815CB7DA8A}" srcOrd="0" destOrd="0" presId="urn:microsoft.com/office/officeart/2008/layout/PictureAccentList#1"/>
    <dgm:cxn modelId="{A51D03E1-A838-480D-BC51-94152CC54927}" type="presParOf" srcId="{0CBBD839-A61C-44A8-B68D-F5742D32511A}" destId="{421F82FE-17A7-46E8-920D-3EA7353FF2DB}" srcOrd="1" destOrd="0" presId="urn:microsoft.com/office/officeart/2008/layout/PictureAccentList#1"/>
    <dgm:cxn modelId="{A9DE80E9-F7C2-4F94-B6AB-3E52ABF9FF95}" type="presParOf" srcId="{D06F5AB6-56B6-4C22-9AD8-0407E2697D2F}" destId="{28CC23AD-5BCC-4057-8206-87075ECD62EB}" srcOrd="1" destOrd="0" presId="urn:microsoft.com/office/officeart/2008/layout/PictureAccentList#1"/>
    <dgm:cxn modelId="{94B69FF3-2121-48C0-BF3A-89FB2C6AEA03}" type="presParOf" srcId="{28CC23AD-5BCC-4057-8206-87075ECD62EB}" destId="{43F7557D-0424-49C3-8F19-667CEFC43BA3}" srcOrd="0" destOrd="0" presId="urn:microsoft.com/office/officeart/2008/layout/PictureAccentList#1"/>
    <dgm:cxn modelId="{3624F18A-5EB8-4230-A3E7-B8633BDBBBCD}" type="presParOf" srcId="{43F7557D-0424-49C3-8F19-667CEFC43BA3}" destId="{A9C60E45-6C8E-46C4-9921-F86C7A834BDB}" srcOrd="0" destOrd="0" presId="urn:microsoft.com/office/officeart/2008/layout/PictureAccentList#1"/>
    <dgm:cxn modelId="{CE903D16-3477-4577-8094-9B3F461F8AED}" type="presParOf" srcId="{28CC23AD-5BCC-4057-8206-87075ECD62EB}" destId="{494C1E59-F3EC-4E49-BB76-ECA0B1333FEC}" srcOrd="1" destOrd="0" presId="urn:microsoft.com/office/officeart/2008/layout/PictureAccentList#1"/>
    <dgm:cxn modelId="{B24D9BD4-4D8B-4121-8241-5862E0E2082C}" type="presParOf" srcId="{494C1E59-F3EC-4E49-BB76-ECA0B1333FEC}" destId="{19253E62-C4A7-4422-8C02-5F8C635F16C4}" srcOrd="0" destOrd="0" presId="urn:microsoft.com/office/officeart/2008/layout/PictureAccentList#1"/>
    <dgm:cxn modelId="{B96DB8BD-F30C-49F5-A13F-FCF494E03744}" type="presParOf" srcId="{19253E62-C4A7-4422-8C02-5F8C635F16C4}" destId="{D2B1D707-27EC-4FF1-91C9-7BB673A2B5A0}" srcOrd="0" destOrd="0" presId="urn:microsoft.com/office/officeart/2008/layout/PictureAccentList#1"/>
    <dgm:cxn modelId="{C3EE898F-EBFC-46BA-A41C-D6B802B1A725}" type="presParOf" srcId="{19253E62-C4A7-4422-8C02-5F8C635F16C4}" destId="{094EF217-186A-4E3C-A5A2-6CDED7D127F3}" srcOrd="1" destOrd="0" presId="urn:microsoft.com/office/officeart/2008/layout/PictureAccentList#1"/>
    <dgm:cxn modelId="{9697B242-2AFD-4592-B2F1-25022D5263B3}" type="presParOf" srcId="{494C1E59-F3EC-4E49-BB76-ECA0B1333FEC}" destId="{DBF432D7-93FF-43D6-9586-4293F3DE0118}" srcOrd="1" destOrd="0" presId="urn:microsoft.com/office/officeart/2008/layout/PictureAccentList#1"/>
    <dgm:cxn modelId="{5EFE8125-A0BD-45B6-9F27-B84C70B3F0F9}" type="presParOf" srcId="{DBF432D7-93FF-43D6-9586-4293F3DE0118}" destId="{3D9C0AAA-D938-4478-9F30-BE6E2E2CB4A2}" srcOrd="0" destOrd="0" presId="urn:microsoft.com/office/officeart/2008/layout/PictureAccentList#1"/>
    <dgm:cxn modelId="{4C9BF055-0A72-4E33-A81E-8E5597654D72}" type="presParOf" srcId="{DBF432D7-93FF-43D6-9586-4293F3DE0118}" destId="{BD3D95B7-C2D1-4248-B510-B818E008E93B}" srcOrd="1" destOrd="0" presId="urn:microsoft.com/office/officeart/2008/layout/PictureAccen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1" loCatId="process" qsTypeId="urn:microsoft.com/office/officeart/2005/8/quickstyle/3d2#1" qsCatId="3D" csTypeId="urn:microsoft.com/office/officeart/2005/8/colors/colorful2#2" csCatId="colorful" phldr="1"/>
      <dgm:spPr/>
      <dgm:t>
        <a:bodyPr/>
        <a:lstStyle/>
        <a:p>
          <a:endParaRPr lang="es-ES"/>
        </a:p>
      </dgm:t>
    </dgm:pt>
    <dgm:pt modelId="{D58F5467-AB06-4D16-B2CE-CB31E32A6082}">
      <dgm:prSet phldr="0" custT="1"/>
      <dgm:spPr>
        <a:solidFill>
          <a:schemeClr val="accent1">
            <a:lumMod val="75000"/>
          </a:schemeClr>
        </a:solidFill>
      </dgm:spPr>
      <dgm:t>
        <a:bodyPr vert="horz" wrap="square"/>
        <a:lstStyle/>
        <a:p>
          <a:pPr>
            <a:lnSpc>
              <a:spcPct val="100000"/>
            </a:lnSpc>
            <a:spcBef>
              <a:spcPct val="0"/>
            </a:spcBef>
            <a:spcAft>
              <a:spcPct val="35000"/>
            </a:spcAft>
          </a:pPr>
          <a:r>
            <a:rPr lang="" altLang="en-US" sz="1800" dirty="0">
              <a:latin typeface="Gayathri Thin" panose="00000403000000000000" charset="0"/>
              <a:cs typeface="Gayathri Thin" panose="00000403000000000000" charset="0"/>
            </a:rPr>
            <a:t>വ്യക്തിയുടെ കുറ്റബോധം നിർണ്ണയിക്കുന്നതോ നിർണ്ണയിക്കാത്തതോ ആയ ഒരു വിധി നടത്തുക (1 കൊരി. 5:3)</a:t>
          </a:r>
        </a:p>
      </dgm:t>
    </dgm:pt>
    <dgm:pt modelId="{599C42B3-B452-4AC3-85A6-C23F50B303E3}" type="parTrans" cxnId="{8EDB5667-1298-4352-8C80-E809B8779385}">
      <dgm:prSet/>
      <dgm:spPr/>
      <dgm:t>
        <a:bodyPr/>
        <a:lstStyle/>
        <a:p>
          <a:endParaRPr lang="es-ES" sz="2000" b="1">
            <a:effectLst>
              <a:outerShdw blurRad="38100" dist="38100" dir="2700000" algn="tl">
                <a:srgbClr val="000000"/>
              </a:outerShdw>
            </a:effectLst>
          </a:endParaRPr>
        </a:p>
      </dgm:t>
    </dgm:pt>
    <dgm:pt modelId="{48862ADD-404E-49C9-A66B-47C73C42D1F0}" type="sibTrans" cxnId="{8EDB5667-1298-4352-8C80-E809B8779385}">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phldr="0" custT="1"/>
      <dgm:spPr>
        <a:solidFill>
          <a:schemeClr val="accent4">
            <a:lumMod val="50000"/>
          </a:schemeClr>
        </a:solidFill>
      </dgm:spPr>
      <dgm:t>
        <a:bodyPr vert="horz" wrap="square"/>
        <a:lstStyle/>
        <a:p>
          <a:pPr>
            <a:lnSpc>
              <a:spcPct val="100000"/>
            </a:lnSpc>
            <a:spcBef>
              <a:spcPct val="0"/>
            </a:spcBef>
            <a:spcAft>
              <a:spcPct val="35000"/>
            </a:spcAft>
          </a:pPr>
          <a:r>
            <a:rPr lang="" altLang="en-US" sz="1600" dirty="0">
              <a:latin typeface="Gayathri Thin" panose="00000403000000000000" charset="0"/>
              <a:cs typeface="Gayathri Thin" panose="00000403000000000000" charset="0"/>
            </a:rPr>
            <a:t>പാപിയായ ഒരാൾ സഭയിലെ അംഗമായി കണക്കാക്കണമെന്ന് നിർബന്ധം പിടിക്കുകയും, തന്റെ പാപം ഉപേക്ഷിക്കാൻ തയ്യാറാകാതിരിക്കുകയും ചെയ്യുന്നിടത്തോളം (1 കൊരി. 5:11) അവനുമായി സഹവസിക്കരുത്, അവനോടൊപ്പം ഭക്ഷണം കഴിക്കുക പോലും അരുത്.</a:t>
          </a:r>
        </a:p>
      </dgm:t>
    </dgm:pt>
    <dgm:pt modelId="{CD63048B-0D7F-4EF4-A898-6A107832C4F8}" type="parTrans" cxnId="{59AED1E1-2A93-4689-9AA9-AF501C51E19D}">
      <dgm:prSet/>
      <dgm:spPr/>
      <dgm:t>
        <a:bodyPr/>
        <a:lstStyle/>
        <a:p>
          <a:endParaRPr lang="es-ES" sz="2000" b="1">
            <a:effectLst>
              <a:outerShdw blurRad="38100" dist="38100" dir="2700000" algn="tl">
                <a:srgbClr val="000000"/>
              </a:outerShdw>
            </a:effectLst>
          </a:endParaRPr>
        </a:p>
      </dgm:t>
    </dgm:pt>
    <dgm:pt modelId="{131C3608-2B35-498C-BF59-0921B7CBEAA5}" type="sibTrans" cxnId="{59AED1E1-2A93-4689-9AA9-AF501C51E19D}">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phldr="0" custT="1"/>
      <dgm:spPr>
        <a:solidFill>
          <a:schemeClr val="accent3">
            <a:lumMod val="75000"/>
          </a:schemeClr>
        </a:solidFill>
      </dgm:spPr>
      <dgm:t>
        <a:bodyPr vert="horz" wrap="square"/>
        <a:lstStyle/>
        <a:p>
          <a:pPr>
            <a:lnSpc>
              <a:spcPct val="100000"/>
            </a:lnSpc>
            <a:spcBef>
              <a:spcPct val="0"/>
            </a:spcBef>
            <a:spcAft>
              <a:spcPct val="35000"/>
            </a:spcAft>
          </a:pPr>
          <a:r>
            <a:rPr lang="" altLang="en-US" sz="1600" dirty="0">
              <a:latin typeface="Gayathri Thin" panose="00000403000000000000" charset="0"/>
              <a:cs typeface="Gayathri Thin" panose="00000403000000000000" charset="0"/>
            </a:rPr>
            <a:t>പാപിയെ പുറത്താക്കി "സാത്താന്" ഏൽപ്പിക്കാൻ, കാരണം, ഈ പാപത്തെ വിലമതിക്കുന്നതിലൂടെ, അവൻ സ്വമേധയാ സാത്താന്റെ നുകത്തിൻ കീഴിൽ തന്നെത്തന്നെ ഏൽപ്പിക്കാൻ തീരുമാനിച്ചു (1 കൊരി. 5:2</a:t>
          </a:r>
          <a:r>
            <a:rPr lang="en-US" altLang="en-US" sz="1600" dirty="0">
              <a:latin typeface="Gayathri Thin" panose="00000403000000000000" charset="0"/>
              <a:cs typeface="Gayathri Thin" panose="00000403000000000000" charset="0"/>
            </a:rPr>
            <a:t>b, 5a, 13b).</a:t>
          </a:r>
        </a:p>
      </dgm:t>
    </dgm:pt>
    <dgm:pt modelId="{D0C8077D-3881-438F-BDC2-79D4F7014FC2}" type="parTrans" cxnId="{619C4D29-25CD-4B40-881A-DE1841DED37C}">
      <dgm:prSet/>
      <dgm:spPr/>
      <dgm:t>
        <a:bodyPr/>
        <a:lstStyle/>
        <a:p>
          <a:endParaRPr lang="es-ES" sz="2000" b="1">
            <a:effectLst>
              <a:outerShdw blurRad="38100" dist="38100" dir="2700000" algn="tl">
                <a:srgbClr val="000000"/>
              </a:outerShdw>
            </a:effectLst>
          </a:endParaRPr>
        </a:p>
      </dgm:t>
    </dgm:pt>
    <dgm:pt modelId="{343DFEB5-D698-451F-B417-C1321477D0C0}" type="sibTrans" cxnId="{619C4D29-25CD-4B40-881A-DE1841DED37C}">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A1BD9810-97B6-4C17-8932-0FAF663A0622}" type="presOf" srcId="{131C3608-2B35-498C-BF59-0921B7CBEAA5}" destId="{2E1695E2-AA7A-4BE8-80AA-A0A5E0BEED1D}" srcOrd="0" destOrd="0" presId="urn:microsoft.com/office/officeart/2005/8/layout/bProcess3#1"/>
    <dgm:cxn modelId="{619C4D29-25CD-4B40-881A-DE1841DED37C}" srcId="{F320B94F-748D-4180-938F-E83172DB05B1}" destId="{257F8E7A-CAA5-4DCB-9438-E8C4AAEDC3BA}" srcOrd="2" destOrd="0" parTransId="{D0C8077D-3881-438F-BDC2-79D4F7014FC2}" sibTransId="{343DFEB5-D698-451F-B417-C1321477D0C0}"/>
    <dgm:cxn modelId="{BEF4E72A-4456-45F0-8199-934E0853462F}" type="presOf" srcId="{D58F5467-AB06-4D16-B2CE-CB31E32A6082}" destId="{4517103E-ADA7-4D99-A534-654E56DEE0F6}" srcOrd="0" destOrd="0" presId="urn:microsoft.com/office/officeart/2005/8/layout/bProcess3#1"/>
    <dgm:cxn modelId="{4919E763-1FD2-45AB-A874-2A72388B28B2}" type="presOf" srcId="{257F8E7A-CAA5-4DCB-9438-E8C4AAEDC3BA}" destId="{53659B7C-0BD0-45C0-AE43-E38BED7A7250}" srcOrd="0" destOrd="0" presId="urn:microsoft.com/office/officeart/2005/8/layout/bProcess3#1"/>
    <dgm:cxn modelId="{8EDB5667-1298-4352-8C80-E809B8779385}" srcId="{F320B94F-748D-4180-938F-E83172DB05B1}" destId="{D58F5467-AB06-4D16-B2CE-CB31E32A6082}" srcOrd="0" destOrd="0" parTransId="{599C42B3-B452-4AC3-85A6-C23F50B303E3}" sibTransId="{48862ADD-404E-49C9-A66B-47C73C42D1F0}"/>
    <dgm:cxn modelId="{17B2454D-83AC-4C38-B5E4-1B7C36361A7A}" type="presOf" srcId="{F320B94F-748D-4180-938F-E83172DB05B1}" destId="{4165074B-0EFD-447A-93FC-FBF72EA8F8C3}" srcOrd="0" destOrd="0" presId="urn:microsoft.com/office/officeart/2005/8/layout/bProcess3#1"/>
    <dgm:cxn modelId="{80A3EA57-7000-47DE-B883-4E603FD30A5A}" type="presOf" srcId="{48862ADD-404E-49C9-A66B-47C73C42D1F0}" destId="{075A2E90-841B-40B6-AC71-8B696AA6ACF0}" srcOrd="1" destOrd="0" presId="urn:microsoft.com/office/officeart/2005/8/layout/bProcess3#1"/>
    <dgm:cxn modelId="{F6B8E7B8-3054-4EAC-9EEF-EA526D526669}" type="presOf" srcId="{5B61707F-8D34-4064-A4A8-BF585B05653E}" destId="{DE09943A-C256-40CD-B210-19FD6DF04B3D}" srcOrd="0" destOrd="0" presId="urn:microsoft.com/office/officeart/2005/8/layout/bProcess3#1"/>
    <dgm:cxn modelId="{A68A88C9-84E9-4419-9073-E81CC5ADA4BF}" type="presOf" srcId="{48862ADD-404E-49C9-A66B-47C73C42D1F0}" destId="{06D00E97-8472-4DEB-B568-1CC0F46D6F4C}" srcOrd="0" destOrd="0" presId="urn:microsoft.com/office/officeart/2005/8/layout/bProcess3#1"/>
    <dgm:cxn modelId="{7A0617CB-B3E1-4A80-B386-51D8AE719799}" type="presOf" srcId="{131C3608-2B35-498C-BF59-0921B7CBEAA5}" destId="{6C83221B-F91F-4DC9-B829-1F87A0247606}" srcOrd="1" destOrd="0" presId="urn:microsoft.com/office/officeart/2005/8/layout/bProcess3#1"/>
    <dgm:cxn modelId="{59AED1E1-2A93-4689-9AA9-AF501C51E19D}" srcId="{F320B94F-748D-4180-938F-E83172DB05B1}" destId="{5B61707F-8D34-4064-A4A8-BF585B05653E}" srcOrd="1" destOrd="0" parTransId="{CD63048B-0D7F-4EF4-A898-6A107832C4F8}" sibTransId="{131C3608-2B35-498C-BF59-0921B7CBEAA5}"/>
    <dgm:cxn modelId="{03667832-7444-49C7-9352-C698685CB4C2}" type="presParOf" srcId="{4165074B-0EFD-447A-93FC-FBF72EA8F8C3}" destId="{4517103E-ADA7-4D99-A534-654E56DEE0F6}" srcOrd="0" destOrd="0" presId="urn:microsoft.com/office/officeart/2005/8/layout/bProcess3#1"/>
    <dgm:cxn modelId="{5B49AB59-7FFC-4749-AABC-E2B132F57436}" type="presParOf" srcId="{4165074B-0EFD-447A-93FC-FBF72EA8F8C3}" destId="{06D00E97-8472-4DEB-B568-1CC0F46D6F4C}" srcOrd="1" destOrd="0" presId="urn:microsoft.com/office/officeart/2005/8/layout/bProcess3#1"/>
    <dgm:cxn modelId="{5B0A5054-BF56-4D52-A5C4-E693D1FDE8B9}" type="presParOf" srcId="{06D00E97-8472-4DEB-B568-1CC0F46D6F4C}" destId="{075A2E90-841B-40B6-AC71-8B696AA6ACF0}" srcOrd="0" destOrd="0" presId="urn:microsoft.com/office/officeart/2005/8/layout/bProcess3#1"/>
    <dgm:cxn modelId="{EEDDDD78-EDE8-47D5-81BC-FFDEFE12A666}" type="presParOf" srcId="{4165074B-0EFD-447A-93FC-FBF72EA8F8C3}" destId="{DE09943A-C256-40CD-B210-19FD6DF04B3D}" srcOrd="2" destOrd="0" presId="urn:microsoft.com/office/officeart/2005/8/layout/bProcess3#1"/>
    <dgm:cxn modelId="{DE6C6D61-4CCE-497B-ACD4-E97FAFF4C16D}" type="presParOf" srcId="{4165074B-0EFD-447A-93FC-FBF72EA8F8C3}" destId="{2E1695E2-AA7A-4BE8-80AA-A0A5E0BEED1D}" srcOrd="3" destOrd="0" presId="urn:microsoft.com/office/officeart/2005/8/layout/bProcess3#1"/>
    <dgm:cxn modelId="{2361F28D-82FE-4BB1-B0CD-398A856565E2}" type="presParOf" srcId="{2E1695E2-AA7A-4BE8-80AA-A0A5E0BEED1D}" destId="{6C83221B-F91F-4DC9-B829-1F87A0247606}" srcOrd="0" destOrd="0" presId="urn:microsoft.com/office/officeart/2005/8/layout/bProcess3#1"/>
    <dgm:cxn modelId="{CC8D9E3B-8148-43FE-BF2E-D9BB0FC8284F}" type="presParOf" srcId="{4165074B-0EFD-447A-93FC-FBF72EA8F8C3}" destId="{53659B7C-0BD0-45C0-AE43-E38BED7A7250}" srcOrd="4" destOrd="0" presId="urn:microsoft.com/office/officeart/2005/8/layout/bProcess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bwMode="white">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ml-IN" sz="24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സഭയിലെ പാപം</a:t>
          </a:r>
          <a:endParaRPr lang="en-IN" sz="24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bwMode="white">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ഏറ്റുപറഞ്ഞ പാപം</a:t>
          </a:r>
          <a:endParaRPr lang="en-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bwMode="white">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പാപനിർമാർജനം</a:t>
          </a:r>
          <a:endParaRPr lang="en-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bwMode="white">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ആന്തരിക പ്രശ്നങ്ങൾ കൈകാര്യം ചെയ്യൽ</a:t>
          </a:r>
          <a:endParaRPr lang="en-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497584" y="2325612"/>
        <a:ext cx="2555077" cy="682621"/>
      </dsp:txXfrm>
    </dsp:sp>
    <dsp:sp modelId="{A9C60E45-6C8E-46C4-9921-F86C7A834BDB}">
      <dsp:nvSpPr>
        <dsp:cNvPr id="0" name=""/>
        <dsp:cNvSpPr/>
      </dsp:nvSpPr>
      <dsp:spPr bwMode="white">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ml-IN" sz="19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സഭയിൽ പാപം എങ്ങനെ ഒഴിവാക്കാം?</a:t>
          </a:r>
          <a:endParaRPr lang="en-IN" sz="19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bwMode="white">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പരിശുദ്ധാത്മാവിന്റെ മന്ദിരങ്ങൾ</a:t>
          </a:r>
          <a:endParaRPr lang="en-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bwMode="white">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നിയമപരമായ ലൈംഗികത</a:t>
          </a:r>
          <a:endParaRPr lang="en-IN" sz="20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bwMode="white">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32676"/>
        <a:ext cx="34005" cy="6807"/>
      </dsp:txXfrm>
    </dsp:sp>
    <dsp:sp modelId="{4517103E-ADA7-4D99-A534-654E56DEE0F6}">
      <dsp:nvSpPr>
        <dsp:cNvPr id="0" name=""/>
        <dsp:cNvSpPr/>
      </dsp:nvSpPr>
      <dsp:spPr bwMode="white">
        <a:xfrm>
          <a:off x="14418"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 altLang="en-US" sz="1800" kern="1200" dirty="0">
              <a:latin typeface="Gayathri Thin" panose="00000403000000000000" charset="0"/>
              <a:cs typeface="Gayathri Thin" panose="00000403000000000000" charset="0"/>
            </a:rPr>
            <a:t>വ്യക്തിയുടെ കുറ്റബോധം നിർണ്ണയിക്കുന്നതോ നിർണ്ണയിക്കാത്തതോ ആയ ഒരു വിധി നടത്തുക (1 കൊരി. 5:3)</a:t>
          </a:r>
        </a:p>
      </dsp:txBody>
      <dsp:txXfrm>
        <a:off x="14418" y="48985"/>
        <a:ext cx="2956980" cy="1774188"/>
      </dsp:txXfrm>
    </dsp:sp>
    <dsp:sp modelId="{2E1695E2-AA7A-4BE8-80AA-A0A5E0BEED1D}">
      <dsp:nvSpPr>
        <dsp:cNvPr id="0" name=""/>
        <dsp:cNvSpPr/>
      </dsp:nvSpPr>
      <dsp:spPr bwMode="white">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32676"/>
        <a:ext cx="34005" cy="6807"/>
      </dsp:txXfrm>
    </dsp:sp>
    <dsp:sp modelId="{DE09943A-C256-40CD-B210-19FD6DF04B3D}">
      <dsp:nvSpPr>
        <dsp:cNvPr id="0" name=""/>
        <dsp:cNvSpPr/>
      </dsp:nvSpPr>
      <dsp:spPr bwMode="white">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 altLang="en-US" sz="1600" kern="1200" dirty="0">
              <a:latin typeface="Gayathri Thin" panose="00000403000000000000" charset="0"/>
              <a:cs typeface="Gayathri Thin" panose="00000403000000000000" charset="0"/>
            </a:rPr>
            <a:t>പാപിയായ ഒരാൾ സഭയിലെ അംഗമായി കണക്കാക്കണമെന്ന് നിർബന്ധം പിടിക്കുകയും, തന്റെ പാപം ഉപേക്ഷിക്കാൻ തയ്യാറാകാതിരിക്കുകയും ചെയ്യുന്നിടത്തോളം (1 കൊരി. 5:11) അവനുമായി സഹവസിക്കരുത്, അവനോടൊപ്പം ഭക്ഷണം കഴിക്കുക പോലും അരുത്.</a:t>
          </a:r>
        </a:p>
      </dsp:txBody>
      <dsp:txXfrm>
        <a:off x="3651504" y="48985"/>
        <a:ext cx="3700838" cy="1774188"/>
      </dsp:txXfrm>
    </dsp:sp>
    <dsp:sp modelId="{53659B7C-0BD0-45C0-AE43-E38BED7A7250}">
      <dsp:nvSpPr>
        <dsp:cNvPr id="0" name=""/>
        <dsp:cNvSpPr/>
      </dsp:nvSpPr>
      <dsp:spPr bwMode="white">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 altLang="en-US" sz="1600" kern="1200" dirty="0">
              <a:latin typeface="Gayathri Thin" panose="00000403000000000000" charset="0"/>
              <a:cs typeface="Gayathri Thin" panose="00000403000000000000" charset="0"/>
            </a:rPr>
            <a:t>പാപിയെ പുറത്താക്കി "സാത്താന്" ഏൽപ്പിക്കാൻ, കാരണം, ഈ പാപത്തെ വിലമതിക്കുന്നതിലൂടെ, അവൻ സ്വമേധയാ സാത്താന്റെ നുകത്തിൻ കീഴിൽ തന്നെത്തന്നെ ഏൽപ്പിക്കാൻ തീരുമാനിച്ചു (1 കൊരി. 5:2</a:t>
          </a:r>
          <a:r>
            <a:rPr lang="en-US" altLang="en-US" sz="1600" kern="1200" dirty="0">
              <a:latin typeface="Gayathri Thin" panose="00000403000000000000" charset="0"/>
              <a:cs typeface="Gayathri Thin" panose="00000403000000000000" charset="0"/>
            </a:rPr>
            <a:t>b, 5a, 13b).</a:t>
          </a: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1">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1">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E258DDCF-5409-4A7F-B9A8-A9087ED5F8B3}"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258DDCF-5409-4A7F-B9A8-A9087ED5F8B3}"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258DDCF-5409-4A7F-B9A8-A9087ED5F8B3}"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A057FF9-8B9C-473F-918D-2A10E69BC4BD}" type="datetimeFigureOut">
              <a:rPr lang="es-ES" smtClean="0"/>
              <a:t>03/07/2026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A057FF9-8B9C-473F-918D-2A10E69BC4BD}" type="datetimeFigureOut">
              <a:rPr lang="es-ES" smtClean="0"/>
              <a:t>03/07/2026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A057FF9-8B9C-473F-918D-2A10E69BC4BD}" type="datetimeFigureOut">
              <a:rPr lang="es-ES" smtClean="0"/>
              <a:t>03/07/2026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057FF9-8B9C-473F-918D-2A10E69BC4BD}" type="datetimeFigureOut">
              <a:rPr lang="es-ES" smtClean="0"/>
              <a:t>03/07/2026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03/07/2026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258DDCF-5409-4A7F-B9A8-A9087ED5F8B3}"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03/07/2026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E258DDCF-5409-4A7F-B9A8-A9087ED5F8B3}" type="datetimeFigureOut">
              <a:rPr lang="es-ES" smtClean="0"/>
              <a:t>03/07/2026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E258DDCF-5409-4A7F-B9A8-A9087ED5F8B3}" type="datetimeFigureOut">
              <a:rPr lang="es-ES" smtClean="0"/>
              <a:t>03/07/2026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258DDCF-5409-4A7F-B9A8-A9087ED5F8B3}" type="datetimeFigureOut">
              <a:rPr lang="es-ES" smtClean="0"/>
              <a:t>03/07/2026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E258DDCF-5409-4A7F-B9A8-A9087ED5F8B3}" type="datetimeFigureOut">
              <a:rPr lang="es-ES" smtClean="0"/>
              <a:t>03/07/2026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58DDCF-5409-4A7F-B9A8-A9087ED5F8B3}" type="datetimeFigureOut">
              <a:rPr lang="es-ES" smtClean="0"/>
              <a:t>03/07/2026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E258DDCF-5409-4A7F-B9A8-A9087ED5F8B3}" type="datetimeFigureOut">
              <a:rPr lang="es-ES" smtClean="0"/>
              <a:t>03/07/2026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E258DDCF-5409-4A7F-B9A8-A9087ED5F8B3}" type="datetimeFigureOut">
              <a:rPr lang="es-ES" smtClean="0"/>
              <a:t>03/07/2026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B9BA9A-254C-44C0-8602-514F0A1051D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03/07/2026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03/07/2026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0" y="0"/>
            <a:ext cx="12192000" cy="1200329"/>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en-US" altLang="en-US" sz="7200" b="1" spc="300" dirty="0">
                <a:ln w="0"/>
                <a:solidFill>
                  <a:srgbClr val="686688"/>
                </a:solidFill>
                <a:effectLst>
                  <a:reflection blurRad="6350" stA="53000" endA="300" endPos="35500" dir="5400000" sy="-90000" algn="bl" rotWithShape="0"/>
                </a:effectLst>
                <a:latin typeface="Gayathri Thin" panose="00000403000000000000" charset="0"/>
                <a:cs typeface="Gayathri Thin" panose="00000403000000000000" charset="0"/>
              </a:rPr>
              <a:t>സഭയിലെ പാപം</a:t>
            </a:r>
          </a:p>
        </p:txBody>
      </p:sp>
      <p:sp>
        <p:nvSpPr>
          <p:cNvPr id="5" name="CuadroTexto 4"/>
          <p:cNvSpPr txBox="1"/>
          <p:nvPr/>
        </p:nvSpPr>
        <p:spPr>
          <a:xfrm>
            <a:off x="0" y="6519446"/>
            <a:ext cx="3482171" cy="338554"/>
          </a:xfrm>
          <a:prstGeom prst="rect">
            <a:avLst/>
          </a:prstGeom>
          <a:noFill/>
        </p:spPr>
        <p:txBody>
          <a:bodyPr wrap="none" rtlCol="0">
            <a:spAutoFit/>
          </a:bodyPr>
          <a:lstStyle/>
          <a:p>
            <a:r>
              <a:rPr lang="en-GB" sz="1600" b="1" dirty="0">
                <a:solidFill>
                  <a:srgbClr val="FCE4C4"/>
                </a:solidFill>
                <a:effectLst>
                  <a:glow rad="127000">
                    <a:srgbClr val="82502E"/>
                  </a:glow>
                  <a:outerShdw blurRad="38100" dist="38100" dir="2700000" algn="tl">
                    <a:srgbClr val="000000"/>
                  </a:outerShdw>
                </a:effectLst>
              </a:rPr>
              <a:t>Lesson 4 for July 25,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7" name="Rectángulo 16"/>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p:cNvSpPr txBox="1"/>
          <p:nvPr/>
        </p:nvSpPr>
        <p:spPr>
          <a:xfrm>
            <a:off x="1" y="-19664"/>
            <a:ext cx="8160774" cy="706755"/>
          </a:xfrm>
          <a:prstGeom prst="rect">
            <a:avLst/>
          </a:prstGeom>
          <a:noFill/>
        </p:spPr>
        <p:txBody>
          <a:bodyPr wrap="square">
            <a:spAutoFit/>
            <a:scene3d>
              <a:camera prst="orthographicFront"/>
              <a:lightRig rig="sunset" dir="t"/>
            </a:scene3d>
            <a:sp3d extrusionH="57150">
              <a:bevelT w="82550" h="38100" prst="coolSlant"/>
            </a:sp3d>
          </a:bodyPr>
          <a:lstStyle/>
          <a:p>
            <a:pPr algn="ctr"/>
            <a:r>
              <a:rPr lang="en-US" altLang="en-US" sz="4000" b="1" dirty="0" err="1">
                <a:ln w="22225">
                  <a:solidFill>
                    <a:srgbClr val="826000"/>
                  </a:solidFill>
                  <a:prstDash val="solid"/>
                </a:ln>
                <a:solidFill>
                  <a:srgbClr val="CC9900"/>
                </a:solidFill>
                <a:latin typeface="Gayathri Thin" panose="00000403000000000000" charset="0"/>
                <a:cs typeface="Gayathri Thin" panose="00000403000000000000" charset="0"/>
              </a:rPr>
              <a:t>പരിശുദ്ധാത്മാവിന്റെ</a:t>
            </a:r>
            <a:r>
              <a:rPr lang="en-US" altLang="en-US" sz="4000" b="1" dirty="0">
                <a:ln w="22225">
                  <a:solidFill>
                    <a:srgbClr val="826000"/>
                  </a:solidFill>
                  <a:prstDash val="solid"/>
                </a:ln>
                <a:solidFill>
                  <a:srgbClr val="CC9900"/>
                </a:solidFill>
                <a:latin typeface="Gayathri Thin" panose="00000403000000000000" charset="0"/>
                <a:cs typeface="Gayathri Thin" panose="00000403000000000000" charset="0"/>
              </a:rPr>
              <a:t> </a:t>
            </a:r>
            <a:r>
              <a:rPr lang="ml-IN" altLang="en-US" sz="4000" b="1" dirty="0">
                <a:ln w="22225">
                  <a:solidFill>
                    <a:srgbClr val="826000"/>
                  </a:solidFill>
                  <a:prstDash val="solid"/>
                </a:ln>
                <a:solidFill>
                  <a:srgbClr val="CC9900"/>
                </a:solidFill>
                <a:latin typeface="Gayathri Thin" panose="00000403000000000000" charset="0"/>
                <a:cs typeface="Gayathri Thin" panose="00000403000000000000" charset="0"/>
              </a:rPr>
              <a:t>മന്ദിര</a:t>
            </a:r>
            <a:r>
              <a:rPr lang="en-US" altLang="en-US" sz="4000" b="1" dirty="0" err="1">
                <a:ln w="22225">
                  <a:solidFill>
                    <a:srgbClr val="826000"/>
                  </a:solidFill>
                  <a:prstDash val="solid"/>
                </a:ln>
                <a:solidFill>
                  <a:srgbClr val="CC9900"/>
                </a:solidFill>
                <a:latin typeface="Gayathri Thin" panose="00000403000000000000" charset="0"/>
                <a:cs typeface="Gayathri Thin" panose="00000403000000000000" charset="0"/>
              </a:rPr>
              <a:t>ങ്ങ</a:t>
            </a:r>
            <a:r>
              <a:rPr lang="en-US" altLang="en-US" sz="4000" b="1" dirty="0">
                <a:ln w="22225">
                  <a:solidFill>
                    <a:srgbClr val="826000"/>
                  </a:solidFill>
                  <a:prstDash val="solid"/>
                </a:ln>
                <a:solidFill>
                  <a:srgbClr val="CC9900"/>
                </a:solidFill>
                <a:latin typeface="Gayathri Thin" panose="00000403000000000000" charset="0"/>
                <a:cs typeface="Gayathri Thin" panose="00000403000000000000" charset="0"/>
              </a:rPr>
              <a:t>ൾ</a:t>
            </a:r>
          </a:p>
        </p:txBody>
      </p:sp>
      <p:sp>
        <p:nvSpPr>
          <p:cNvPr id="5" name="CuadroTexto 4"/>
          <p:cNvSpPr txBox="1"/>
          <p:nvPr/>
        </p:nvSpPr>
        <p:spPr>
          <a:xfrm>
            <a:off x="1" y="526402"/>
            <a:ext cx="8160774" cy="829945"/>
          </a:xfrm>
          <a:prstGeom prst="rect">
            <a:avLst/>
          </a:prstGeom>
          <a:noFill/>
        </p:spPr>
        <p:txBody>
          <a:bodyPr wrap="square">
            <a:spAutoFit/>
            <a:scene3d>
              <a:camera prst="orthographicFront"/>
              <a:lightRig rig="threePt" dir="t"/>
            </a:scene3d>
            <a:sp3d extrusionH="57150">
              <a:bevelT w="38100" h="38100"/>
            </a:sp3d>
          </a:bodyPr>
          <a:lstStyle/>
          <a:p>
            <a:pPr algn="ctr"/>
            <a:r>
              <a:rPr lang="en-GB" sz="1600" b="1" dirty="0">
                <a:solidFill>
                  <a:schemeClr val="accent1">
                    <a:lumMod val="75000"/>
                  </a:schemeClr>
                </a:solidFill>
                <a:latin typeface="Gayathri Thin" panose="00000403000000000000" charset="0"/>
                <a:cs typeface="Gayathri Thin" panose="00000403000000000000" charset="0"/>
              </a:rPr>
              <a:t>“</a:t>
            </a:r>
            <a:r>
              <a:rPr lang="en-US" altLang="en-US" sz="1600" b="1" dirty="0">
                <a:solidFill>
                  <a:schemeClr val="accent1">
                    <a:lumMod val="75000"/>
                  </a:schemeClr>
                </a:solidFill>
                <a:latin typeface="Gayathri Thin" panose="00000403000000000000" charset="0"/>
                <a:cs typeface="Gayathri Thin" panose="00000403000000000000" charset="0"/>
              </a:rPr>
              <a:t>ദൈവത്തിന്റെ ദാനമായി നിങ്ങളിൽ ഇരിക്കുന്ന പരിശുദ്ധാത്മാവിന്റെ മന്ദിരമാകുന്നു നിങ്ങളുടെ ശരീരം എന്നും നിങ്ങളെ വിലെക്കു വാങ്ങിയിരിക്കയാൽ നിങ്ങൾ താന്താങ്ങൾക്കുള്ളവരല്ല എന്നും അറിയുന്നില്ലയോ?</a:t>
            </a:r>
            <a:r>
              <a:rPr lang="en-GB" sz="1600" b="1" dirty="0">
                <a:solidFill>
                  <a:schemeClr val="accent1">
                    <a:lumMod val="75000"/>
                  </a:schemeClr>
                </a:solidFill>
                <a:latin typeface="Gayathri Thin" panose="00000403000000000000" charset="0"/>
                <a:cs typeface="Gayathri Thin" panose="00000403000000000000" charset="0"/>
              </a:rPr>
              <a:t>”</a:t>
            </a:r>
            <a:r>
              <a:rPr lang="en-GB" sz="1200" b="1" dirty="0">
                <a:solidFill>
                  <a:schemeClr val="accent1">
                    <a:lumMod val="75000"/>
                  </a:schemeClr>
                </a:solidFill>
                <a:latin typeface="Gayathri Thin" panose="00000403000000000000" charset="0"/>
                <a:cs typeface="Gayathri Thin" panose="00000403000000000000" charset="0"/>
              </a:rPr>
              <a:t>(1</a:t>
            </a:r>
            <a:r>
              <a:rPr lang="en-US" altLang="en-GB" sz="1200" b="1" dirty="0">
                <a:solidFill>
                  <a:schemeClr val="accent1">
                    <a:lumMod val="75000"/>
                  </a:schemeClr>
                </a:solidFill>
                <a:latin typeface="Gayathri Thin" panose="00000403000000000000" charset="0"/>
                <a:cs typeface="Gayathri Thin" panose="00000403000000000000" charset="0"/>
              </a:rPr>
              <a:t> </a:t>
            </a:r>
            <a:r>
              <a:rPr lang="en-US" altLang="en-US" sz="1200" b="1" dirty="0">
                <a:solidFill>
                  <a:schemeClr val="accent1">
                    <a:lumMod val="75000"/>
                  </a:schemeClr>
                </a:solidFill>
                <a:latin typeface="Gayathri Thin" panose="00000403000000000000" charset="0"/>
                <a:cs typeface="Gayathri Thin" panose="00000403000000000000" charset="0"/>
              </a:rPr>
              <a:t>കൊരിന്ത്യർ</a:t>
            </a:r>
            <a:r>
              <a:rPr lang="en-GB" sz="1200" b="1" dirty="0">
                <a:solidFill>
                  <a:schemeClr val="accent1">
                    <a:lumMod val="75000"/>
                  </a:schemeClr>
                </a:solidFill>
                <a:latin typeface="Gayathri Thin" panose="00000403000000000000" charset="0"/>
                <a:cs typeface="Gayathri Thin" panose="00000403000000000000" charset="0"/>
              </a:rPr>
              <a:t> 6:19)</a:t>
            </a:r>
          </a:p>
        </p:txBody>
      </p:sp>
      <p:sp>
        <p:nvSpPr>
          <p:cNvPr id="6" name="CuadroTexto 5"/>
          <p:cNvSpPr txBox="1"/>
          <p:nvPr/>
        </p:nvSpPr>
        <p:spPr>
          <a:xfrm>
            <a:off x="191468" y="1410947"/>
            <a:ext cx="8071888" cy="92202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വ്യവഹാരത്തിന്റെ വിഷയം കൈകാര്യം ചെയ്ത ശേഷം, പൗലോസ്  പ്രധാന വിഷയത്തിലേക്ക് മടങ്ങുന്നു: സഭയ്ക്കുള്ളിലെ ലൈംഗിക അധാർമികത. എന്തുകൊണ്ടാണ് അത് നിലനിന്നത്?</a:t>
            </a:r>
          </a:p>
        </p:txBody>
      </p:sp>
      <p:pic>
        <p:nvPicPr>
          <p:cNvPr id="4" name="Imagen 3"/>
          <p:cNvPicPr>
            <a:picLocks noChangeAspect="1"/>
          </p:cNvPicPr>
          <p:nvPr/>
        </p:nvPicPr>
        <p:blipFill>
          <a:blip r:embed="rId3" cstate="email"/>
          <a:stretch>
            <a:fillRect/>
          </a:stretch>
        </p:blipFill>
        <p:spPr>
          <a:xfrm>
            <a:off x="8319569" y="123441"/>
            <a:ext cx="3737177" cy="2092029"/>
          </a:xfrm>
          <a:prstGeom prst="rect">
            <a:avLst/>
          </a:prstGeom>
          <a:ln w="88900" cap="sq" cmpd="thickThin">
            <a:solidFill>
              <a:schemeClr val="bg2">
                <a:lumMod val="75000"/>
              </a:schemeClr>
            </a:solidFill>
            <a:prstDash val="solid"/>
            <a:miter lim="800000"/>
            <a:headEnd/>
            <a:tailEnd/>
          </a:ln>
          <a:effectLst>
            <a:innerShdw blurRad="76200">
              <a:srgbClr val="000000"/>
            </a:innerShdw>
          </a:effectLst>
        </p:spPr>
      </p:pic>
      <p:pic>
        <p:nvPicPr>
          <p:cNvPr id="8" name="Imagen 7"/>
          <p:cNvPicPr>
            <a:picLocks noChangeAspect="1"/>
          </p:cNvPicPr>
          <p:nvPr/>
        </p:nvPicPr>
        <p:blipFill rotWithShape="1">
          <a:blip r:embed="rId4" cstate="email"/>
          <a:srcRect/>
          <a:stretch>
            <a:fillRect/>
          </a:stretch>
        </p:blipFill>
        <p:spPr>
          <a:xfrm>
            <a:off x="8924309" y="3716594"/>
            <a:ext cx="3178219" cy="301796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p:cNvPicPr>
            <a:picLocks noChangeAspect="1"/>
          </p:cNvPicPr>
          <p:nvPr/>
        </p:nvPicPr>
        <p:blipFill rotWithShape="1">
          <a:blip r:embed="rId5" cstate="email"/>
          <a:srcRect/>
          <a:stretch>
            <a:fillRect/>
          </a:stretch>
        </p:blipFill>
        <p:spPr>
          <a:xfrm>
            <a:off x="191467" y="2294724"/>
            <a:ext cx="3859424" cy="1974474"/>
          </a:xfrm>
          <a:prstGeom prst="rect">
            <a:avLst/>
          </a:prstGeom>
          <a:ln w="88900" cap="sq" cmpd="thickThin">
            <a:solidFill>
              <a:srgbClr val="F27AD0"/>
            </a:solidFill>
            <a:prstDash val="solid"/>
            <a:miter lim="800000"/>
            <a:headEnd/>
            <a:tailEnd/>
          </a:ln>
          <a:effectLst>
            <a:innerShdw blurRad="76200">
              <a:srgbClr val="000000"/>
            </a:innerShdw>
          </a:effectLst>
        </p:spPr>
      </p:pic>
      <p:sp>
        <p:nvSpPr>
          <p:cNvPr id="12" name="CuadroTexto 11"/>
          <p:cNvSpPr txBox="1"/>
          <p:nvPr/>
        </p:nvSpPr>
        <p:spPr>
          <a:xfrm>
            <a:off x="99853" y="4385225"/>
            <a:ext cx="8734984" cy="92333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അദ്ദേഹത്തിന്റെ വാദം: നമ്മുടെ ശരീരങ്ങൾ ക്രിസ്തുവിന്റെ അവയവങ്ങളാണ്. നമുക്ക് ക്രിസ്തുവിന്റെ ഒരു അവയവം എടുത്ത് ഒരു വേശ്യയുമായോ വ്യഭിചാരിണിയുമായോ സംയോജിപ്പിക്കാൻ കഴിയില്ല (1 കൊരി. 6:15-18).</a:t>
            </a:r>
          </a:p>
        </p:txBody>
      </p:sp>
      <p:sp>
        <p:nvSpPr>
          <p:cNvPr id="14" name="CuadroTexto 13"/>
          <p:cNvSpPr txBox="1"/>
          <p:nvPr/>
        </p:nvSpPr>
        <p:spPr>
          <a:xfrm>
            <a:off x="99853" y="5301141"/>
            <a:ext cx="8634572" cy="1477328"/>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ഒടുവിൽ, ഇത് നമ്മെ ഒരു നിർണായക കാര്യത്തെക്കുറിച്ച് ചിന്തിക്കാൻ പ്രേരിപ്പിക്കുന്നു: നമ്മുടെ ശരീരങ്ങൾ പരിശുദ്ധാത്മാവിന്റെ ആലയങ്ങളാണ്, അതിനാൽ, അവ നമ്മുടെ സ്വത്തല്ല, മറിച്ച് ദൈവത്തിന്റേതാണ് (1 കൊരി. 6:19). ദൈവം നമ്മെ തന്റെ പുത്രന്റെ വിലയേറിയ രക്തത്താൽ വാങ്ങി, അതിനാൽ നാം നമ്മുടെ ശരീരത്തിലും ആത്മാവിലും ദൈവത്തെ മഹത്വപ്പെടുത്തണം (1 കൊരി. 6:20).</a:t>
            </a:r>
          </a:p>
        </p:txBody>
      </p:sp>
      <p:sp>
        <p:nvSpPr>
          <p:cNvPr id="16" name="CuadroTexto 15"/>
          <p:cNvSpPr txBox="1"/>
          <p:nvPr/>
        </p:nvSpPr>
        <p:spPr>
          <a:xfrm>
            <a:off x="4227412" y="2332967"/>
            <a:ext cx="7964588" cy="1477328"/>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ക്രിസ്ത്യാനികൾ വിശുദ്ധിയിലേക്കാണ് വിളിക്കപ്പെട്ടിരിക്കുന്നത് (1 കൊരി. 6:11), എല്ലാ പാപങ്ങളെയും ഒഴിവാക്കണം. എന്നാൽ ചിലർ വാദിച്ചത്, അവരുടെ പാപങ്ങൾ ഇതിനകം ക്ഷമിക്കപ്പെട്ടതിനാൽ, അവർക്ക് അവരുടെ ശരീരം കൊണ്ട് ഇഷ്ടമുള്ളത് ചെയ്യാൻ കഴിയുമെന്നാണ്. അതുകൊണ്ടാണ് "ശരീരം ലൈംഗിക ദുർന്നടപ്പിന് വേണ്ടിയുള്ളതല്ല" എന്ന് പൗലോസ് വ്യക്തമാക്കുന്നത് (1 കൊരി. 6:12-13).</a:t>
            </a:r>
            <a:endParaRPr lang="en-GB" b="1" dirty="0">
              <a:latin typeface="Gayathri Thin" panose="00000403000000000000" charset="0"/>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3" name="Rectángulo 12"/>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0"/>
            <a:ext cx="12191999" cy="768350"/>
          </a:xfrm>
          <a:prstGeom prst="rect">
            <a:avLst/>
          </a:prstGeom>
          <a:noFill/>
        </p:spPr>
        <p:txBody>
          <a:bodyPr wrap="square">
            <a:spAutoFit/>
          </a:bodyPr>
          <a:lstStyle/>
          <a:p>
            <a:pPr algn="ctr"/>
            <a:r>
              <a:rPr lang="en-US" altLang="en-US" sz="4400" b="1" spc="600" dirty="0">
                <a:ln w="6600">
                  <a:solidFill>
                    <a:schemeClr val="accent2"/>
                  </a:solidFill>
                  <a:prstDash val="solid"/>
                </a:ln>
                <a:solidFill>
                  <a:srgbClr val="FFFFFF"/>
                </a:solidFill>
                <a:effectLst>
                  <a:outerShdw dist="38100" dir="2700000" algn="tl" rotWithShape="0">
                    <a:schemeClr val="accent2"/>
                  </a:outerShdw>
                </a:effectLst>
                <a:latin typeface="Gayathri Thin" panose="00000403000000000000" charset="0"/>
                <a:cs typeface="Gayathri Thin" panose="00000403000000000000" charset="0"/>
              </a:rPr>
              <a:t>നിയമപരമായ ലൈംഗികത</a:t>
            </a:r>
          </a:p>
        </p:txBody>
      </p:sp>
      <p:sp>
        <p:nvSpPr>
          <p:cNvPr id="4" name="CuadroTexto 3"/>
          <p:cNvSpPr txBox="1"/>
          <p:nvPr/>
        </p:nvSpPr>
        <p:spPr>
          <a:xfrm>
            <a:off x="3835629" y="1511342"/>
            <a:ext cx="8356369" cy="923330"/>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കൊരിന്തിലെ സഭ ഉന്നയിച്ച ചില ചോദ്യങ്ങൾക്ക് ഉത്തരം നൽകുന്നതിലൂടെ, ലൈംഗിക അധാർമികതയിൽ നിന്ന് നമുക്ക് എങ്ങനെ ഓടിപ്പോകാമെന്ന് മനസ്സിലാക്കാൻ പൗലോസ് നമ്മെ സഹായിക്കുന്നു (1 കൊരി. 7:1).</a:t>
            </a:r>
          </a:p>
        </p:txBody>
      </p:sp>
      <p:sp>
        <p:nvSpPr>
          <p:cNvPr id="6" name="CuadroTexto 5"/>
          <p:cNvSpPr txBox="1"/>
          <p:nvPr/>
        </p:nvSpPr>
        <p:spPr>
          <a:xfrm>
            <a:off x="1590675" y="694152"/>
            <a:ext cx="9163050" cy="645160"/>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a:solidFill>
                  <a:schemeClr val="accent2">
                    <a:lumMod val="75000"/>
                  </a:schemeClr>
                </a:solidFill>
                <a:latin typeface="Gayathri Thin" panose="00000403000000000000" charset="0"/>
                <a:cs typeface="Gayathri Thin" panose="00000403000000000000" charset="0"/>
              </a:rPr>
              <a:t>“</a:t>
            </a:r>
            <a:r>
              <a:rPr lang="en-US" altLang="en-US" b="1" dirty="0">
                <a:solidFill>
                  <a:schemeClr val="accent2">
                    <a:lumMod val="75000"/>
                  </a:schemeClr>
                </a:solidFill>
                <a:latin typeface="Gayathri Thin" panose="00000403000000000000" charset="0"/>
                <a:cs typeface="Gayathri Thin" panose="00000403000000000000" charset="0"/>
              </a:rPr>
              <a:t>എങ്കിലും ദുർന്നടപ്പുനിമിത്തം ഓരോരുത്തന്നു സ്വന്തഭാര്യയും ഓരോരുത്തിക്കു സ്വന്തഭർത്താവും ഉണ്ടായിരിക്കട്ടെ.</a:t>
            </a:r>
            <a:r>
              <a:rPr lang="en-GB" b="1" dirty="0">
                <a:solidFill>
                  <a:schemeClr val="accent2">
                    <a:lumMod val="75000"/>
                  </a:schemeClr>
                </a:solidFill>
                <a:latin typeface="Gayathri Thin" panose="00000403000000000000" charset="0"/>
                <a:cs typeface="Gayathri Thin" panose="00000403000000000000" charset="0"/>
              </a:rPr>
              <a:t>.” </a:t>
            </a:r>
            <a:r>
              <a:rPr lang="en-GB" sz="1400" b="1" dirty="0">
                <a:solidFill>
                  <a:schemeClr val="accent2">
                    <a:lumMod val="75000"/>
                  </a:schemeClr>
                </a:solidFill>
                <a:latin typeface="Gayathri Thin" panose="00000403000000000000" charset="0"/>
                <a:cs typeface="Gayathri Thin" panose="00000403000000000000" charset="0"/>
              </a:rPr>
              <a:t>(1 </a:t>
            </a:r>
            <a:r>
              <a:rPr lang="en-US" altLang="en-US" sz="1400" b="1" dirty="0">
                <a:solidFill>
                  <a:schemeClr val="accent2">
                    <a:lumMod val="75000"/>
                  </a:schemeClr>
                </a:solidFill>
                <a:latin typeface="Gayathri Thin" panose="00000403000000000000" charset="0"/>
                <a:cs typeface="Gayathri Thin" panose="00000403000000000000" charset="0"/>
              </a:rPr>
              <a:t>കൊരിന്ത്യർ</a:t>
            </a:r>
            <a:r>
              <a:rPr lang="en-GB" sz="1400" b="1" dirty="0">
                <a:solidFill>
                  <a:schemeClr val="accent2">
                    <a:lumMod val="75000"/>
                  </a:schemeClr>
                </a:solidFill>
                <a:latin typeface="Gayathri Thin" panose="00000403000000000000" charset="0"/>
                <a:cs typeface="Gayathri Thin" panose="00000403000000000000" charset="0"/>
              </a:rPr>
              <a:t>7:2)</a:t>
            </a:r>
          </a:p>
        </p:txBody>
      </p:sp>
      <p:pic>
        <p:nvPicPr>
          <p:cNvPr id="5" name="Imagen 4"/>
          <p:cNvPicPr>
            <a:picLocks noChangeAspect="1"/>
          </p:cNvPicPr>
          <p:nvPr/>
        </p:nvPicPr>
        <p:blipFill rotWithShape="1">
          <a:blip r:embed="rId4" cstate="email"/>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headEnd/>
            <a:tailEnd/>
          </a:ln>
          <a:effectLst>
            <a:outerShdw blurRad="50800" dist="38100" dir="8100000" algn="tr" rotWithShape="0">
              <a:prstClr val="black">
                <a:alpha val="40000"/>
              </a:prstClr>
            </a:outerShdw>
          </a:effectLst>
        </p:spPr>
      </p:pic>
      <p:pic>
        <p:nvPicPr>
          <p:cNvPr id="8" name="Imagen 7"/>
          <p:cNvPicPr>
            <a:picLocks noChangeAspect="1"/>
          </p:cNvPicPr>
          <p:nvPr/>
        </p:nvPicPr>
        <p:blipFill rotWithShape="1">
          <a:blip r:embed="rId5" cstate="email"/>
          <a:srcRect/>
          <a:stretch>
            <a:fillRect/>
          </a:stretch>
        </p:blipFill>
        <p:spPr>
          <a:xfrm>
            <a:off x="8510589" y="4233318"/>
            <a:ext cx="3522238"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p:cNvPicPr>
            <a:picLocks noChangeAspect="1"/>
          </p:cNvPicPr>
          <p:nvPr/>
        </p:nvPicPr>
        <p:blipFill rotWithShape="1">
          <a:blip r:embed="rId6" cstate="email"/>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p:cNvSpPr txBox="1"/>
          <p:nvPr/>
        </p:nvSpPr>
        <p:spPr>
          <a:xfrm>
            <a:off x="3835629" y="4041407"/>
            <a:ext cx="4496713" cy="1754326"/>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കുടുംബകാര്യങ്ങളിൽ നിന്ന് പരിമിതികൾ ഇല്ലാതെ ദൈവത്തെ സേവിക്കാനുള്ള അവസരങ്ങൾ കൂടുതൽ പ്രയോജനപ്പെടുത്താൻ ആത്മസംയമനം എന്ന വരം ലഭിച്ച അവിവാഹിതർക്ക് കഴിയും (1 കൊരി. 7:6-8, 32-34).</a:t>
            </a:r>
          </a:p>
        </p:txBody>
      </p:sp>
      <p:sp>
        <p:nvSpPr>
          <p:cNvPr id="7" name="CuadroTexto 6"/>
          <p:cNvSpPr txBox="1"/>
          <p:nvPr/>
        </p:nvSpPr>
        <p:spPr>
          <a:xfrm>
            <a:off x="3835629" y="3358641"/>
            <a:ext cx="83563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ഇണകൾ മറ്റൊരാളെ വ്യഭിചാരത്തിന് പ്രേരിപ്പിക്കുന്നത് ഒഴിവാക്കാൻ ലൈംഗിക ബന്ധത്തിൽ ഏർപ്പെടാൻ വിസമ്മതിക്കരുത് (1 കൊരി. 7:3-5).</a:t>
            </a:r>
          </a:p>
        </p:txBody>
      </p:sp>
      <p:sp>
        <p:nvSpPr>
          <p:cNvPr id="11" name="CuadroTexto 10"/>
          <p:cNvSpPr txBox="1"/>
          <p:nvPr/>
        </p:nvSpPr>
        <p:spPr>
          <a:xfrm>
            <a:off x="3871188" y="2414255"/>
            <a:ext cx="81616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അടിസ്ഥാനപരമായി: വിവാഹിതർ തങ്ങളുടെ ഇണയുമായി നിയമാനുസൃതമായ ലൈംഗികത ആസ്വദിക്കണം; അവിവാഹിതർ ആരുമായും ലൈംഗിക ബന്ധത്തിൽ ഏർപ്പെടരുത്.</a:t>
            </a:r>
          </a:p>
        </p:txBody>
      </p:sp>
      <p:sp>
        <p:nvSpPr>
          <p:cNvPr id="15" name="CuadroTexto 14"/>
          <p:cNvSpPr txBox="1"/>
          <p:nvPr/>
        </p:nvSpPr>
        <p:spPr>
          <a:xfrm>
            <a:off x="3835629" y="5709041"/>
            <a:ext cx="449671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ആത്മസംയമനം എന്ന വരം ഇല്ലാത്ത അവിവാഹിതരായ ആളുകൾ പ്രലോഭനങ്ങൾ ഒഴിവാക്കാൻ വിവാഹം കഴിക്കാൻ ശ്രമിക്കണം (1 കൊരി. 7:9).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bldLvl="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300748" y="650336"/>
            <a:ext cx="7590504" cy="5369560"/>
          </a:xfrm>
          <a:prstGeom prst="rect">
            <a:avLst/>
          </a:prstGeom>
          <a:noFill/>
        </p:spPr>
        <p:txBody>
          <a:bodyPr wrap="square">
            <a:spAutoFit/>
          </a:bodyPr>
          <a:lstStyle/>
          <a:p>
            <a:pPr>
              <a:spcBef>
                <a:spcPts val="600"/>
              </a:spcBef>
            </a:pPr>
            <a:r>
              <a:rPr lang="" altLang="en-US" sz="2600" b="1" dirty="0">
                <a:latin typeface="Gayathri Thin" panose="00000403000000000000" charset="0"/>
                <a:cs typeface="Gayathri Thin" panose="00000403000000000000" charset="0"/>
              </a:rPr>
              <a:t>“തെറ്റ് ചെയ്തവർക്കുവേണ്ടിയുള്ള കഠിനാധ്വാനത്തിൽ, എല്ലാ കണ്ണുകളും ക്രിസ്തുവിലേക്ക് നയിക്കപ്പെടട്ടെ. […] രക്ഷകന്റെ ക്ഷമിക്കുന്ന കാരുണ്യത്തെക്കുറിച്ച് അവർ തെറ്റിനോട് സംസാരിക്കട്ടെ. പാപിയെ മാനസാന്തരപ്പെടാനും ക്ഷമിക്കാൻ കഴിയുന്ന അവനിൽ വിശ്വസിക്കാനും അവർ പ്രോത്സാഹിപ്പിക്കട്ടെ. […]</a:t>
            </a:r>
          </a:p>
          <a:p>
            <a:pPr>
              <a:spcBef>
                <a:spcPts val="600"/>
              </a:spcBef>
            </a:pPr>
            <a:r>
              <a:rPr lang="" altLang="en-US" sz="2600" b="1" dirty="0">
                <a:latin typeface="Gayathri Thin" panose="00000403000000000000" charset="0"/>
                <a:cs typeface="Gayathri Thin" panose="00000403000000000000" charset="0"/>
              </a:rPr>
              <a:t>പാപിയുടെ മാനസാന്തരം സഭ നന്ദിയുള്ള ഹൃദയങ്ങളോടെ സ്വീകരിക്കട്ടെ. അനുതപിക്കുന്നവനെ അവിശ്വാസത്തിന്റെ അന്ധകാരത്തിൽ നിന്ന് വിശ്വാസത്തിന്റെയും നീതിയുടെയും വെളിച്ചത്തിലേക്ക് നയിക്കട്ടെ. അവന്റെ വിറയ്ക്കുന്ന കൈ യേശുവിന്റെ സ്നേഹനിർഭരമായ കരത്തിൽ വയ്ക്കട്ടെ. അത്തരമൊരു പാപമോചനം സ്വർഗ്ഗത്തിൽ സ്ഥിരീകരിക്കപ്പെടുന്നു.</a:t>
            </a:r>
          </a:p>
        </p:txBody>
      </p:sp>
      <p:sp>
        <p:nvSpPr>
          <p:cNvPr id="4" name="CuadroTexto 3"/>
          <p:cNvSpPr txBox="1"/>
          <p:nvPr/>
        </p:nvSpPr>
        <p:spPr>
          <a:xfrm>
            <a:off x="6684000" y="5947768"/>
            <a:ext cx="3051541" cy="338554"/>
          </a:xfrm>
          <a:prstGeom prst="rect">
            <a:avLst/>
          </a:prstGeom>
          <a:noFill/>
        </p:spPr>
        <p:txBody>
          <a:bodyPr wrap="none" rtlCol="0">
            <a:spAutoFit/>
          </a:bodyPr>
          <a:lstStyle/>
          <a:p>
            <a:pPr algn="r"/>
            <a:r>
              <a:rPr lang="en-GB" sz="1600" b="1" dirty="0"/>
              <a:t>EGW (The Desire of Ages, p. 806)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8171847" y="98262"/>
            <a:ext cx="3936734" cy="4799965"/>
          </a:xfrm>
          <a:prstGeom prst="rect">
            <a:avLst/>
          </a:prstGeom>
          <a:solidFill>
            <a:srgbClr val="FFF3D0"/>
          </a:solidFill>
          <a:effectLst>
            <a:innerShdw blurRad="114300">
              <a:schemeClr val="accent3">
                <a:lumMod val="75000"/>
              </a:schemeClr>
            </a:inn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rPr>
              <a:t>“</a:t>
            </a:r>
            <a:r>
              <a:rPr kumimoji="0" lang="en-US" altLang="en-US" sz="24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rPr>
              <a:t>ദൈവത്തിന്റെ ദാനമായി നിങ്ങളിൽ ഇരിക്കുന്ന പരിശുദ്ധാത്മാവിന്റെ മന്ദിരമാകുന്നു നിങ്ങളുടെ ശരീരം എന്നും നിങ്ങളെ വിലെക്കു വാങ്ങിയിരിക്കയാൽ നിങ്ങൾ താന്താങ്ങൾക്കുള്ളവരല്ല എന്നും അറിയുന്നില്ലയോ?</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rPr>
              <a:t> അകയാൽ നിങ്ങളുടെ ശരീരംകൊണ്ടു ദൈവത്തെ മഹത്വപ്പെടുത്തുവിൻ.</a:t>
            </a:r>
            <a:r>
              <a:rPr kumimoji="0" lang="en-US" sz="24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rPr>
              <a:t>”</a:t>
            </a:r>
            <a:endParaRPr kumimoji="0" lang="es-ES" sz="24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s-ES" sz="18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rPr>
              <a:t>(</a:t>
            </a:r>
            <a:r>
              <a:rPr kumimoji="0" lang="en-US" sz="18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rPr>
              <a:t>1 </a:t>
            </a:r>
            <a:r>
              <a:rPr kumimoji="0" lang="en-US" altLang="en-US" sz="18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rPr>
              <a:t>കൊരിന്ത്യർ</a:t>
            </a:r>
            <a:r>
              <a:rPr kumimoji="0" lang="en-US" sz="18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rPr>
              <a:t> 6:19, 20</a:t>
            </a:r>
            <a:r>
              <a:rPr kumimoji="0" lang="es-ES" sz="18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rPr>
              <a:t>)</a:t>
            </a:r>
            <a:endParaRPr kumimoji="0" lang="es-ES" sz="2400" b="1" i="0" u="none" strike="noStrike" kern="1200" cap="none" spc="0" normalizeH="0" baseline="0" noProof="0" dirty="0">
              <a:ln>
                <a:noFill/>
              </a:ln>
              <a:solidFill>
                <a:srgbClr val="196B24">
                  <a:lumMod val="75000"/>
                </a:srgbClr>
              </a:solidFill>
              <a:effectLst/>
              <a:uLnTx/>
              <a:uFillTx/>
              <a:latin typeface="Gayathri Thin" panose="00000403000000000000" charset="0"/>
              <a:ea typeface="+mn-ea"/>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p:cNvPicPr>
            <a:picLocks noChangeAspect="1"/>
          </p:cNvPicPr>
          <p:nvPr/>
        </p:nvPicPr>
        <p:blipFill>
          <a:blip r:embed="rId4" cstate="email"/>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p:cNvGraphicFramePr/>
          <p:nvPr>
            <p:extLst>
              <p:ext uri="{D42A27DB-BD31-4B8C-83A1-F6EECF244321}">
                <p14:modId xmlns:p14="http://schemas.microsoft.com/office/powerpoint/2010/main" val="1349715144"/>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p:cNvSpPr txBox="1"/>
          <p:nvPr/>
        </p:nvSpPr>
        <p:spPr>
          <a:xfrm>
            <a:off x="190902" y="209551"/>
            <a:ext cx="6877663" cy="1322070"/>
          </a:xfrm>
          <a:prstGeom prst="rect">
            <a:avLst/>
          </a:prstGeom>
          <a:noFill/>
        </p:spPr>
        <p:txBody>
          <a:bodyPr wrap="square" rtlCol="0">
            <a:spAutoFit/>
          </a:bodyPr>
          <a:lstStyle/>
          <a:p>
            <a:pPr>
              <a:spcBef>
                <a:spcPts val="600"/>
              </a:spcBef>
            </a:pPr>
            <a:r>
              <a:rPr lang="en-US" altLang="en-US" sz="2000" b="1" dirty="0">
                <a:latin typeface="Gayathri Thin" panose="00000403000000000000" charset="0"/>
                <a:cs typeface="Gayathri Thin" panose="00000403000000000000" charset="0"/>
              </a:rPr>
              <a:t>കൊരിന്ത്യർക്കുള്ള ഒന്നാം ലേഖനത്തിന്റെ അഞ്ചു മുതൽ ഏഴു വരെയുള്ള അധ്യായങ്ങൾ, കൊരിന്ത്യ സഭയിൽ ആഴത്തിൽ വേരൂന്നിയ ഒരു പാപത്തെ ഉന്മൂലനം ചെയ്യുന്നതിനാണ് പൗലോസ് പ്രധാനമായും ശ്രമിക്കുന്നത്: ലൈംഗിക അധാർമികത.</a:t>
            </a:r>
          </a:p>
        </p:txBody>
      </p:sp>
      <p:pic>
        <p:nvPicPr>
          <p:cNvPr id="4" name="Imagen 3"/>
          <p:cNvPicPr>
            <a:picLocks noChangeAspect="1"/>
          </p:cNvPicPr>
          <p:nvPr/>
        </p:nvPicPr>
        <p:blipFill>
          <a:blip r:embed="rId10" cstate="email"/>
          <a:srcRect/>
          <a:stretch>
            <a:fill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headEnd/>
            <a:tailEnd/>
          </a:ln>
          <a:effectLst/>
          <a:scene3d>
            <a:camera prst="orthographicFront"/>
            <a:lightRig rig="threePt" dir="t">
              <a:rot lat="0" lon="0" rev="2700000"/>
            </a:lightRig>
          </a:scene3d>
          <a:sp3d>
            <a:bevelT h="38100"/>
            <a:contourClr>
              <a:srgbClr val="C0C0C0"/>
            </a:contourClr>
          </a:sp3d>
        </p:spPr>
      </p:pic>
      <p:sp>
        <p:nvSpPr>
          <p:cNvPr id="6" name="CuadroTexto 5"/>
          <p:cNvSpPr txBox="1"/>
          <p:nvPr/>
        </p:nvSpPr>
        <p:spPr>
          <a:xfrm>
            <a:off x="190903" y="2453285"/>
            <a:ext cx="6877664"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വ്യക്തവും നേരിട്ടുള്ളതുമായ ഭാഷയിൽ, പൗലോസ് പാപത്തെ ചൂണ്ടിക്കാണിക്കുക മാത്രമല്ല, അതിനെ നേരിടാനും വീണ്ടും അതിൽ വീഴുന്നത് തടയാനുമുള്ള പരിഹാരങ്ങൾ നിർദ്ദേശിക്കുകയും ചെയ്യുന്നു.</a:t>
            </a:r>
          </a:p>
        </p:txBody>
      </p:sp>
      <p:sp>
        <p:nvSpPr>
          <p:cNvPr id="9" name="CuadroTexto 8"/>
          <p:cNvSpPr txBox="1"/>
          <p:nvPr/>
        </p:nvSpPr>
        <p:spPr>
          <a:xfrm>
            <a:off x="190903" y="1531443"/>
            <a:ext cx="6877664"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സഹോദരന്മാർക്കിടയിൽ തന്നെ ചെയ്ത കുറ്റകൃത്യങ്ങളും വഞ്ചനകളും പോലുള്ള മറ്റ് കുറ്റകൃത്യങ്ങളും ഈ പ്രത്യേക പാപത്തിന് ആക്കം കൂട്ടി</a:t>
            </a:r>
            <a:r>
              <a:rPr kumimoji="0" lang="en-GB"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874390" y="1236046"/>
            <a:ext cx="7317610" cy="3631763"/>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altLang="en-US" sz="11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ayathri Thin" panose="00000403000000000000" charset="0"/>
                <a:cs typeface="Gayathri Thin" panose="00000403000000000000" charset="0"/>
              </a:rPr>
              <a:t>സഭയിലെ പാപം</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p:cNvPicPr>
            <a:picLocks noGrp="1" noRot="1" noChangeAspect="1" noMove="1" noResize="1" noEditPoints="1" noAdjustHandles="1" noChangeArrowheads="1" noChangeShapeType="1" noCrop="1"/>
          </p:cNvPicPr>
          <p:nvPr/>
        </p:nvPicPr>
        <p:blipFill>
          <a:blip r:embed="rId3"/>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p:cNvSpPr txBox="1"/>
          <p:nvPr/>
        </p:nvSpPr>
        <p:spPr>
          <a:xfrm>
            <a:off x="0" y="0"/>
            <a:ext cx="12191999" cy="768350"/>
          </a:xfrm>
          <a:prstGeom prst="rect">
            <a:avLst/>
          </a:prstGeom>
          <a:noFill/>
        </p:spPr>
        <p:txBody>
          <a:bodyPr wrap="square">
            <a:spAutoFit/>
          </a:bodyPr>
          <a:lstStyle/>
          <a:p>
            <a:pPr algn="ctr"/>
            <a:r>
              <a:rPr lang="en-US" altLang="en-US"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latin typeface="Gayathri Thin" panose="00000403000000000000" charset="0"/>
                <a:cs typeface="Gayathri Thin" panose="00000403000000000000" charset="0"/>
              </a:rPr>
              <a:t>ഏറ്റുപറഞ്ഞ പാപം</a:t>
            </a:r>
          </a:p>
        </p:txBody>
      </p:sp>
      <p:sp>
        <p:nvSpPr>
          <p:cNvPr id="5" name="CuadroTexto 4"/>
          <p:cNvSpPr txBox="1"/>
          <p:nvPr/>
        </p:nvSpPr>
        <p:spPr>
          <a:xfrm>
            <a:off x="1104899" y="748490"/>
            <a:ext cx="9982200" cy="645160"/>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rgbClr val="7030A0"/>
                </a:solidFill>
                <a:latin typeface="Gayathri Thin" panose="00000403000000000000" charset="0"/>
                <a:cs typeface="Gayathri Thin" panose="00000403000000000000" charset="0"/>
              </a:rPr>
              <a:t>“</a:t>
            </a:r>
            <a:r>
              <a:rPr lang="en-US" altLang="en-US" b="1" dirty="0">
                <a:solidFill>
                  <a:srgbClr val="7030A0"/>
                </a:solidFill>
                <a:latin typeface="Gayathri Thin" panose="00000403000000000000" charset="0"/>
                <a:cs typeface="Gayathri Thin" panose="00000403000000000000" charset="0"/>
              </a:rPr>
              <a:t>എന്നിട്ടും നിങ്ങൾ ചീർത്തിരിക്കുന്നു; ഈ ദുഷ്കർമ്മം ചെയ്തവനെ നിങ്ങളുടെ ഇടയിൽ നിന്നു നീക്കുവാൻ തക്കവണ്ണം നിങ്ങൾ ദുഃഖിച്ചിട്ടുമില്ല.</a:t>
            </a:r>
            <a:r>
              <a:rPr lang="en-GB" b="1" dirty="0">
                <a:solidFill>
                  <a:srgbClr val="7030A0"/>
                </a:solidFill>
                <a:latin typeface="Gayathri Thin" panose="00000403000000000000" charset="0"/>
                <a:cs typeface="Gayathri Thin" panose="00000403000000000000" charset="0"/>
              </a:rPr>
              <a:t>” </a:t>
            </a:r>
            <a:r>
              <a:rPr lang="en-GB" sz="1400" b="1" dirty="0">
                <a:solidFill>
                  <a:srgbClr val="7030A0"/>
                </a:solidFill>
                <a:latin typeface="Gayathri Thin" panose="00000403000000000000" charset="0"/>
                <a:cs typeface="Gayathri Thin" panose="00000403000000000000" charset="0"/>
              </a:rPr>
              <a:t>(1 </a:t>
            </a:r>
            <a:r>
              <a:rPr lang="en-US" altLang="en-US" sz="1400" b="1" dirty="0">
                <a:solidFill>
                  <a:srgbClr val="7030A0"/>
                </a:solidFill>
                <a:latin typeface="Gayathri Thin" panose="00000403000000000000" charset="0"/>
                <a:cs typeface="Gayathri Thin" panose="00000403000000000000" charset="0"/>
              </a:rPr>
              <a:t>കൊരിന്ത്യർ</a:t>
            </a:r>
            <a:r>
              <a:rPr lang="en-US" sz="1400" b="1" dirty="0">
                <a:solidFill>
                  <a:srgbClr val="7030A0"/>
                </a:solidFill>
                <a:latin typeface="Gayathri Thin" panose="00000403000000000000" charset="0"/>
                <a:cs typeface="Gayathri Thin" panose="00000403000000000000" charset="0"/>
              </a:rPr>
              <a:t> </a:t>
            </a:r>
            <a:r>
              <a:rPr lang="en-GB" sz="1400" b="1" dirty="0">
                <a:solidFill>
                  <a:srgbClr val="7030A0"/>
                </a:solidFill>
                <a:latin typeface="Gayathri Thin" panose="00000403000000000000" charset="0"/>
                <a:cs typeface="Gayathri Thin" panose="00000403000000000000" charset="0"/>
              </a:rPr>
              <a:t>5:2 )</a:t>
            </a:r>
            <a:endParaRPr lang="es-ES" b="1" dirty="0">
              <a:solidFill>
                <a:srgbClr val="7030A0"/>
              </a:solidFill>
              <a:latin typeface="Gayathri Thin" panose="00000403000000000000" charset="0"/>
              <a:cs typeface="Gayathri Thin" panose="00000403000000000000" charset="0"/>
            </a:endParaRPr>
          </a:p>
        </p:txBody>
      </p:sp>
      <p:sp>
        <p:nvSpPr>
          <p:cNvPr id="7" name="CuadroTexto 6"/>
          <p:cNvSpPr txBox="1"/>
          <p:nvPr/>
        </p:nvSpPr>
        <p:spPr>
          <a:xfrm>
            <a:off x="104673" y="1446013"/>
            <a:ext cx="6532434" cy="92202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കൊരിന്തിലെ സഭയിൽ “നിങ്ങളുടെ ഇടയിൽ ലൈംഗിക അധാർമികത ഉണ്ടായിരുന്നു, അത് പുറജാതീയർ പോലും അനുവദിക്കാത്ത തരത്തിലുള്ളതാണ്”</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(1 കൊരി. 5:1).</a:t>
            </a:r>
          </a:p>
        </p:txBody>
      </p:sp>
      <p:pic>
        <p:nvPicPr>
          <p:cNvPr id="4" name="Imagen 3"/>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577572" y="1522928"/>
            <a:ext cx="4462131" cy="2553799"/>
          </a:xfrm>
          <a:prstGeom prst="snip2DiagRect">
            <a:avLst>
              <a:gd name="adj1" fmla="val 27257"/>
              <a:gd name="adj2" fmla="val 0"/>
            </a:avLst>
          </a:prstGeom>
          <a:solidFill>
            <a:srgbClr val="FFFFFF">
              <a:shade val="85000"/>
            </a:srgbClr>
          </a:solidFill>
          <a:ln w="57150" cap="sq">
            <a:solidFill>
              <a:srgbClr val="7030A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rotWithShape="1">
          <a:blip r:embed="rId6" cstate="email"/>
          <a:srcRect/>
          <a:stretch>
            <a:fillRect/>
          </a:stretch>
        </p:blipFill>
        <p:spPr>
          <a:xfrm>
            <a:off x="209446" y="3580877"/>
            <a:ext cx="5143603" cy="3112726"/>
          </a:xfrm>
          <a:prstGeom prst="snip2DiagRect">
            <a:avLst/>
          </a:prstGeom>
          <a:solidFill>
            <a:srgbClr val="FFFFFF">
              <a:shade val="85000"/>
            </a:srgbClr>
          </a:solidFill>
          <a:ln w="57150" cap="sq">
            <a:solidFill>
              <a:srgbClr val="7030A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5495925" y="4186146"/>
            <a:ext cx="6619874" cy="119888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സഭയിൽ പ്രധാനമായും ജാതികൾ മാത്രമേ ഉണ്ടായിരുന്നുള്ളൂ. അഗമ്യഗമനം അനുവദിക്കരുതെന്ന് അവരുടെ സ്വന്തം മനസ്സാക്ഷി അവരോട് പറഞ്ഞു. മാത്രമല്ല, തിരുവെഴുത്തുകളെക്കുറിച്ചുള്ള അവരുടെ അറിവ് ഈ ആശയത്തെ ശക്തിപ്പെടുത്തി (ലേവ്യ. 18:8).</a:t>
            </a:r>
          </a:p>
        </p:txBody>
      </p:sp>
      <p:sp>
        <p:nvSpPr>
          <p:cNvPr id="6" name="CuadroTexto 5"/>
          <p:cNvSpPr txBox="1"/>
          <p:nvPr/>
        </p:nvSpPr>
        <p:spPr>
          <a:xfrm>
            <a:off x="104673" y="2330567"/>
            <a:ext cx="653243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സഭയ്ക്കുള്ളിൽ ഒരു അഗമ്യഗമനം നിലനിൽക്കുന്നത് വളരെ ഗുരുതരമായ കാര്യമായിരുന്നു. എന്നാൽ അംഗങ്ങൾക്കിടയിൽ വെറുപ്പ് ജനിപ്പിക്കുന്നതിനുപകരം, ഈ പാപം സഹിക്കുന്നതിൽ അവർ അഭിമാനിച്ചതിനാൽ സ്ഥിതി കൂടുതൽ വഷളായി (1 കൊരി. 5:2 </a:t>
            </a: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a:t>
            </a:r>
          </a:p>
        </p:txBody>
      </p:sp>
      <p:sp>
        <p:nvSpPr>
          <p:cNvPr id="11" name="CuadroTexto 10"/>
          <p:cNvSpPr txBox="1"/>
          <p:nvPr/>
        </p:nvSpPr>
        <p:spPr>
          <a:xfrm>
            <a:off x="5495925" y="5381387"/>
            <a:ext cx="6486629" cy="147637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ഈ ബന്ധം പാപമാണെന്ന് അവർക്ക് വ്യക്തമായിരുന്നുവെങ്കിൽ... അവർ എന്തിനാണ് അതിൽ അഭിമാനിക്കുന്നത് (1 കൊരി. 5:6)? ഉൾപ്പെട്ട കുടുംബത്തിന് സഭയിൽ സ്വാധീനമുണ്ടായിരുന്നോ? പാപികളെ സഹിഷ്ണുതയോടെ കാണുന്ന ഒരു സഭയാണെന്ന് അവർ വീമ്പിളക്കിയിരുന്നോ?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6" name="Imagen 15"/>
          <p:cNvPicPr>
            <a:picLocks noGrp="1" noRot="1" noMove="1" noResize="1" noEditPoints="1" noAdjustHandles="1" noChangeArrowheads="1" noChangeShapeType="1" noCrop="1"/>
          </p:cNvPicPr>
          <p:nvPr/>
        </p:nvPicPr>
        <p:blipFill>
          <a:blip r:embed="rId3" cstate="email"/>
          <a:srcRect/>
          <a:stretch>
            <a:fill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p:cNvSpPr txBox="1"/>
          <p:nvPr/>
        </p:nvSpPr>
        <p:spPr>
          <a:xfrm>
            <a:off x="196645" y="49160"/>
            <a:ext cx="7710026" cy="768350"/>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US" altLang="en-US" sz="4400" b="1" dirty="0">
                <a:ln w="22225">
                  <a:solidFill>
                    <a:schemeClr val="accent2"/>
                  </a:solidFill>
                  <a:prstDash val="solid"/>
                </a:ln>
                <a:solidFill>
                  <a:schemeClr val="accent2">
                    <a:lumMod val="60000"/>
                    <a:lumOff val="40000"/>
                  </a:schemeClr>
                </a:solidFill>
                <a:latin typeface="Gayathri Thin" panose="00000403000000000000" charset="0"/>
                <a:cs typeface="Gayathri Thin" panose="00000403000000000000" charset="0"/>
              </a:rPr>
              <a:t>പാപനിർമാർജനം</a:t>
            </a:r>
          </a:p>
        </p:txBody>
      </p:sp>
      <p:sp>
        <p:nvSpPr>
          <p:cNvPr id="5" name="CuadroTexto 4"/>
          <p:cNvSpPr txBox="1"/>
          <p:nvPr/>
        </p:nvSpPr>
        <p:spPr>
          <a:xfrm>
            <a:off x="419099" y="641405"/>
            <a:ext cx="6943725" cy="368300"/>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3">
                    <a:lumMod val="75000"/>
                  </a:schemeClr>
                </a:solidFill>
                <a:latin typeface="Gayathri Thin" panose="00000403000000000000" charset="0"/>
                <a:cs typeface="Gayathri Thin" panose="00000403000000000000" charset="0"/>
              </a:rPr>
              <a:t>“</a:t>
            </a:r>
            <a:r>
              <a:rPr lang="" altLang="en-US" b="1" dirty="0">
                <a:solidFill>
                  <a:schemeClr val="accent3">
                    <a:lumMod val="75000"/>
                  </a:schemeClr>
                </a:solidFill>
                <a:latin typeface="Gayathri Thin" panose="00000403000000000000" charset="0"/>
                <a:cs typeface="Gayathri Thin" panose="00000403000000000000" charset="0"/>
              </a:rPr>
              <a:t>ആ ദുഷ്ടനെ നിങ്ങളുടെ ഇടയിൽനിന്നു നീക്കിക്കളവിൻ.</a:t>
            </a:r>
            <a:r>
              <a:rPr lang="en-GB" b="1" dirty="0">
                <a:solidFill>
                  <a:schemeClr val="accent3">
                    <a:lumMod val="75000"/>
                  </a:schemeClr>
                </a:solidFill>
                <a:latin typeface="Gayathri Thin" panose="00000403000000000000" charset="0"/>
                <a:cs typeface="Gayathri Thin" panose="00000403000000000000" charset="0"/>
              </a:rPr>
              <a:t>.” </a:t>
            </a:r>
            <a:r>
              <a:rPr lang="en-GB" sz="1400" b="1" dirty="0">
                <a:solidFill>
                  <a:schemeClr val="accent3">
                    <a:lumMod val="75000"/>
                  </a:schemeClr>
                </a:solidFill>
                <a:latin typeface="Gayathri Thin" panose="00000403000000000000" charset="0"/>
                <a:cs typeface="Gayathri Thin" panose="00000403000000000000" charset="0"/>
              </a:rPr>
              <a:t>(1 </a:t>
            </a:r>
            <a:r>
              <a:rPr lang="en-US" altLang="en-US" sz="1400" b="1" dirty="0">
                <a:solidFill>
                  <a:schemeClr val="accent3">
                    <a:lumMod val="75000"/>
                  </a:schemeClr>
                </a:solidFill>
                <a:latin typeface="Gayathri Thin" panose="00000403000000000000" charset="0"/>
                <a:cs typeface="Gayathri Thin" panose="00000403000000000000" charset="0"/>
              </a:rPr>
              <a:t>കൊരിന്ത്യർ</a:t>
            </a:r>
            <a:r>
              <a:rPr lang="en-US" sz="1400" b="1" dirty="0">
                <a:solidFill>
                  <a:schemeClr val="accent3">
                    <a:lumMod val="75000"/>
                  </a:schemeClr>
                </a:solidFill>
                <a:latin typeface="Gayathri Thin" panose="00000403000000000000" charset="0"/>
                <a:cs typeface="Gayathri Thin" panose="00000403000000000000" charset="0"/>
              </a:rPr>
              <a:t> </a:t>
            </a:r>
            <a:r>
              <a:rPr lang="en-GB" sz="1400" b="1" dirty="0">
                <a:solidFill>
                  <a:schemeClr val="accent3">
                    <a:lumMod val="75000"/>
                  </a:schemeClr>
                </a:solidFill>
                <a:latin typeface="Gayathri Thin" panose="00000403000000000000" charset="0"/>
                <a:cs typeface="Gayathri Thin" panose="00000403000000000000" charset="0"/>
              </a:rPr>
              <a:t>5:13)</a:t>
            </a:r>
            <a:endParaRPr lang="es-ES" b="1" dirty="0">
              <a:solidFill>
                <a:schemeClr val="accent3">
                  <a:lumMod val="75000"/>
                </a:schemeClr>
              </a:solidFill>
              <a:latin typeface="Gayathri Thin" panose="00000403000000000000" charset="0"/>
              <a:cs typeface="Gayathri Thin" panose="00000403000000000000" charset="0"/>
            </a:endParaRPr>
          </a:p>
        </p:txBody>
      </p:sp>
      <p:sp>
        <p:nvSpPr>
          <p:cNvPr id="6" name="CuadroTexto 5"/>
          <p:cNvSpPr txBox="1"/>
          <p:nvPr/>
        </p:nvSpPr>
        <p:spPr>
          <a:xfrm>
            <a:off x="257173" y="1407695"/>
            <a:ext cx="7649498" cy="119888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അഗമ്യഗമന ഇതിനകം തന്നെ "പൊതുജനങ്ങൾക്ക് അറിവുള്ളതായിരുന്നു" (1 കൊരി. 5:1 </a:t>
            </a:r>
            <a:r>
              <a:rPr lang="en-US" altLang="en-US" b="1" dirty="0">
                <a:latin typeface="Gayathri Thin" panose="00000403000000000000" charset="0"/>
                <a:cs typeface="Gayathri Thin" panose="00000403000000000000" charset="0"/>
              </a:rPr>
              <a:t>), </a:t>
            </a:r>
            <a:r>
              <a:rPr lang="" altLang="en-US" b="1" dirty="0">
                <a:latin typeface="Gayathri Thin" panose="00000403000000000000" charset="0"/>
                <a:cs typeface="Gayathri Thin" panose="00000403000000000000" charset="0"/>
              </a:rPr>
              <a:t>അതിനാൽ സഭയുടെ പ്രശസ്തിക്ക് കേടുപാടുകൾ സംഭവിക്കാതിരിക്കാൻ അടിയന്തര നടപടികൾ സ്വീകരിക്കേണ്ടതുണ്ടായിരുന്നു. എന്ത് നടപടികൾ സ്വീകരിക്കണം?</a:t>
            </a:r>
          </a:p>
        </p:txBody>
      </p:sp>
      <p:graphicFrame>
        <p:nvGraphicFramePr>
          <p:cNvPr id="2" name="Diagrama 1"/>
          <p:cNvGraphicFramePr/>
          <p:nvPr>
            <p:extLst>
              <p:ext uri="{D42A27DB-BD31-4B8C-83A1-F6EECF244321}">
                <p14:modId xmlns:p14="http://schemas.microsoft.com/office/powerpoint/2010/main" val="2697067428"/>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5234031" y="4559713"/>
            <a:ext cx="4729327" cy="2031325"/>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പാപത്തിന്റെ ഗൗരവം കണക്കിലെടുക്കാതെ, സഭാ ശിക്ഷണത്തിന് എപ്പോഴും ഒരു വീണ്ടെടുപ്പിന്റെ ഉദ്ദേശ്യം ഉണ്ടായിരിക്കണം. ആ വ്യക്തിയുടെ തെറ്റ് അവർ തിരിച്ചറിയുന്നതിനും, അനുതപിക്കുന്നതിനും, "കർത്താവായ യേശുവിന്റെ ദിവസത്തിൽ രക്ഷിക്കപ്പെടുന്നതിനും" (1 കൊരിന്ത്യർ 5:5) വ്യക്തമാക്കണം.</a:t>
            </a:r>
          </a:p>
        </p:txBody>
      </p:sp>
      <p:pic>
        <p:nvPicPr>
          <p:cNvPr id="11" name="Imagen 10"/>
          <p:cNvPicPr>
            <a:picLocks noChangeAspect="1"/>
          </p:cNvPicPr>
          <p:nvPr/>
        </p:nvPicPr>
        <p:blipFill rotWithShape="1">
          <a:blip r:embed="rId9" cstate="email"/>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headEnd/>
            <a:tailEnd/>
          </a:ln>
          <a:effectLst>
            <a:outerShdw blurRad="50800" dist="38100" dir="8100000" algn="tr" rotWithShape="0">
              <a:prstClr val="black">
                <a:alpha val="40000"/>
              </a:prstClr>
            </a:outerShdw>
          </a:effectLst>
        </p:spPr>
      </p:pic>
      <p:pic>
        <p:nvPicPr>
          <p:cNvPr id="13" name="Imagen 12"/>
          <p:cNvPicPr>
            <a:picLocks noChangeAspect="1"/>
          </p:cNvPicPr>
          <p:nvPr/>
        </p:nvPicPr>
        <p:blipFill rotWithShape="1">
          <a:blip r:embed="rId10" cstate="email"/>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headEnd/>
            <a:tailEnd/>
          </a:ln>
          <a:effectLst/>
        </p:spPr>
      </p:pic>
      <p:pic>
        <p:nvPicPr>
          <p:cNvPr id="15" name="Imagen 14"/>
          <p:cNvPicPr>
            <a:picLocks noChangeAspect="1"/>
          </p:cNvPicPr>
          <p:nvPr/>
        </p:nvPicPr>
        <p:blipFill>
          <a:blip r:embed="rId11" cstate="email"/>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headEnd/>
            <a:tailEnd/>
          </a:ln>
          <a:effectLst/>
        </p:spPr>
      </p:pic>
      <p:pic>
        <p:nvPicPr>
          <p:cNvPr id="4" name="Imagen 3"/>
          <p:cNvPicPr>
            <a:picLocks noChangeAspect="1"/>
          </p:cNvPicPr>
          <p:nvPr/>
        </p:nvPicPr>
        <p:blipFill rotWithShape="1">
          <a:blip r:embed="rId12" cstate="print">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Imagen 13"/>
          <p:cNvPicPr>
            <a:picLocks noGrp="1" noRot="1" noMove="1" noResize="1" noEditPoints="1" noAdjustHandles="1" noChangeArrowheads="1" noChangeShapeType="1" noCrop="1"/>
          </p:cNvPicPr>
          <p:nvPr/>
        </p:nvPicPr>
        <p:blipFill>
          <a:blip r:embed="rId3" cstate="email"/>
          <a:srcRect/>
          <a:stretch>
            <a:fill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p:cNvSpPr txBox="1"/>
          <p:nvPr/>
        </p:nvSpPr>
        <p:spPr>
          <a:xfrm>
            <a:off x="0" y="0"/>
            <a:ext cx="12192000" cy="768350"/>
          </a:xfrm>
          <a:prstGeom prst="rect">
            <a:avLst/>
          </a:prstGeom>
          <a:noFill/>
        </p:spPr>
        <p:txBody>
          <a:bodyPr wrap="square">
            <a:spAutoFit/>
            <a:scene3d>
              <a:camera prst="orthographicFront"/>
              <a:lightRig rig="threePt" dir="t"/>
            </a:scene3d>
            <a:sp3d extrusionH="57150">
              <a:bevelT w="38100" h="38100" prst="convex"/>
            </a:sp3d>
          </a:bodyPr>
          <a:lstStyle/>
          <a:p>
            <a:pPr algn="ctr"/>
            <a:r>
              <a:rPr lang="en-US" altLang="en-US" sz="4400" b="1" spc="50" dirty="0">
                <a:ln w="15875">
                  <a:solidFill>
                    <a:schemeClr val="accent1">
                      <a:lumMod val="75000"/>
                    </a:schemeClr>
                  </a:solidFill>
                </a:ln>
                <a:solidFill>
                  <a:srgbClr val="A5CA04"/>
                </a:solidFill>
                <a:effectLst>
                  <a:innerShdw blurRad="63500" dist="50800" dir="13500000">
                    <a:srgbClr val="000000">
                      <a:alpha val="84000"/>
                    </a:srgbClr>
                  </a:innerShdw>
                </a:effectLst>
                <a:latin typeface="Gayathri Thin" panose="00000403000000000000" charset="0"/>
                <a:cs typeface="Gayathri Thin" panose="00000403000000000000" charset="0"/>
              </a:rPr>
              <a:t>ആന്തരിക പ്രശ്നങ്ങൾ കൈകാര്യം ചെയ്യൽ</a:t>
            </a:r>
          </a:p>
        </p:txBody>
      </p:sp>
      <p:sp>
        <p:nvSpPr>
          <p:cNvPr id="5" name="CuadroTexto 4"/>
          <p:cNvSpPr txBox="1"/>
          <p:nvPr/>
        </p:nvSpPr>
        <p:spPr>
          <a:xfrm>
            <a:off x="757237" y="598223"/>
            <a:ext cx="10677525" cy="645160"/>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4">
                    <a:lumMod val="50000"/>
                  </a:schemeClr>
                </a:solidFill>
                <a:latin typeface="Gayathri Thin" panose="00000403000000000000" charset="0"/>
                <a:cs typeface="Gayathri Thin" panose="00000403000000000000" charset="0"/>
              </a:rPr>
              <a:t>“</a:t>
            </a:r>
            <a:r>
              <a:rPr lang="" altLang="en-US" b="1" dirty="0">
                <a:solidFill>
                  <a:schemeClr val="accent4">
                    <a:lumMod val="50000"/>
                  </a:schemeClr>
                </a:solidFill>
                <a:latin typeface="Gayathri Thin" panose="00000403000000000000" charset="0"/>
                <a:cs typeface="Gayathri Thin" panose="00000403000000000000" charset="0"/>
              </a:rPr>
              <a:t>നിങ്ങളിൽ ഒരുത്തന്നു മറ്റൊരുത്തനോടു ഒരു കാര്യം ഉണ്ടെങ്കിൽ വിശുദ്ധന്മാരുടെ മുമ്പാകെ അല്ല, അഭക്തന്മാരുടെ മുമ്പിൽ വ്യവഹാരത്തിന്നു പോകുവാൻ തുനിയുന്നുവോ?</a:t>
            </a:r>
            <a:r>
              <a:rPr lang="en-GB" b="1" dirty="0">
                <a:solidFill>
                  <a:schemeClr val="accent4">
                    <a:lumMod val="50000"/>
                  </a:schemeClr>
                </a:solidFill>
                <a:latin typeface="Gayathri Thin" panose="00000403000000000000" charset="0"/>
                <a:cs typeface="Gayathri Thin" panose="00000403000000000000" charset="0"/>
              </a:rPr>
              <a:t>” </a:t>
            </a:r>
            <a:r>
              <a:rPr lang="en-GB" sz="1400" b="1" dirty="0">
                <a:solidFill>
                  <a:schemeClr val="accent4">
                    <a:lumMod val="50000"/>
                  </a:schemeClr>
                </a:solidFill>
                <a:latin typeface="Gayathri Thin" panose="00000403000000000000" charset="0"/>
                <a:cs typeface="Gayathri Thin" panose="00000403000000000000" charset="0"/>
              </a:rPr>
              <a:t>(1 </a:t>
            </a:r>
            <a:r>
              <a:rPr lang="en-US" altLang="en-US" sz="1400" b="1" dirty="0">
                <a:solidFill>
                  <a:schemeClr val="accent4">
                    <a:lumMod val="50000"/>
                  </a:schemeClr>
                </a:solidFill>
                <a:latin typeface="Gayathri Thin" panose="00000403000000000000" charset="0"/>
                <a:cs typeface="Gayathri Thin" panose="00000403000000000000" charset="0"/>
              </a:rPr>
              <a:t>കൊരിന്ത്യർ</a:t>
            </a:r>
            <a:r>
              <a:rPr lang="en-GB" sz="1400" b="1" dirty="0">
                <a:solidFill>
                  <a:schemeClr val="accent4">
                    <a:lumMod val="50000"/>
                  </a:schemeClr>
                </a:solidFill>
                <a:latin typeface="Gayathri Thin" panose="00000403000000000000" charset="0"/>
                <a:cs typeface="Gayathri Thin" panose="00000403000000000000" charset="0"/>
              </a:rPr>
              <a:t> 6:1 )</a:t>
            </a:r>
            <a:endParaRPr lang="es-ES" b="1" dirty="0">
              <a:solidFill>
                <a:schemeClr val="accent4">
                  <a:lumMod val="50000"/>
                </a:schemeClr>
              </a:solidFill>
              <a:latin typeface="Gayathri Thin" panose="00000403000000000000" charset="0"/>
              <a:cs typeface="Gayathri Thin" panose="00000403000000000000" charset="0"/>
            </a:endParaRPr>
          </a:p>
        </p:txBody>
      </p:sp>
      <p:sp>
        <p:nvSpPr>
          <p:cNvPr id="6" name="CuadroTexto 5"/>
          <p:cNvSpPr txBox="1"/>
          <p:nvPr/>
        </p:nvSpPr>
        <p:spPr>
          <a:xfrm>
            <a:off x="4829176" y="1340729"/>
            <a:ext cx="7271088" cy="1476375"/>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സഭയ്ക്കുള്ളിൽ പാപം എങ്ങനെ പരിഹരിക്കാമെന്ന് വിശദീകരിച്ചതിനുശേഷം, ശരിയായ മാർഗ്ഗനിർദ്ദേശങ്ങൾ പാലിക്കാത്തതിനും വിശ്വാസികൾ തമ്മിലുള്ള തർക്കങ്ങൾ ലൗകിക കോടതികൾക്ക് വിടുന്നതിനും പൗലോസ് അവരെ ശാസിക്കുന്നു (1 കൊരിന്ത്യർ 6:1-6). എന്നാൽ പൗലോസ് കൂടുതൽ മുന്നോട്ട് പോയി പ്രശ്നത്തിന്റെ മൂലത്തെ ആക്രമിക്കുന്നു.</a:t>
            </a:r>
          </a:p>
        </p:txBody>
      </p:sp>
      <p:pic>
        <p:nvPicPr>
          <p:cNvPr id="4" name="Imagen 3"/>
          <p:cNvPicPr>
            <a:picLocks noChangeAspect="1"/>
          </p:cNvPicPr>
          <p:nvPr/>
        </p:nvPicPr>
        <p:blipFill rotWithShape="1">
          <a:blip r:embed="rId4" cstate="email"/>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headEnd/>
            <a:tailEnd/>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5" cstate="email"/>
          <a:stretch>
            <a:fillRect/>
          </a:stretch>
        </p:blipFill>
        <p:spPr>
          <a:xfrm>
            <a:off x="7362072" y="3979417"/>
            <a:ext cx="4668003" cy="2669789"/>
          </a:xfrm>
          <a:prstGeom prst="rect">
            <a:avLst/>
          </a:prstGeom>
          <a:ln w="38100" cap="sq">
            <a:solidFill>
              <a:srgbClr val="E61992"/>
            </a:solidFill>
            <a:prstDash val="solid"/>
            <a:miter lim="800000"/>
            <a:headEnd/>
            <a:tailEnd/>
          </a:ln>
          <a:effectLst>
            <a:outerShdw blurRad="50800" dist="38100" dir="2700000" algn="tl" rotWithShape="0">
              <a:srgbClr val="000000">
                <a:alpha val="43000"/>
              </a:srgbClr>
            </a:outerShdw>
          </a:effectLst>
        </p:spPr>
      </p:pic>
      <p:sp>
        <p:nvSpPr>
          <p:cNvPr id="10" name="CuadroTexto 9"/>
          <p:cNvSpPr txBox="1"/>
          <p:nvPr/>
        </p:nvSpPr>
        <p:spPr>
          <a:xfrm>
            <a:off x="523124" y="4333000"/>
            <a:ext cx="6839702" cy="646331"/>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രണ്ടാമതായി, സഹോദരന്മാർ കുറ്റം ക്ഷമിക്കാൻ തയ്യാറാകണം (1 കൊരി. 6:7</a:t>
            </a:r>
            <a:r>
              <a:rPr lang="en-US" altLang="en-US" b="1" dirty="0">
                <a:latin typeface="Gayathri Thin" panose="00000403000000000000" charset="0"/>
                <a:cs typeface="Gayathri Thin" panose="00000403000000000000" charset="0"/>
              </a:rPr>
              <a:t>b).</a:t>
            </a:r>
          </a:p>
        </p:txBody>
      </p:sp>
      <p:sp>
        <p:nvSpPr>
          <p:cNvPr id="7" name="CuadroTexto 6"/>
          <p:cNvSpPr txBox="1"/>
          <p:nvPr/>
        </p:nvSpPr>
        <p:spPr>
          <a:xfrm>
            <a:off x="5191126" y="2954172"/>
            <a:ext cx="6909138" cy="92333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ഒന്നാമതായി, സഭാംഗങ്ങൾക്കിടയിൽ അഭിപ്രായവ്യത്യാസങ്ങൾ ഉണ്ടാകരുത് (1 കൊരി. 6:7</a:t>
            </a:r>
            <a:r>
              <a:rPr lang="en-US" altLang="en-US" b="1" dirty="0">
                <a:latin typeface="Gayathri Thin" panose="00000403000000000000" charset="0"/>
                <a:cs typeface="Gayathri Thin" panose="00000403000000000000" charset="0"/>
              </a:rPr>
              <a:t>a) </a:t>
            </a:r>
            <a:r>
              <a:rPr lang="" altLang="en-US" b="1" dirty="0">
                <a:latin typeface="Gayathri Thin" panose="00000403000000000000" charset="0"/>
                <a:cs typeface="Gayathri Thin" panose="00000403000000000000" charset="0"/>
              </a:rPr>
              <a:t>തീർച്ചയായും, അംഗങ്ങൾ മറ്റൊരു അംഗത്തെ തെറ്റിദ്ധരിപ്പിക്കുകയോ വഞ്ചിക്കുകയോ ചെയ്യരുത് (1 കൊരി. 6:8).</a:t>
            </a:r>
          </a:p>
        </p:txBody>
      </p:sp>
      <p:sp>
        <p:nvSpPr>
          <p:cNvPr id="11" name="CuadroTexto 10"/>
          <p:cNvSpPr txBox="1"/>
          <p:nvPr/>
        </p:nvSpPr>
        <p:spPr>
          <a:xfrm>
            <a:off x="180224" y="5941320"/>
            <a:ext cx="6753976" cy="646331"/>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ക്രിമിനൽ കാര്യമല്ലെങ്കിൽ (റോമ. 13:1-5), ആന്തരിക സഭാ പ്രശ്നങ്ങൾ ആന്തരികമായി പരിഹരിക്കപ്പെടണം.</a:t>
            </a:r>
          </a:p>
        </p:txBody>
      </p:sp>
      <p:sp>
        <p:nvSpPr>
          <p:cNvPr id="13" name="CuadroTexto 12"/>
          <p:cNvSpPr txBox="1"/>
          <p:nvPr/>
        </p:nvSpPr>
        <p:spPr>
          <a:xfrm>
            <a:off x="571384" y="5026035"/>
            <a:ext cx="6839702" cy="92333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മൂന്നാമതായി, അംഗങ്ങൾക്കിടയിൽ ഒരു യോജിപ്പില്ലെങ്കിൽ, സഭ അവർക്കിടയിൽ വിധിക്കുകയോ മധ്യസ്ഥത വഹിക്കുകയോ ചെയ്യണം (1 കൊരി. 6:2).</a:t>
            </a:r>
          </a:p>
        </p:txBody>
      </p:sp>
      <p:pic>
        <p:nvPicPr>
          <p:cNvPr id="18" name="Imagen 17"/>
          <p:cNvPicPr>
            <a:picLocks noChangeAspect="1"/>
          </p:cNvPicPr>
          <p:nvPr/>
        </p:nvPicPr>
        <p:blipFill>
          <a:blip r:embed="rId6" cstate="email"/>
          <a:stretch>
            <a:fillRect/>
          </a:stretch>
        </p:blipFill>
        <p:spPr>
          <a:xfrm>
            <a:off x="4920051" y="3006950"/>
            <a:ext cx="322166" cy="282678"/>
          </a:xfrm>
          <a:prstGeom prst="rect">
            <a:avLst/>
          </a:prstGeom>
          <a:effectLst>
            <a:outerShdw blurRad="50800" dist="38100" dir="8100000" algn="tr" rotWithShape="0">
              <a:prstClr val="black">
                <a:alpha val="40000"/>
              </a:prstClr>
            </a:outerShdw>
          </a:effectLst>
        </p:spPr>
      </p:pic>
      <p:pic>
        <p:nvPicPr>
          <p:cNvPr id="24" name="Imagen 23"/>
          <p:cNvPicPr>
            <a:picLocks noChangeAspect="1"/>
          </p:cNvPicPr>
          <p:nvPr/>
        </p:nvPicPr>
        <p:blipFill>
          <a:blip r:embed="rId7" cstate="email"/>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p:cNvPicPr>
            <a:picLocks noChangeAspect="1"/>
          </p:cNvPicPr>
          <p:nvPr/>
        </p:nvPicPr>
        <p:blipFill>
          <a:blip r:embed="rId8" cstate="email"/>
          <a:stretch>
            <a:fillRect/>
          </a:stretch>
        </p:blipFill>
        <p:spPr>
          <a:xfrm>
            <a:off x="249598" y="5218567"/>
            <a:ext cx="322166" cy="282678"/>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662881" y="1038050"/>
            <a:ext cx="10186220" cy="4523105"/>
          </a:xfrm>
          <a:prstGeom prst="rect">
            <a:avLst/>
          </a:prstGeom>
          <a:noFill/>
        </p:spPr>
        <p:txBody>
          <a:bodyPr wrap="square">
            <a:spAutoFit/>
          </a:bodyPr>
          <a:lstStyle/>
          <a:p>
            <a:pPr>
              <a:spcBef>
                <a:spcPts val="600"/>
              </a:spcBef>
            </a:pPr>
            <a:r>
              <a:rPr lang="" altLang="en-US" sz="2400" b="1" dirty="0">
                <a:latin typeface="Gayathri Thin" panose="00000403000000000000" charset="0"/>
                <a:cs typeface="Gayathri Thin" panose="00000403000000000000" charset="0"/>
              </a:rPr>
              <a:t>"നമ്മുടെ പ്രത്യേക പരാജയങ്ങളെയും പാപങ്ങളെയും അറിയുക എന്നതാണ് നമ്മുടെ ജോലി, അവ അന്ധകാരത്തിനും ആത്മീയ ബലഹീനതയ്ക്കും കാരണമാകുന്നു, നമ്മുടെ ആദ്യ പ്രണയത്തെ കെടുത്തിക്കളയുന്നു. അത് ലൗകികതയാണോ? അത് സ്വാർത്ഥതയാണോ? അത് ആത്മാഭിമാനത്തോടുള്ള സ്നേഹമാണോ? അത് ഒന്നാമനാകാൻ ശ്രമിക്കുന്നതാണോ? തീവ്രമായി സജീവമാകുന്നത് ഇന്ദ്രിയതയുടെ പാപമാണോ? ദൈവകൃപയെ കാമഭ്രാന്താക്കി മാറ്റുന്ന നിക്കോലായ്ക്കാരുടെ പാപമാണോ? മഹത്തായ വെളിച്ചത്തിന്റെയും അവസരങ്ങളുടെയും പദവികളുടെയും ദുരുപയോഗവും ദുരുപയോഗവുമാണോ? ജീവിതവും സ്വഭാവവും പൊരുത്തമില്ലാത്തതും അധാർമികവുമാണെങ്കിലും, ജ്ഞാനത്തിനും മതപരമായ അറിവിനും വേണ്ടി വീമ്പിളക്കുന്ന അവകാശവാദങ്ങൾ ഉന്നയിക്കുകയാണോ? അത് ശക്തവും അതിരുകടന്നതുമായി മാറുന്നതുവരെ  ദൃഢനിശ്ചയത്തോടെയുള്ള ശ്രമങ്ങൾ നടത്തുക, അല്ലാത്തപക്ഷം നിങ്ങൾ നഷ്ടപ്പെടും."</a:t>
            </a:r>
          </a:p>
        </p:txBody>
      </p:sp>
      <p:sp>
        <p:nvSpPr>
          <p:cNvPr id="4" name="CuadroTexto 3"/>
          <p:cNvSpPr txBox="1"/>
          <p:nvPr/>
        </p:nvSpPr>
        <p:spPr>
          <a:xfrm>
            <a:off x="7848173" y="5707823"/>
            <a:ext cx="4260013" cy="338554"/>
          </a:xfrm>
          <a:prstGeom prst="rect">
            <a:avLst/>
          </a:prstGeom>
          <a:noFill/>
        </p:spPr>
        <p:txBody>
          <a:bodyPr wrap="none" rtlCol="0">
            <a:spAutoFit/>
          </a:bodyPr>
          <a:lstStyle/>
          <a:p>
            <a:pPr algn="r"/>
            <a:r>
              <a:rPr lang="en-GB" sz="1600" b="1" dirty="0"/>
              <a:t>EGW (</a:t>
            </a:r>
            <a:r>
              <a:rPr lang="en-US" sz="1600" b="1" dirty="0"/>
              <a:t>Ye Shall Receive Power, December 18</a:t>
            </a:r>
            <a:r>
              <a:rPr lang="en-GB" sz="1600" b="1"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33375" y="-104775"/>
            <a:ext cx="7658100" cy="6823710"/>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en-US" altLang="en-US" dirty="0">
                <a:pattFill prst="narHorz">
                  <a:fgClr>
                    <a:srgbClr val="FFFF00"/>
                  </a:fgClr>
                  <a:bgClr>
                    <a:schemeClr val="accent6">
                      <a:lumMod val="20000"/>
                      <a:lumOff val="80000"/>
                    </a:schemeClr>
                  </a:bgClr>
                </a:pattFill>
                <a:effectLst>
                  <a:innerShdw blurRad="177800">
                    <a:schemeClr val="accent6">
                      <a:lumMod val="50000"/>
                    </a:schemeClr>
                  </a:innerShdw>
                </a:effectLst>
                <a:latin typeface="Gayathri Thin" panose="00000403000000000000" charset="0"/>
                <a:cs typeface="Gayathri Thin" panose="00000403000000000000" charset="0"/>
              </a:rPr>
              <a:t>സഭയിൽ പാപം എങ്ങനെ ഒഴിവാക്കാം?</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959</Words>
  <Application>Microsoft Office PowerPoint</Application>
  <PresentationFormat>Panorámica</PresentationFormat>
  <Paragraphs>55</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Arial</vt:lpstr>
      <vt:lpstr>Aptos Display</vt:lpstr>
      <vt:lpstr>Gayathri Thin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105</cp:revision>
  <dcterms:created xsi:type="dcterms:W3CDTF">2026-06-19T16:27:00Z</dcterms:created>
  <dcterms:modified xsi:type="dcterms:W3CDTF">2026-07-03T16:54:01Z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4C8BB81135E24CA7AB26D0B4C08EF107_13</vt:lpwstr>
  </property>
</Properties>
</file>