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Corinthians 11:16-31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Corinthians 11:16-31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/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0" y="-4441"/>
            <a:ext cx="12191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36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ദുരുപദേഷ്ടാക്കന്മാരെ കൈകാര്യം ചെയ്യൽ</a:t>
            </a:r>
          </a:p>
        </p:txBody>
      </p:sp>
      <p:sp>
        <p:nvSpPr>
          <p:cNvPr id="6" name="CuadroTexto 5"/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Lesson 12 for September 19,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595174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1999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4400" b="1" i="0" u="none" strike="noStrike" kern="1200" cap="none" spc="300" normalizeH="0" baseline="0" noProof="0" dirty="0"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ആത്മപരിശോധനയും വിജയവും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724197"/>
            <a:ext cx="121919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നിങ്ങൾ വിശ്വാസത്തിൽ ഇരിക്കുന്നുവോ എന്നു നിങ്ങളെത്തന്നേ പരീക്ഷിപ്പിൻ; നിങ്ങളെത്തന്നേ ശോധനചെയ്‍വിൻ. നിങ്ങൾ കൊള്ളരുതാത്തവർ അല്ല എന്നുവരികിൽ, യേശുക്രിസ്തു നിങ്ങളിൽ ഉണ്ടു എന്നു നിങ്ങളെത്തന്നേ അറിയുന്നില്ലയോ?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13:5)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-4861" y="1621839"/>
            <a:ext cx="8232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പൗലോസ് കൊരിന്ത് സന്ദർശിക്കുന്ന സമയം അടുത്തുവരികയായിരുന്നു. അവൻ എന്ത് കണ്ടെത്തും, അതനുസരിച്ച് അവൻ എങ്ങനെ പ്രവർത്തിക്കണം? (2 കൊരി. 13:1-2)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 cstate="email"/>
          <a:srcRect r="11987"/>
          <a:stretch>
            <a:fillRect/>
          </a:stretch>
        </p:blipFill>
        <p:spPr>
          <a:xfrm>
            <a:off x="8227694" y="1736314"/>
            <a:ext cx="3654354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562" r="2562"/>
          <a:stretch>
            <a:fillRect/>
          </a:stretch>
        </p:blipFill>
        <p:spPr>
          <a:xfrm>
            <a:off x="155523" y="270395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840355" y="2415696"/>
            <a:ext cx="5009747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സഭാപരമായ ശിക്ഷണം ശക്തമായി പ്രയോഗിക്കാൻ പൗലോസ് തയ്യാറായിരുന്നു: അനുതപിക്കുന്നവരെ പുനഃസ്ഥാപിക്കുന്നതിനും, ശാഠ്യമുള്ളവരെ ശിക്ഷിക്കുന്നതിനും.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0" y="6273225"/>
            <a:ext cx="7738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പൗലോസ്, അവർ തിന്മ ചെയ്യുന്നത് നിർത്തി നന്മ ചെയ്ത് പൂർണത പ്രാപിക്കാൻ വേണ്ടി പ്രാർത്ഥിച്ചു (2 കൊരി. 13:7-9).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757797" y="5233146"/>
            <a:ext cx="50097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അതുകൊണ്ട്, ആ സമയം വരുന്നതിനു മുമ്പ്, കൊരിന്ത്യർ ചിന്തിക്കുകയും സ്വയം പരിശോധിക്കുകയും വേണം (2 കൊരി. 13:5).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840355" y="3700626"/>
            <a:ext cx="53873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അവൻ വന്നാൽ അവർ കലഹത്തിലും വിവിധ പാപങ്ങളിലും മുഴുകിയിരിക്കുമെന്ന് അവൻ ഭയപ്പെട്ടു. അനുതപിക്കാത്ത പാപികൾക്കായി കരയേണ്ടിവരുമെന്ന് അവൻ ഭയപ്പെട്ടു (2 കൊരി. 12:20-21).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07356" y="557243"/>
            <a:ext cx="904170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"വ്യാജ ഉപദേഷ്ടാക്കളുടെ സ്വാധീനത്തിൽ നിന്നും അന്ധകാരാത്മാക്കളുടെ വഞ്ചനാപരമായ ശക്തിയിൽ നിന്നും സംരക്ഷണം നൽകുന്നതിനായി ദൈവജനം തിരുവെഴുത്തുകളിലേക്ക് നയിക്കപ്പെടണം . ബൈബിളിനെക്കുറിച്ചുള്ള അറിവ് നേടുന്നതിൽ നിന്ന് മനുഷ്യർ തടയുന്നതിന് സാത്താൻ സാധ്യമായ എല്ലാ ഉപാധികളും ഉപയോഗിക്കുന്നു; കാരണം അതിന്റെ വ്യക്തമായ പ്രസ്താവനകൾ അവന്റെ വഞ്ചനകളെ വെളിപ്പെടുത്തുന്നു. ദൈവത്തിന്റെ പ്രവൃത്തിയുടെ ഓരോ പുനരുജ്ജീവനത്തിലും, തിന്മയുടെ രാജകുമാരനെ  കൂടുതൽ തീവ്രമായ പ്രവർത്തനത്തിലേക്ക് ഉണർത്തപ്പെടുന്നു; ക്രിസ്തുവിനും അവന്റെ അനുയായികൾക്കുമെതിരായ അന്തിമ പോരാട്ടത്തിനായി അവൻ ഇപ്പോൾ തന്റെ പരമാവധി ശ്രമങ്ങൾ നടത്തുന്നു. […] വ്യാജം സത്യവുമായി വളരെ സാമ്യമുള്ളതിനാൽ വിശുദ്ധ തിരുവെഴുത്തുകൾകൊണ്ടല്ലാതെ   അവ തമ്മിൽ വേർതിരിച്ചറിയാൻ കഴിയില്ല. അതിൻറെ   സാക്ഷ്യത്താൽ എല്ലാ പ്രസ്താവനകളും എല്ലാ അത്ഭുതങ്ങളും പരീക്ഷിക്കപ്പെടണം."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342571" y="32176"/>
            <a:ext cx="350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EGW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(The Great Controversy, p. 593)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414" y="258062"/>
            <a:ext cx="65151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ഞങ്ങളുടെ പോരിന്റെ ആയുധങ്ങളോ ജഡികങ്ങൾ അല്ല, കോട്ടകളെ ഇടിപ്പാൻ ദൈവസന്നിധിയിൽ ശക്തിയുള്ളവ തന്നേ.</a:t>
            </a: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10:4, )</a:t>
            </a:r>
            <a:endParaRPr kumimoji="0" lang="en-US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76100" y="3970178"/>
            <a:ext cx="8537344" cy="276998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ആത്മീയ യുദ്ധം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ആക്രമണത്തിനുള്ള ആയുധങ്ങൾ (2 കൊരിന്ത്യർ 10:1-11)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ശരിയായ പ്രതിരോധം (2 കൊരിന്ത്യർ 10:12-18)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വ്യാജ ഉപദേഷ്ടാക്കളെ കൈകാര്യം ചെയ്യൽ: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E40AC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അപ്പോസ്തലന്മാരുടെ വേഷം ധരിച്ച വഞ്ചകർ </a:t>
            </a:r>
            <a:b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</a:b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കൊരിന്ത്യർ 11:1-15)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പൗലോസും വ്യാജ ഉപദേഷ്ടാക്കളും (2 കൊരിന്ത്യർ 11:16-31)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ആത്മപരിശോധനയും വിജയവും (2 കൊരിന്ത്യർ 12:14-13:10)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993" y="118017"/>
            <a:ext cx="723664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എല്ലാ സഭകളെക്കുറിച്ചും നിരന്തരം അറിവുള്ളവരായിരിക്കുക എന്നത് പൗലോസിന്റെ ദൗത്യമായി. എന്തുകൊണ്ട്? അവർക്ക് എന്തെങ്കിലും സഹായം, ഒരു സന്ദർശനം, ആശ്വാസം, അല്ലെങ്കിൽ ഒരു പ്രോത്സാഹന വാക്ക് ആവശ്യമുണ്ടോ എന്ന് അറിയാൻ (2 കൊരി. 11:28).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366968" y="11801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email"/>
          <a:srcRect l="9458"/>
          <a:stretch>
            <a:fillRect/>
          </a:stretch>
        </p:blipFill>
        <p:spPr>
          <a:xfrm>
            <a:off x="169682" y="4023398"/>
            <a:ext cx="2677213" cy="2726356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178468" y="4007886"/>
            <a:ext cx="397631" cy="319524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3178468" y="5089590"/>
            <a:ext cx="397631" cy="319524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750251" y="549474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750251" y="6112968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3750251" y="6439268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3750251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3750251" y="473958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1994" y="2440771"/>
            <a:ext cx="67842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കൊരിന്ത്യർക്കുള്ള തന്റെ രണ്ടാമത്തെ ലേഖനത്തിന്റെ അവസാനത്തിൽ, ഈ വ്യാജ ഉപദേഷ്ടാക്കളുടെ പ്രശ്നത്തെക്കുറിച്ച് പൗലോസ് സംസാരിക്കുന്നു. നമുക്ക് അവരെ എങ്ങനെ തിരിച്ചറിയാം? ഈ ആത്മീയ യുദ്ധത്തിൽ നമുക്ക് അവരോട് എങ്ങനെ പോരാടാം? നമുക്ക് അവരെ എങ്ങനെ മറികടക്കാം?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1995" y="1373029"/>
            <a:ext cx="67842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ചിലപ്പോഴൊക്കെ വിശ്വസ്തരെ ഇടറിക്കുന്ന വ്യാജ ഉപദേഷ്ടാക്കളെക്കുറിച്ച് അദ്ദേഹത്തിന് വിവരം ലഭിച്ചിരുന്നു. ഇത് സംഭവിച്ചപ്പോൾ, അപ്പോസ്തലൻ കോപത്താൽ നിറഞ്ഞു (2 കൊരി. 11:29).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/>
          <p:cNvSpPr txBox="1"/>
          <p:nvPr/>
        </p:nvSpPr>
        <p:spPr>
          <a:xfrm>
            <a:off x="1" y="2028617"/>
            <a:ext cx="7574705" cy="14452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8800" b="1" i="0" u="none" strike="noStrike" kern="1200" cap="none" spc="0" normalizeH="0" baseline="0" noProof="0" dirty="0">
                <a:solidFill>
                  <a:srgbClr val="9722AA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ആത്മീയ യുദ്ധം: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/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25433" y="-12112"/>
            <a:ext cx="974141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3400" b="1" i="0" u="none" strike="noStrike" kern="1200" cap="none" spc="300" normalizeH="0" baseline="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ആക്രമണത്തിനുള്ള ആയുധങ്ങൾ </a:t>
            </a:r>
            <a:r>
              <a:rPr kumimoji="0" lang="en-US" sz="3400" b="1" i="0" u="none" strike="noStrike" kern="1200" cap="none" spc="300" normalizeH="0" baseline="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47837" y="671563"/>
            <a:ext cx="9069788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ഞങ്ങളുടെ പോരിന്റെ ആയുധങ്ങളോ ജഡികങ്ങൾ അല്ല, കോട്ടകളെ ഇടിപ്പാൻ ദൈവസന്നിധിയിൽ ശക്തിയുള്ളവ തന്നേ.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10:4)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46339" y="1677014"/>
            <a:ext cx="779751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പൗലോസ് തന്റെ ലേഖനങ്ങളിൽ പരുഷമായി സംസാരിച്ചിരുന്നെങ്കിലും (2 കൊരി. 10:10) അത് ഭീരുത്വമാണെന്നു ആരോപിക്കപ്പെടുത്തുന്നു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/>
          <p:cNvSpPr txBox="1"/>
          <p:nvPr/>
        </p:nvSpPr>
        <p:spPr>
          <a:xfrm>
            <a:off x="3920395" y="5054043"/>
            <a:ext cx="41770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പൗലോസിന് അധികാരം നൽകിയത് ക്രിസ്തുവാണ്, അവൻ അത് എപ്പോഴും നശിപ്പിക്കാനല്ല, പണിയാനാണ് ഉപയോഗിച്ചത് (2 കൊരി. 10:8).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9058" r="-59"/>
          <a:stretch>
            <a:fillRect/>
          </a:stretch>
        </p:blipFill>
        <p:spPr>
          <a:xfrm>
            <a:off x="146339" y="5219108"/>
            <a:ext cx="3643853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 flipH="1">
            <a:off x="63788" y="80531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10966850" y="80531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146339" y="2733935"/>
            <a:ext cx="77975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ഈ വാദത്തിന് മറുപടിയായി, ക്രിസ്തുവിന്റെ താഴ്മയോടും സൗമ്യതയോടും കൂടി പ്രവർത്തിക്കുന്നത് ഈ "ആയുധങ്ങളിൽ" ഉൾപ്പെടുന്നുവെന്ന് പൗലോസ് വ്യക്തമായി സൂചിപ്പിച്ചു (മത്തായി 11:29). എന്നാൽ യേശു ചെയ്തതുപോലെ (മത്തായി 21:12-13) തെറ്റുകൾക്കെതിരെ ഉറച്ചുനിൽക്കുന്നതും അല്ലെങ്കിൽ ആവശ്യമുള്ളപ്പോൾ വ്യക്തമായി സംസാരിക്കുന്നതും അവയിൽ ഉൾപ്പെടുന്നു (മത്തായി 23:23-27).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/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-20037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4400" b="1" i="0" u="none" strike="noStrike" kern="1200" cap="none" spc="600" normalizeH="0" baseline="0" noProof="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ശരിയായ പ്രതിരോധം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642313"/>
            <a:ext cx="12191999" cy="5219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പ്രശംസിക്കുന്നവൻ കർത്താവിൽ പ്രശംസിക്കട്ടെ. തന്നെത്താൻ പുകഴ്ത്തുന്നവനല്ല കർത്താവു പുകഴ്ത്തുന്നവനത്രേ കൊള്ളാകുന്നവൻ.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1767" y="1163559"/>
            <a:ext cx="79953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ഗ്രീക്ക് തത്ത്വചിന്തകർ തങ്ങളിൽ നിന്ന് പഠിക്കാൻ ആഗ്രഹിക്കുന്ന വിദ്യാർത്ഥികളിൽ നിന്ന് വലിയ തുകകൾ ഈടാക്കി. ഈ വിദ്യാർത്ഥികളെ ആകർഷിക്കുന്നതിനായി, അവർ അവരുടെ അറിവിനെക്കുറിച്ചോ, അവരുടെ സാമൂഹിക നിലയെക്കുറിച്ചോ, അല്ലെങ്കിൽ അവരെ അറിയുകയും ബഹുമാനിക്കുകയും ചെയ്യുന്ന പ്രധാന ആളുകളെക്കുറിച്ചോ വീമ്പിളക്കി. കൊരിന്തിൽ നുഴഞ്ഞുകയറിയ വ്യാജ ഉപദേഷ്ടാക്കളുടെയും രീതി ഇതുതന്നെയായിരുന്നു </a:t>
            </a:r>
            <a:b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</a:b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കൊരി. 10:12; 11:19-20).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0694" y="3434396"/>
            <a:ext cx="2262385" cy="1179354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/>
          <p:cNvSpPr txBox="1"/>
          <p:nvPr/>
        </p:nvSpPr>
        <p:spPr>
          <a:xfrm>
            <a:off x="2355099" y="3378256"/>
            <a:ext cx="5692053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എന്നാൽ തന്റെ അറിവ് പങ്കുവെക്കുന്നതിന് പൗലോസ് പണം ഈടാക്കിയില്ല, ശുപാർശ കത്തുകൾ സമർപ്പിച്ചില്ല, സ്വയം പ്രശംസിച്ചില്ല. ഇതിന്റെ പേരിൽ അവൻ നിന്ദിക്കപ്പെട്ടു! അവന് എങ്ങനെ സ്വയം പ്രതിരോധിക്കാൻ കഴിയും?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 cstate="email"/>
          <a:srcRect/>
          <a:stretch>
            <a:fillRect/>
          </a:stretch>
        </p:blipFill>
        <p:spPr>
          <a:xfrm>
            <a:off x="10096842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/>
          <p:cNvSpPr txBox="1"/>
          <p:nvPr/>
        </p:nvSpPr>
        <p:spPr>
          <a:xfrm>
            <a:off x="143877" y="4654137"/>
            <a:ext cx="7645129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 അംഗീകരിക്കണമെങ്കിൽ അവൻ അവരുടെ മുമ്പിൽ പ്രശംസിക്കപ്പെടേണ്ടതായിരുന്നു എന്നു തോന്നുന്നു. എന്നാൽ തന്നെത്താൻ പ്രശംസിക്കേണ്ടിയിരുന്നത് അവനല്ലായിരുന്നു (സദൃ. 27:2). ദൈവത്തെത്തന്നെ സ്തുതിക്കാൻ പൗലോസ് അനുവദിച്ചു (2 കൊരി. 10:18).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8015132" y="1227745"/>
            <a:ext cx="4108315" cy="2310927"/>
            <a:chOff x="7873729" y="1133475"/>
            <a:chExt cx="4108315" cy="2310927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/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ayathri Thin" panose="00000403000000000000" charset="0"/>
                  <a:ea typeface="+mn-ea"/>
                  <a:cs typeface="Gayathri Thin" panose="00000403000000000000" charset="0"/>
                </a:rPr>
                <a:t>സ്വയം പുകഴ്ത്തരു.</a:t>
              </a:r>
            </a:p>
          </p:txBody>
        </p:sp>
        <p:sp>
          <p:nvSpPr>
            <p:cNvPr id="23" name="Elipse 22"/>
            <p:cNvSpPr/>
            <p:nvPr/>
          </p:nvSpPr>
          <p:spPr>
            <a:xfrm>
              <a:off x="10405352" y="1201991"/>
              <a:ext cx="1468877" cy="834199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ayathri Thin" panose="00000403000000000000" charset="0"/>
                  <a:ea typeface="+mn-ea"/>
                  <a:cs typeface="Gayathri Thin" panose="00000403000000000000" charset="0"/>
                </a:rPr>
                <a:t>ദൈവം നമ്മെ സ്തുതിക്കട്ടെ.</a:t>
              </a:r>
            </a:p>
          </p:txBody>
        </p:sp>
      </p:grpSp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8" cstate="email"/>
          <a:srcRect/>
          <a:stretch>
            <a:fillRect/>
          </a:stretch>
        </p:blipFill>
        <p:spPr>
          <a:xfrm>
            <a:off x="806226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9" cstate="email"/>
          <a:srcRect/>
          <a:stretch>
            <a:fillRect/>
          </a:stretch>
        </p:blipFill>
        <p:spPr>
          <a:xfrm>
            <a:off x="10096842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143877" y="5820744"/>
            <a:ext cx="76451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നമുക്ക് അഭിമാനിക്കാനോ സ്വയം പുകഴ്ത്താനോ കഴിയുന്ന എന്തെങ്കിലും ഉണ്ടെങ്കിൽ, അത് ദൈവത്തെ അറിയുകയും അവനെ അനുസരിക്കുകയും ചെയ്യുക എന്നതാണ് (യിരെ. 9:24; 2കൊരി. 10:17).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32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041060" y="1007661"/>
            <a:ext cx="8082116" cy="212280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6600" b="1" i="0" u="none" strike="noStrike" kern="1200" cap="none" spc="0" normalizeH="0" baseline="0" noProof="0" dirty="0">
                <a:solidFill>
                  <a:srgbClr val="F4642A">
                    <a:lumMod val="75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വ്യാജ ഉപദേഷ്ടാക്കളെ കൈകാര്യം ചെയ്യൽ: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/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2918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3600" b="1" i="0" u="none" strike="noStrike" kern="1200" cap="none" spc="50" normalizeH="0" baseline="0" noProof="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അപ്പോസ്തലന്മാരുടെ വേഷം ധരിച്ച വഞ്ചകർ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66700" y="712494"/>
            <a:ext cx="1165859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ഇങ്ങനെയുള്ളവർ കള്ളയപ്പൊസ്തലന്മാർ, കപടവേലക്കാർ, ക്രിസ്തുവിന്റെ അപ്പൊസ്തലന്മാരുടെ വേഷം ധരിക്കുന്നവരത്രേ; അതു ആശ്ചര്യവുമല്ല;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11:13)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719426" y="1376733"/>
            <a:ext cx="6953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ക്രിസ്തുവിലേക്ക് ഒരു ശുദ്ധമായ സഭയെ കൊണ്ടുവരാൻ പൗലോസ് ആഗ്രഹിക്കുന്നു (2 കൊരി. 11:2). എന്നാൽ സഭ ഹവ്വായെ പോലെ വഞ്ചിക്കപ്പെടുകയും യേശുവിന്റെ മണവാട്ടിയാകാതിരിക്കുകയും ചെയ്യുമെന്ന അപകടത്തിലായിരുന്നു (2 കൊരി. 11:3).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email"/>
          <a:srcRect l="7484" r="7484"/>
          <a:stretch>
            <a:fillRect/>
          </a:stretch>
        </p:blipFill>
        <p:spPr>
          <a:xfrm>
            <a:off x="9518702" y="1579614"/>
            <a:ext cx="2558450" cy="1685907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9" cstate="email"/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/>
          <p:cNvSpPr txBox="1"/>
          <p:nvPr/>
        </p:nvSpPr>
        <p:spPr>
          <a:xfrm>
            <a:off x="2695609" y="2700172"/>
            <a:ext cx="67455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യഥാർത്ഥ അപകടം എന്തായിരുന്നു? യേശുവിന്റെ "മഹാനായ അപ്പോസ്തലന്മാർ" എന്ന് സ്വയം പ്രശംസിച്ച യഹൂദന്മാർ കൊരിന്തിൽ വന്നത് "മറ്റൊരു യേശു", "വ്യത്യസ്തമായ ആത്മാവ്", "വ്യത്യസ്തമായ സുവിശേഷം" എന്നിവ പഠിപ്പിച്ചുകൊണ്ടാണ്. (2 കൊരി. 11:4-5; ഗലാ. 1:8).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2750832" y="4023611"/>
            <a:ext cx="695363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ആരെങ്കിലും യേശുവിനെക്കുറിച്ച് പ്രസംഗിക്കുന്നു എന്നതിന്റെ അർത്ഥം ബൈബിളിൽ വെളിപ്പെടുത്തിയിരിക്കുന്നതുപോലെ അവർ യഥാർത്ഥ യേശുവിനെ നമുക്ക് കാണിച്ചുതരുന്നു എന്നല്ല. അവരുടെ വാക്കുകൾ അത്ഭുതകരമായിരിക്കാം, പക്ഷേ സാത്താന് അത്ഭുതങ്ങൾ പ്രവർത്തിക്കുവാനും  "ഒരു വെളിച്ചദൂതനായി" തന്നെത്തന്നെ അവതരിപ്പിക്കാനും കഴിയും (2 കൊരിന്ത്യർ 11:14).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114848" y="6027003"/>
            <a:ext cx="120955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യഥാർത്ഥ ഉപദേഷ്ടാക്കൾ അവരുടെ പ്രവൃത്തികളിലൂടെയും വാക്കുകളിലൂടെയും "ക്രിസ്തുവിന്റെ സത്യം" പഠിപ്പിക്കുന്നു (2 കൊരി. 11:9-10). എന്നാൽ ഭക്തി നടിക്കുന്ന വ്യാജ ഉപദേഷ്ടാക്കൾ അപ്പോസ്തലന്മാരായി വേഷംമാറിയ വഞ്ചനയുടെ ശുശ്രൂഷകരാണ് (2 കൊരി. 11:13-15).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1999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4400" b="1" i="0" u="none" strike="noStrike" kern="1200" cap="none" spc="300" normalizeH="0" baseline="0" noProof="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പൗലോസും വ്യാജ ഉപദേഷ്ടാക്കളും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724197"/>
            <a:ext cx="1219199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അവർ എബ്രായരോ? ഞാനും അതേ; അവർ യിസ്രായേല്യരോ? ഞാനും അതേ; അവർ അബ്രാഹാമിന്റെ സന്തതിയോ? ഞാനും അതേ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Gayathri Thin" panose="00000403000000000000" charset="0"/>
                <a:cs typeface="Gayathri Thin" panose="00000403000000000000" charset="0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11:22)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882121" y="1454727"/>
            <a:ext cx="820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പൗലോസും വ്യാജ ഉപദേഷ്ടാക്കളും തമ്മിൽ എന്ത് സമാനതകളാണ് ഉണ്ടായിരുന്നത്? അവരെല്ലാം ക്രിസ്തുമതത്തിലേക്ക് പരിവർത്തനം ചെയ്യപ്പെട്ട യഹൂദന്മാരായിരുന്നു (2 കൊരി. 11:22).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 cstate="email"/>
          <a:srcRect/>
          <a:stretch>
            <a:fillRect/>
          </a:stretch>
        </p:blipFill>
        <p:spPr>
          <a:xfrm>
            <a:off x="9158486" y="4310822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6" y="1435271"/>
            <a:ext cx="3647722" cy="452820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/>
          <p:cNvSpPr txBox="1"/>
          <p:nvPr/>
        </p:nvSpPr>
        <p:spPr>
          <a:xfrm>
            <a:off x="3882121" y="4099552"/>
            <a:ext cx="51848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ഇവിടെയാണ് പൗലോസിന്റെ "ഭ്രാന്ത്" അവസാനിക്കുന്നത്. ക്രിസ്തുവിനുവേണ്ടി താൻ ചെയ്ത കാര്യങ്ങളെക്കുറിച്ച് പ്രശംസിക്കാൻ ആഗ്രഹിക്കുന്നുവെന്ന ധാരണ നൽകാൻ അവൻ ആഗ്രഹിച്ചില്ല. അവന്റെ യഥാർത്ഥ പ്രശംസ (അല്ലെങ്കിൽ മഹത്വം) ക്രിസ്തു അവനുവേണ്ടി ചെയ്തതാണ്.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-1" y="6077454"/>
            <a:ext cx="91634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അവന്റെ യഥാർത്ഥ ശക്തി അവന്റെ ബലഹീനതയിലായിരുന്നു, അത് അവനെ പൂർണ്ണമായും യേശുവിൽ ആശ്രയിക്കാൻ പ്രേരിപ്പിച്ചു (2 കൊരി. 11:30-31; 12:6-10).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882121" y="2330366"/>
            <a:ext cx="820197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അവർ തമ്മിലുള്ള വ്യത്യാസങ്ങൾ എന്തായിരുന്നു? പൗലോസിന്റെ ഭ്രാന്ത് ഇവിടെ തുടങ്ങുന്നു:ക്രിസ്തുവിനുവേണ്ടി കഷ്ടപ്പെട്ടതായി മറ്റുള്ളവർ വീമ്പിളക്കിയെങ്കിൽ, പൗലോസ് കൂടുതൽ യോഗ്യനായിരുന്നു: ചാട്ടവാറടി; തടവിലാക്കപ്പെട്ടു; മരണഭീഷണി; കല്ലെറിഞ്ഞു; കടലിൽ കപ്പൽച്ചേതം; എല്ലാത്തരം അപകടങ്ങളിലും മുങ്ങി; വിശപ്പ്, ദാഹം, തണുപ്പ്, നഗ്നത എന്നിവ അനുഭവിച്ചു; സഭകളെക്കുറിച്ച് നിരന്തരം ആശങ്കാകുലനായി (2 കൊരി. 11:23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b-29).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955</Words>
  <Application>Microsoft Office PowerPoint</Application>
  <PresentationFormat>Panorámica</PresentationFormat>
  <Paragraphs>61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Gayathri Thin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41</cp:revision>
  <dcterms:created xsi:type="dcterms:W3CDTF">2026-08-18T22:37:00Z</dcterms:created>
  <dcterms:modified xsi:type="dcterms:W3CDTF">2026-08-23T06:40:16Z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4D756160AF60489EB31CB90910FC6938_13</vt:lpwstr>
  </property>
</Properties>
</file>