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95" r:id="rId3"/>
    <p:sldId id="317" r:id="rId4"/>
    <p:sldId id="257" r:id="rId5"/>
    <p:sldId id="298" r:id="rId6"/>
    <p:sldId id="259" r:id="rId7"/>
    <p:sldId id="260" r:id="rId8"/>
    <p:sldId id="292" r:id="rId9"/>
    <p:sldId id="297" r:id="rId10"/>
    <p:sldId id="300" r:id="rId11"/>
    <p:sldId id="311" r:id="rId12"/>
    <p:sldId id="312" r:id="rId13"/>
    <p:sldId id="304" r:id="rId14"/>
    <p:sldId id="313" r:id="rId15"/>
    <p:sldId id="314" r:id="rId16"/>
    <p:sldId id="315" r:id="rId17"/>
    <p:sldId id="308" r:id="rId18"/>
    <p:sldId id="316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108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5A7ED7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Hapi, </a:t>
          </a:r>
          <a:r>
            <a:rPr lang="my-MM" sz="1800" b="1" i="0" dirty="0"/>
            <a:t>နိုင်းမြစ်နတ်ဘုရား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5A7ED7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626A6D"/>
        </a:solidFill>
        <a:ln>
          <a:solidFill>
            <a:srgbClr val="626A6D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Ra, god of the sun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26A6D"/>
          </a:solidFill>
        </a:ln>
      </dgm:spPr>
      <dgm:t>
        <a:bodyPr/>
        <a:lstStyle/>
        <a:p>
          <a:pPr algn="ctr"/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 custScaleY="79763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6064" custLinFactY="-100000" custLinFactNeighborX="100000" custLinFactNeighborY="-150423"/>
      <dgm:spPr>
        <a:prstGeom prst="plaque">
          <a:avLst/>
        </a:prstGeom>
        <a:ln>
          <a:solidFill>
            <a:srgbClr val="626A6D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48133" custLinFactY="-77844" custLinFactNeighborX="100000" custLinFactNeighborY="-100000"/>
      <dgm:spPr>
        <a:prstGeom prst="plaque">
          <a:avLst/>
        </a:prstGeom>
        <a:ln>
          <a:solidFill>
            <a:srgbClr val="626A6D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438E67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Heket, </a:t>
          </a:r>
          <a:r>
            <a:rPr lang="my-MM" sz="1800" b="1" i="0" dirty="0"/>
            <a:t>ဖားနတ်ဘုရားမ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438E67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8E7144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Geb, </a:t>
          </a:r>
          <a:r>
            <a:rPr lang="my-MM" sz="1800" b="0" i="0" dirty="0"/>
            <a:t>မြေမျက်နှာပြင်နတ်ဘုရား"</a:t>
          </a:r>
          <a:endParaRPr lang="es-ES" sz="180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8E7144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 custLinFactNeighborX="3288" custLinFactNeighborY="-145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F88B47"/>
        </a:solidFill>
        <a:ln>
          <a:solidFill>
            <a:srgbClr val="F88B47"/>
          </a:solidFill>
        </a:ln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Uatchit, </a:t>
          </a:r>
          <a:r>
            <a:rPr lang="my-MM" sz="1800" b="1" dirty="0"/>
            <a:t>"ရွှံ့နွံ့တောများ၏နတ်သမီး (ဟက်သော်)"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88B47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F66912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F66912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12AA6C"/>
        </a:solidFill>
        <a:ln>
          <a:solidFill>
            <a:srgbClr val="12AA6C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Khnum, </a:t>
          </a:r>
          <a:r>
            <a:rPr lang="my-MM" sz="2000" b="1" i="0" dirty="0"/>
            <a:t>အီဂျစ်ဖန်ဆင်းရှင် နတ်ဘုရား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12AA6C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12AA6C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12AA6C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8443EC"/>
        </a:solidFill>
        <a:ln>
          <a:solidFill>
            <a:srgbClr val="8443EC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Sekhmet, </a:t>
          </a:r>
          <a:r>
            <a:rPr lang="my-MM" sz="2000" b="1" i="0" dirty="0"/>
            <a:t>ကျန်းမာရေး နတ်သမီး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8443EC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8443EC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8443EC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2254AE"/>
        </a:solidFill>
        <a:ln>
          <a:solidFill>
            <a:srgbClr val="2254AE"/>
          </a:solidFill>
        </a:ln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Nut, </a:t>
          </a:r>
        </a:p>
        <a:p>
          <a:r>
            <a:rPr lang="my-MM" sz="1800" b="1" i="0" dirty="0"/>
            <a:t>မိုးကောင်း</a:t>
          </a:r>
          <a:r>
            <a:rPr lang="en-US" sz="1800" b="1" i="0" dirty="0"/>
            <a:t> </a:t>
          </a:r>
          <a:r>
            <a:rPr lang="my-MM" sz="1800" b="1" i="0" dirty="0"/>
            <a:t>ကင်နတ်သမီး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2254AE"/>
          </a:solidFill>
        </a:ln>
      </dgm:spPr>
      <dgm:t>
        <a:bodyPr/>
        <a:lstStyle/>
        <a:p>
          <a:pPr algn="ctr"/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2254AE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NeighborX="4750" custLinFactNeighborY="-33538"/>
      <dgm:spPr>
        <a:prstGeom prst="plaque">
          <a:avLst/>
        </a:prstGeom>
        <a:ln>
          <a:solidFill>
            <a:srgbClr val="2254AE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2254AE"/>
        </a:solidFill>
        <a:ln>
          <a:solidFill>
            <a:srgbClr val="2254AE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Seth, </a:t>
          </a:r>
          <a:r>
            <a:rPr lang="my-MM" sz="1800" b="1" i="0" dirty="0"/>
            <a:t>မုန်တိုင်းနတ်</a:t>
          </a:r>
          <a:r>
            <a:rPr lang="en-US" sz="1800" b="1" i="0" dirty="0"/>
            <a:t> </a:t>
          </a:r>
          <a:r>
            <a:rPr lang="my-MM" sz="1800" b="1" i="0" dirty="0"/>
            <a:t>ဘုရား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2254AE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2254AE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47613" custLinFactY="-100000" custLinFactNeighborX="100000" custLinFactNeighborY="-126439"/>
      <dgm:spPr>
        <a:prstGeom prst="plaque">
          <a:avLst/>
        </a:prstGeom>
        <a:ln>
          <a:solidFill>
            <a:srgbClr val="2254AE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AE4522"/>
        </a:solidFill>
        <a:ln>
          <a:solidFill>
            <a:srgbClr val="AE4522"/>
          </a:solidFill>
        </a:ln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Neper, </a:t>
          </a:r>
          <a:r>
            <a:rPr lang="my-MM" sz="1800" b="1" i="0" dirty="0"/>
            <a:t>သီးနှံကြီးကဲသောနတ်ဘုရား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AE4522"/>
          </a:solidFill>
        </a:ln>
      </dgm:spPr>
      <dgm:t>
        <a:bodyPr/>
        <a:lstStyle/>
        <a:p>
          <a:pPr algn="ctr"/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AE4522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NeighborX="4750" custLinFactNeighborY="-33538"/>
      <dgm:spPr>
        <a:prstGeom prst="plaque">
          <a:avLst/>
        </a:prstGeom>
        <a:ln>
          <a:solidFill>
            <a:srgbClr val="AE4522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338274" y="848714"/>
          <a:ext cx="1619238" cy="1394429"/>
        </a:xfrm>
        <a:prstGeom prst="hexagon">
          <a:avLst>
            <a:gd name="adj" fmla="val 25000"/>
            <a:gd name="vf" fmla="val 115470"/>
          </a:avLst>
        </a:prstGeom>
        <a:solidFill>
          <a:srgbClr val="5A7ED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Hapi, </a:t>
          </a:r>
          <a:r>
            <a:rPr lang="my-MM" sz="1800" b="1" i="0" kern="1200" dirty="0"/>
            <a:t>နိုင်းမြစ်နတ်ဘုရား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9413" y="1064986"/>
        <a:ext cx="1116960" cy="961885"/>
      </dsp:txXfrm>
    </dsp:sp>
    <dsp:sp modelId="{4003989A-EAE1-47D4-B0F1-272D4DE7EFDC}">
      <dsp:nvSpPr>
        <dsp:cNvPr id="0" name=""/>
        <dsp:cNvSpPr/>
      </dsp:nvSpPr>
      <dsp:spPr>
        <a:xfrm>
          <a:off x="1375835" y="1464481"/>
          <a:ext cx="188985" cy="1631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0" y="110988"/>
          <a:ext cx="1617168" cy="139400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5A7ED7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094871" y="1312031"/>
          <a:ext cx="188985" cy="1631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1048207"/>
          <a:ext cx="1787816" cy="1228033"/>
        </a:xfrm>
        <a:prstGeom prst="plaque">
          <a:avLst/>
        </a:prstGeom>
        <a:solidFill>
          <a:srgbClr val="626A6D"/>
        </a:solidFill>
        <a:ln>
          <a:solidFill>
            <a:srgbClr val="626A6D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Ra, god of the sun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73717" y="1192936"/>
        <a:ext cx="1498358" cy="938575"/>
      </dsp:txXfrm>
    </dsp:sp>
    <dsp:sp modelId="{4003989A-EAE1-47D4-B0F1-272D4DE7EFDC}">
      <dsp:nvSpPr>
        <dsp:cNvPr id="0" name=""/>
        <dsp:cNvSpPr/>
      </dsp:nvSpPr>
      <dsp:spPr>
        <a:xfrm>
          <a:off x="1916968" y="112130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77892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569339" y="1083694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59299" y="1029459"/>
          <a:ext cx="2128655" cy="1833121"/>
        </a:xfrm>
        <a:prstGeom prst="hexagon">
          <a:avLst>
            <a:gd name="adj" fmla="val 25000"/>
            <a:gd name="vf" fmla="val 115470"/>
          </a:avLst>
        </a:prstGeom>
        <a:solidFill>
          <a:srgbClr val="438E6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Heket, </a:t>
          </a:r>
          <a:r>
            <a:rPr lang="my-MM" sz="1800" b="1" i="0" kern="1200" dirty="0"/>
            <a:t>ဖားနတ်ဘုရားမ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9447" y="1313771"/>
        <a:ext cx="1468359" cy="1264497"/>
      </dsp:txXfrm>
    </dsp:sp>
    <dsp:sp modelId="{4003989A-EAE1-47D4-B0F1-272D4DE7EFDC}">
      <dsp:nvSpPr>
        <dsp:cNvPr id="0" name=""/>
        <dsp:cNvSpPr/>
      </dsp:nvSpPr>
      <dsp:spPr>
        <a:xfrm>
          <a:off x="1808676" y="1838948"/>
          <a:ext cx="248440" cy="2144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0" y="59643"/>
          <a:ext cx="2125933" cy="183256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38E67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439320" y="1638537"/>
          <a:ext cx="248440" cy="2144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37012" y="929178"/>
          <a:ext cx="2045064" cy="1761135"/>
        </a:xfrm>
        <a:prstGeom prst="hexagon">
          <a:avLst>
            <a:gd name="adj" fmla="val 25000"/>
            <a:gd name="vf" fmla="val 115470"/>
          </a:avLst>
        </a:prstGeom>
        <a:solidFill>
          <a:srgbClr val="8E714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Geb, </a:t>
          </a:r>
          <a:r>
            <a:rPr lang="my-MM" sz="1800" b="0" i="0" kern="1200" dirty="0"/>
            <a:t>မြေမျက်နှာပြင်နတ်ဘုရား"</a:t>
          </a:r>
          <a:endParaRPr lang="es-ES" sz="180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4195" y="1202325"/>
        <a:ext cx="1410698" cy="1214841"/>
      </dsp:txXfrm>
    </dsp:sp>
    <dsp:sp modelId="{4003989A-EAE1-47D4-B0F1-272D4DE7EFDC}">
      <dsp:nvSpPr>
        <dsp:cNvPr id="0" name=""/>
        <dsp:cNvSpPr/>
      </dsp:nvSpPr>
      <dsp:spPr>
        <a:xfrm>
          <a:off x="1761050" y="1709432"/>
          <a:ext cx="238684" cy="2060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8E714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406199" y="1516892"/>
          <a:ext cx="238684" cy="2060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ellipse">
          <a:avLst/>
        </a:prstGeom>
        <a:solidFill>
          <a:srgbClr val="F88B47"/>
        </a:solidFill>
        <a:ln w="12700" cap="flat" cmpd="sng" algn="ctr">
          <a:solidFill>
            <a:srgbClr val="F88B47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Uatchit, </a:t>
          </a:r>
          <a:r>
            <a:rPr lang="my-MM" sz="1800" b="1" kern="1200" dirty="0"/>
            <a:t>"ရွှံ့နွံ့တောများ၏နတ်သမီး (ဟက်သော်)"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3105" y="1189644"/>
        <a:ext cx="1446078" cy="1245311"/>
      </dsp:txXfrm>
    </dsp:sp>
    <dsp:sp modelId="{4003989A-EAE1-47D4-B0F1-272D4DE7EFDC}">
      <dsp:nvSpPr>
        <dsp:cNvPr id="0" name=""/>
        <dsp:cNvSpPr/>
      </dsp:nvSpPr>
      <dsp:spPr>
        <a:xfrm>
          <a:off x="2482946" y="978685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691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88B47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771959" y="814248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691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ellipse">
          <a:avLst/>
        </a:prstGeom>
        <a:solidFill>
          <a:srgbClr val="12AA6C"/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Khnum, </a:t>
          </a:r>
          <a:r>
            <a:rPr lang="my-MM" sz="2000" b="1" i="0" kern="1200" dirty="0"/>
            <a:t>အီဂျစ်ဖန်ဆင်းရှင် နတ်ဘုရား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3105" y="1189644"/>
        <a:ext cx="1446078" cy="1245311"/>
      </dsp:txXfrm>
    </dsp:sp>
    <dsp:sp modelId="{4003989A-EAE1-47D4-B0F1-272D4DE7EFDC}">
      <dsp:nvSpPr>
        <dsp:cNvPr id="0" name=""/>
        <dsp:cNvSpPr/>
      </dsp:nvSpPr>
      <dsp:spPr>
        <a:xfrm>
          <a:off x="2482946" y="978685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771959" y="814248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ellipse">
          <a:avLst/>
        </a:prstGeom>
        <a:solidFill>
          <a:srgbClr val="8443EC"/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Sekhmet, </a:t>
          </a:r>
          <a:r>
            <a:rPr lang="my-MM" sz="2000" b="1" i="0" kern="1200" dirty="0"/>
            <a:t>ကျန်းမာရေး နတ်သမီး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3105" y="1189644"/>
        <a:ext cx="1446078" cy="1245311"/>
      </dsp:txXfrm>
    </dsp:sp>
    <dsp:sp modelId="{4003989A-EAE1-47D4-B0F1-272D4DE7EFDC}">
      <dsp:nvSpPr>
        <dsp:cNvPr id="0" name=""/>
        <dsp:cNvSpPr/>
      </dsp:nvSpPr>
      <dsp:spPr>
        <a:xfrm>
          <a:off x="2482946" y="978685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771959" y="814248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814530"/>
          <a:ext cx="1787816" cy="1539602"/>
        </a:xfrm>
        <a:prstGeom prst="plaque">
          <a:avLst/>
        </a:prstGeom>
        <a:solidFill>
          <a:srgbClr val="2254AE"/>
        </a:solidFill>
        <a:ln>
          <a:solidFill>
            <a:srgbClr val="2254AE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Nut,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မိုးကောင်း</a:t>
          </a:r>
          <a:r>
            <a:rPr lang="en-US" sz="1800" b="1" i="0" kern="1200" dirty="0"/>
            <a:t> </a:t>
          </a:r>
          <a:r>
            <a:rPr lang="my-MM" sz="1800" b="1" i="0" kern="1200" dirty="0"/>
            <a:t>ကင်နတ်သမီး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436" y="995978"/>
        <a:ext cx="1424920" cy="1176706"/>
      </dsp:txXfrm>
    </dsp:sp>
    <dsp:sp modelId="{4003989A-EAE1-47D4-B0F1-272D4DE7EFDC}">
      <dsp:nvSpPr>
        <dsp:cNvPr id="0" name=""/>
        <dsp:cNvSpPr/>
      </dsp:nvSpPr>
      <dsp:spPr>
        <a:xfrm>
          <a:off x="1907343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0"/>
          <a:ext cx="1785530" cy="1539132"/>
        </a:xfrm>
        <a:prstGeom prst="plaqu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270156" y="1265684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814530"/>
          <a:ext cx="1787816" cy="1539602"/>
        </a:xfrm>
        <a:prstGeom prst="plaque">
          <a:avLst/>
        </a:prstGeom>
        <a:solidFill>
          <a:srgbClr val="2254AE"/>
        </a:solidFill>
        <a:ln>
          <a:solidFill>
            <a:srgbClr val="2254AE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Seth, </a:t>
          </a:r>
          <a:r>
            <a:rPr lang="my-MM" sz="1800" b="1" i="0" kern="1200" dirty="0"/>
            <a:t>မုန်တိုင်းနတ်</a:t>
          </a:r>
          <a:r>
            <a:rPr lang="en-US" sz="1800" b="1" i="0" kern="1200" dirty="0"/>
            <a:t> </a:t>
          </a:r>
          <a:r>
            <a:rPr lang="my-MM" sz="1800" b="1" i="0" kern="1200" dirty="0"/>
            <a:t>ဘုရား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436" y="995978"/>
        <a:ext cx="1424920" cy="1176706"/>
      </dsp:txXfrm>
    </dsp:sp>
    <dsp:sp modelId="{4003989A-EAE1-47D4-B0F1-272D4DE7EFDC}">
      <dsp:nvSpPr>
        <dsp:cNvPr id="0" name=""/>
        <dsp:cNvSpPr/>
      </dsp:nvSpPr>
      <dsp:spPr>
        <a:xfrm>
          <a:off x="1907343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0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568254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814530"/>
          <a:ext cx="1787816" cy="1539602"/>
        </a:xfrm>
        <a:prstGeom prst="plaque">
          <a:avLst/>
        </a:prstGeom>
        <a:solidFill>
          <a:srgbClr val="AE4522"/>
        </a:solidFill>
        <a:ln>
          <a:solidFill>
            <a:srgbClr val="AE4522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Neper, </a:t>
          </a:r>
          <a:r>
            <a:rPr lang="my-MM" sz="1800" b="1" i="0" kern="1200" dirty="0"/>
            <a:t>သီးနှံကြီးကဲသောနတ်ဘုရား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0436" y="995978"/>
        <a:ext cx="1424920" cy="1176706"/>
      </dsp:txXfrm>
    </dsp:sp>
    <dsp:sp modelId="{4003989A-EAE1-47D4-B0F1-272D4DE7EFDC}">
      <dsp:nvSpPr>
        <dsp:cNvPr id="0" name=""/>
        <dsp:cNvSpPr/>
      </dsp:nvSpPr>
      <dsp:spPr>
        <a:xfrm>
          <a:off x="1907343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0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270156" y="1265684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2D790-A9C5-44C5-BBDA-9A8E8E81310F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69DD5-8C0E-4A55-9343-344C9D4718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7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B3F07-6A77-47EE-9E29-7A3E18A48FF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52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C8958-DEB7-CE22-FC6D-874948BF9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EF29E2-AD31-C01F-58A2-5D3A78B0B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E711F-8E64-54BD-9B60-E0FE3CC1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B7981-DBB1-4A17-E46C-3EADF237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F98C41-9286-C54D-DBE4-EE6D5C60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76388-247B-3D63-6639-2397DC1F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5AF03D-D81D-0604-EABA-67C272975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9EE5D0-F6D3-2B3F-F0B0-AE7F939F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164F0C-96DC-4BB6-C435-4740AA38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D85E4C-9CC8-13F0-20EF-51613BB3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0A970D-770E-571E-C3AA-9C7C2982A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197039-1AD1-B43E-C33F-B790CD07A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FB1716-A20D-3F86-0CEB-4C3B549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EA92CA-B51E-CF92-1DBC-C6E85ADA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5DC67D-D153-E694-1D82-DF43C956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0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4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3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5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57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7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64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5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3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D5125-5046-5F2F-2343-37DB7D6E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784373-01BF-1220-5EBE-91E1CB4BF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B5427E-3F54-B3F2-81E7-B30FDFDE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690D6-BBBF-6B02-EBBE-050F66B2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11BF-E062-43D6-20D0-97123E98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8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58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31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6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089D1-DC0C-B76F-6145-88605D40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FF360C-F41B-91C6-0047-AF32273E3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ED7722-D889-89EA-CD35-7E43074D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1D4814-A038-A670-AA70-524ACD39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46418E-4AFC-C82C-7F43-603EDC44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8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E03DF-6290-4D7B-4A3F-9CFAAABD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F0331-DCCA-D8E6-1AFA-A98A2037A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9A39AB-334F-7115-3650-05F6FC95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6DDFF0-1923-8E05-C056-218E4E31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5E0A56-A4AC-1123-42C6-490DC7AB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B3349A-73D7-1591-B084-8DD0EDD7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1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0784D-2F4A-0824-7888-A4F01E3B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3A4750-E1F5-02AF-942F-6EED89C77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3D45AB-3DD4-6E7C-AA6C-9BC54868B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EA4474-9B8D-6BD9-7136-F2C0DA10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6584BE-939E-B706-2502-729980CFB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8BCE80-AAF9-1BF5-9956-1FD56E31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4780FF-3C5F-992F-9639-75579B8F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9C8D03-1901-F2E4-8C9B-8112B4A7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DB36D-6633-70B0-F512-C5E09F6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5DC6E2-0328-364B-DD05-D6DF162E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21B49F-A231-6378-C06D-70C6884A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844733-1778-9887-439D-CAC97406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BC637D-C03F-705A-5EE7-98F19480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5F84BD-3819-6377-3CAE-75286939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A4B5AA-E84C-2014-5C9F-366859A5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6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74DEB-393F-ED00-8A84-634AB56E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31F71C-2FEA-1977-7205-F21A6511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3AEF4D-096F-CC25-9A4A-F787D3BCE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EB55F0-911D-7351-D9CF-9E198E8A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FB2D06-8850-52D4-18E4-D6D7E15BD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44B813-A5F0-B377-240A-D4593EFA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8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7AEDE-1A9E-040F-31E6-66F9B60E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00E7A2-D8EB-9534-B175-1C8A24140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8F72D6-FD8B-36D6-3716-564C8B414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46F10-2E5E-5D77-034F-985DB095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C7AE18-933E-076A-0A80-9B4FC9C5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AAC27D-71F7-8C6A-3E8B-F45252F5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78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8CE9C4-C26A-D45F-FCC6-C170A18A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62B41F-B65A-B127-8B50-089DA3A96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362FA5-E187-0472-7BA2-8EE66BB69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35A8A0-36A1-4A87-9068-626A0DA9179F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D69CFD-9D71-4117-AE9A-B7845D039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64C53-EC07-5628-0E3C-1D56B3D20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69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6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81025-E3A0-6F59-52CC-D77FD91D3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73F330-3F0B-E513-A946-48688D94F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D8139A3-04D6-F8A6-8F94-96FE518644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565"/>
            <a:ext cx="2693955" cy="1435903"/>
          </a:xfrm>
          <a:prstGeom prst="rect">
            <a:avLst/>
          </a:prstGeom>
        </p:spPr>
      </p:pic>
      <p:pic>
        <p:nvPicPr>
          <p:cNvPr id="15" name="Imagen 14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CDF9E83D-C9DD-35D3-FA32-FDA5170AD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1059474"/>
            <a:ext cx="2693955" cy="1435903"/>
          </a:xfrm>
          <a:prstGeom prst="rect">
            <a:avLst/>
          </a:prstGeom>
        </p:spPr>
      </p:pic>
      <p:pic>
        <p:nvPicPr>
          <p:cNvPr id="22" name="Imagen 2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796DBDA-9095-C82D-0E00-84FF713F6F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1780">
            <a:off x="-1" y="3594948"/>
            <a:ext cx="2693955" cy="1435903"/>
          </a:xfrm>
          <a:prstGeom prst="rect">
            <a:avLst/>
          </a:prstGeom>
        </p:spPr>
      </p:pic>
      <p:pic>
        <p:nvPicPr>
          <p:cNvPr id="23" name="Imagen 22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D9C19F68-0193-B217-CDAC-A43A3F89EE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4676987"/>
            <a:ext cx="2693955" cy="1435903"/>
          </a:xfrm>
          <a:prstGeom prst="rect">
            <a:avLst/>
          </a:prstGeom>
        </p:spPr>
      </p:pic>
      <p:pic>
        <p:nvPicPr>
          <p:cNvPr id="24" name="Imagen 2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186F4C80-854F-31D4-CC45-4E72860D8F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5627" flipV="1">
            <a:off x="-199936" y="2034710"/>
            <a:ext cx="2954044" cy="15745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DFB2F19-2B37-4768-9F9D-B8897B898E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439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3DE70AE-3FFB-9B00-1DD1-C4E55118CE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"/>
          <a:stretch>
            <a:fillRect/>
          </a:stretch>
        </p:blipFill>
        <p:spPr>
          <a:xfrm>
            <a:off x="9020439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42FCEF-43A9-88A0-5C11-502EA758CF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439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6DAEF76-BE58-A3B4-86A2-4A9E7CB4A0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49921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4EE753-455C-3037-4E6C-ED21843A86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8"/>
          <a:stretch>
            <a:fillRect/>
          </a:stretch>
        </p:blipFill>
        <p:spPr>
          <a:xfrm>
            <a:off x="5849921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CC7871-84DC-DFF8-C91D-84DBD3FE80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2"/>
          <a:stretch>
            <a:fillRect/>
          </a:stretch>
        </p:blipFill>
        <p:spPr>
          <a:xfrm>
            <a:off x="5849921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F8EEE6-5426-D5E4-9EDB-F039FDF927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3955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7B0C9B-73B9-30D3-9B0A-BB0DEA76E8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3"/>
          <a:stretch>
            <a:fillRect/>
          </a:stretch>
        </p:blipFill>
        <p:spPr>
          <a:xfrm>
            <a:off x="2693955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5BE6D0-5564-E511-4FCF-C4970A2754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3955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B25D-8EFF-3246-7EBA-08D72A67C7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171493"/>
            <a:ext cx="255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CC6600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4 for July 26,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44C3F-7FDB-0F20-9165-E29B96711316}"/>
              </a:ext>
            </a:extLst>
          </p:cNvPr>
          <p:cNvSpPr txBox="1"/>
          <p:nvPr/>
        </p:nvSpPr>
        <p:spPr>
          <a:xfrm>
            <a:off x="326536" y="457200"/>
            <a:ext cx="22197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8000" b="1" dirty="0"/>
              <a:t>ဘေးဒဏ်ကြီး </a:t>
            </a:r>
            <a:endParaRPr lang="my-MM" sz="8000" dirty="0"/>
          </a:p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260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D62EA-3F7A-9522-934C-608CD685B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gua, mujer, hombre, parado&#10;&#10;El contenido generado por IA puede ser incorrecto.">
            <a:extLst>
              <a:ext uri="{FF2B5EF4-FFF2-40B4-BE49-F238E27FC236}">
                <a16:creationId xmlns:a16="http://schemas.microsoft.com/office/drawing/2014/main" id="{9901A5B1-02F2-8EDE-C518-FA3EB6317D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2649" y="1571125"/>
            <a:ext cx="6727307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E0B570-BB3B-5613-4892-6123BC68514A}"/>
              </a:ext>
            </a:extLst>
          </p:cNvPr>
          <p:cNvSpPr txBox="1"/>
          <p:nvPr/>
        </p:nvSpPr>
        <p:spPr>
          <a:xfrm>
            <a:off x="690562" y="676186"/>
            <a:ext cx="1150143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b="1" dirty="0">
                <a:solidFill>
                  <a:srgbClr val="438E67"/>
                </a:solidFill>
                <a:latin typeface="Comic Sans MS" panose="030F0702030302020204" pitchFamily="66" charset="0"/>
              </a:rPr>
              <a:t>'တစ်ဖန်ထာဝရဘုရား​ကမောရှေ​အား“‘​သင်​ကိုင်​ထား​သော​တောင်ဝှေး​ကိုမြစ်​များ​၊ချောင်း​များ​၊ရေအိုင်​များ​ပေါ်သို့ဆန့်​လော့​။ဖား​များ​ကို အီဂျစ်​ပြည်​တစ်လျှောက်တက်လာ​စေ​လော့​’​ဟူ၍အာရုန်​အားပြော​လော့​”​ဟုမိန့်​တော်မူ​၏​။'ထွက်မြောက်ရာကျမ်း 8:5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D55EC0-9B0A-02D5-85F0-A6A8270B6382}"/>
              </a:ext>
            </a:extLst>
          </p:cNvPr>
          <p:cNvSpPr txBox="1"/>
          <p:nvPr/>
        </p:nvSpPr>
        <p:spPr>
          <a:xfrm>
            <a:off x="0" y="13067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y-MM" sz="3200" b="1" dirty="0"/>
              <a:t>ဒုတိယကပ်ဘေး (အပျော့စား) - ဖားများ</a:t>
            </a:r>
            <a:endParaRPr kumimoji="0" lang="en" sz="3200" b="1" i="0" u="none" strike="noStrike" kern="1200" cap="none" spc="0" normalizeH="0" baseline="0" noProof="0" dirty="0">
              <a:ln w="10160">
                <a:solidFill>
                  <a:srgbClr val="3399FF"/>
                </a:solidFill>
                <a:prstDash val="solid"/>
              </a:ln>
              <a:solidFill>
                <a:srgbClr val="E8F4E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34BDEF-044F-59C4-A4D9-BE0888357CDF}"/>
              </a:ext>
            </a:extLst>
          </p:cNvPr>
          <p:cNvSpPr txBox="1"/>
          <p:nvPr/>
        </p:nvSpPr>
        <p:spPr>
          <a:xfrm>
            <a:off x="244285" y="4896837"/>
            <a:ext cx="3681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438E67"/>
                </a:solidFill>
                <a:latin typeface="Comic Sans MS" panose="030F0702030302020204" pitchFamily="66" charset="0"/>
              </a:rPr>
              <a:t>'ထွက်မြောက်ရာကျမ်း 8:</a:t>
            </a:r>
            <a:r>
              <a:rPr lang="en-US" sz="2000" b="1" dirty="0">
                <a:solidFill>
                  <a:srgbClr val="438E67"/>
                </a:solidFill>
                <a:latin typeface="Comic Sans MS" panose="030F0702030302020204" pitchFamily="66" charset="0"/>
              </a:rPr>
              <a:t>1-1</a:t>
            </a:r>
            <a:r>
              <a:rPr lang="my-MM" sz="2000" b="1" dirty="0">
                <a:solidFill>
                  <a:srgbClr val="438E67"/>
                </a:solidFill>
                <a:latin typeface="Comic Sans MS" panose="030F0702030302020204" pitchFamily="66" charset="0"/>
              </a:rPr>
              <a:t>5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438E6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ADAB16B-03A2-8460-F132-DD87BE7AD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305212"/>
              </p:ext>
            </p:extLst>
          </p:nvPr>
        </p:nvGraphicFramePr>
        <p:xfrm>
          <a:off x="244285" y="1693248"/>
          <a:ext cx="3887955" cy="292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9EAA392-0F05-BF9A-80A8-579DBCF35417}"/>
              </a:ext>
            </a:extLst>
          </p:cNvPr>
          <p:cNvSpPr txBox="1"/>
          <p:nvPr/>
        </p:nvSpPr>
        <p:spPr>
          <a:xfrm>
            <a:off x="244285" y="5296947"/>
            <a:ext cx="36814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ထပ်မံ၍မှော်ပညာရှင်များသည် ကပ်ဘေးကို အတုလုပ်နိုင်ခဲ့သော်လည်း၊ ထိုကပ်ဘေးကို ရပ်တန့်နိုင်ခြင်း မရှိခဲ့ပေ။</a:t>
            </a:r>
            <a:r>
              <a:rPr lang="my-MM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17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FA7A1-892E-9A9A-CA21-92B131DFB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E050054-4EDD-697E-D20A-CDE4BDD4455F}"/>
              </a:ext>
            </a:extLst>
          </p:cNvPr>
          <p:cNvSpPr txBox="1"/>
          <p:nvPr/>
        </p:nvSpPr>
        <p:spPr>
          <a:xfrm>
            <a:off x="690562" y="676186"/>
            <a:ext cx="115014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b="1" dirty="0">
                <a:solidFill>
                  <a:srgbClr val="8E7144"/>
                </a:solidFill>
                <a:latin typeface="Comic Sans MS" panose="030F0702030302020204" pitchFamily="66" charset="0"/>
              </a:rPr>
              <a:t>'တစ်ဖန်ထာဝရဘုရား​ကမောရှေ​အား“‘​တောင်ဝှေး​ကို​ဆန့်​၍မြေမှုန့်​ကို​ရိုက်​လော့​။ထိုအခါအီဂျစ်​ပြည်​တစ်ပြည်လုံး​၌မြေမှုန့်​တို့​သည် မှက်ကောင်​များ​ဖြစ်သွား​လိမ့်မည်​’​ဟူ၍အာရုန်​အား​ပြော​လော့​”​ဟုမိန့်​တော်မူ​၏​။ 'ထွက်မြောက်ရာကျမ်း 8:16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723346-4315-F375-8098-6C594C01D621}"/>
              </a:ext>
            </a:extLst>
          </p:cNvPr>
          <p:cNvSpPr txBox="1"/>
          <p:nvPr/>
        </p:nvSpPr>
        <p:spPr>
          <a:xfrm>
            <a:off x="2" y="80456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y-MM" sz="3200" b="1" dirty="0"/>
              <a:t>တတိယကပ်ဘေး (အပျော့စား) - သန်းများ</a:t>
            </a:r>
            <a:endParaRPr kumimoji="0" lang="en" sz="3200" b="1" i="0" u="none" strike="noStrike" kern="1200" cap="none" spc="0" normalizeH="0" baseline="0" noProof="0" dirty="0">
              <a:ln w="10160">
                <a:solidFill>
                  <a:srgbClr val="3399FF"/>
                </a:solidFill>
                <a:prstDash val="solid"/>
              </a:ln>
              <a:solidFill>
                <a:srgbClr val="F1ECE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5882452-A1BB-CDFF-EBB7-E4DF8F2B3A6E}"/>
              </a:ext>
            </a:extLst>
          </p:cNvPr>
          <p:cNvSpPr txBox="1"/>
          <p:nvPr/>
        </p:nvSpPr>
        <p:spPr>
          <a:xfrm>
            <a:off x="395286" y="4312118"/>
            <a:ext cx="3681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8E7144"/>
                </a:solidFill>
                <a:latin typeface="Comic Sans MS" panose="030F0702030302020204" pitchFamily="66" charset="0"/>
              </a:rPr>
              <a:t>'ထွက်မြောက်ရာကျမ်း 8:16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8E7144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4D700DBF-50D2-13C5-E182-C50A82870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219286"/>
              </p:ext>
            </p:extLst>
          </p:nvPr>
        </p:nvGraphicFramePr>
        <p:xfrm>
          <a:off x="395286" y="161925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282CC8B4-E755-BE1B-BBB3-FDB5BC65F0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0948" y="1580750"/>
            <a:ext cx="7476767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127C96-E1BE-5DD9-A9C6-CA935802D497}"/>
              </a:ext>
            </a:extLst>
          </p:cNvPr>
          <p:cNvSpPr txBox="1"/>
          <p:nvPr/>
        </p:nvSpPr>
        <p:spPr>
          <a:xfrm>
            <a:off x="244285" y="4751772"/>
            <a:ext cx="36814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"မြေမှုန့်မှအသက်ကိုဖန်ဆင်းသောဘုရား(ကမ္ဘာဦးကျမ်း၁:၂၄)-ပ်ဘေးများ၏ အရင်းအမြစ်နှင့်ပတ်သက်၍အလျှင်းသံသယမရှိတော့ပြီ""ဤသည်ကား ဘုရားသခင်၏လက်တော်ဖြစ်ပါ၏"</a:t>
            </a:r>
            <a:br>
              <a:rPr lang="my-MM" sz="2000" dirty="0"/>
            </a:br>
            <a:r>
              <a:rPr lang="my-MM" b="1" dirty="0"/>
              <a:t>(ထွက်မြောက်ရာကျမ်း ၈:၁၉)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054DC-64D8-A28A-ADF3-8AA17E452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1E8EA46-2BD0-0641-752B-6FF72DE12678}"/>
              </a:ext>
            </a:extLst>
          </p:cNvPr>
          <p:cNvSpPr txBox="1"/>
          <p:nvPr/>
        </p:nvSpPr>
        <p:spPr>
          <a:xfrm>
            <a:off x="0" y="814016"/>
            <a:ext cx="12109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သည်ထိုအတိုင်း​ပြု​တော်မူ​သဖြင့်မြောက်မြား​စွာ​သော​ယင်ရဲ​တို့​သည်ဖာရော​မင်းကြီး​၏​နန်းတော်​မှစ၍သူ့​အမှုထမ်း​တို့​၏​အိမ်​များ​နှင့်အီဂျစ်​ပြည်​အနှံ့ ဝင်ရောက်​ကြ​၏​။ယင်ရဲ​များ​ကြောင့်တစ်ပြည်လုံး​သည်ပျက်စီး​လေ​၏​။ 'ထွက်မြောက်ရာကျမ်း 8:24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35E404-73D1-0A2F-4CA9-8D03E430F84F}"/>
              </a:ext>
            </a:extLst>
          </p:cNvPr>
          <p:cNvSpPr txBox="1"/>
          <p:nvPr/>
        </p:nvSpPr>
        <p:spPr>
          <a:xfrm>
            <a:off x="1" y="121216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y-MM" sz="3200" b="1" dirty="0"/>
              <a:t>စတုတ္ထမြောက် ကပ်ဘေး (ပြင်းထန်အဆင့်) - ယင်ကောင်များ</a:t>
            </a:r>
            <a:endParaRPr kumimoji="0" lang="en" sz="3200" b="1" i="0" u="none" strike="noStrike" kern="1200" cap="none" spc="0" normalizeH="0" baseline="0" noProof="0" dirty="0">
              <a:ln w="22225">
                <a:solidFill>
                  <a:srgbClr val="00CC99"/>
                </a:solidFill>
                <a:prstDash val="solid"/>
              </a:ln>
              <a:solidFill>
                <a:srgbClr val="00CC99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C3DBE5-AB9C-894D-5B9C-72698371C061}"/>
              </a:ext>
            </a:extLst>
          </p:cNvPr>
          <p:cNvSpPr txBox="1"/>
          <p:nvPr/>
        </p:nvSpPr>
        <p:spPr>
          <a:xfrm>
            <a:off x="6968390" y="4767768"/>
            <a:ext cx="445679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'ထွက်မြောက်ရာကျမ်း 8:2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0-23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F88B4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629B6A6-209C-E965-4BE2-1CE5DB03B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11857"/>
              </p:ext>
            </p:extLst>
          </p:nvPr>
        </p:nvGraphicFramePr>
        <p:xfrm>
          <a:off x="7719360" y="207490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93BFA260-68A6-5861-0B03-840791D059B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663" y="1858563"/>
            <a:ext cx="6100834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4ABBFB-5B65-309B-4D57-77827245C9A4}"/>
              </a:ext>
            </a:extLst>
          </p:cNvPr>
          <p:cNvSpPr txBox="1"/>
          <p:nvPr/>
        </p:nvSpPr>
        <p:spPr>
          <a:xfrm>
            <a:off x="6968390" y="5135509"/>
            <a:ext cx="48330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ပထမဆုံးအကြိမ်၊အစ္စရေးလူမျိုးများသည် ကပ်ဘေးမှ ကာကွယ်ခြင်းခံခဲ့ရသည်။ ဤအရာက ဖာရောဘုရင်အား ညှိနှိုင်းဆွေးနွေးရန် ဦးတည်စေခဲ့သော်လည်း၊ နောက်ဆုံးတွင် သူသည် သဘောတူညီချက်ကို မလိုက်နာခဲ့ပေ။"</a:t>
            </a:r>
            <a:endParaRPr lang="my-MM" dirty="0"/>
          </a:p>
        </p:txBody>
      </p:sp>
    </p:spTree>
    <p:extLst>
      <p:ext uri="{BB962C8B-B14F-4D97-AF65-F5344CB8AC3E}">
        <p14:creationId xmlns:p14="http://schemas.microsoft.com/office/powerpoint/2010/main" val="36612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3" grpId="0">
        <p:bldAsOne/>
      </p:bldGraphic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66A6C6-01CF-D6A1-F40E-52D2E3DF9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7B62C3C-B594-2A4F-23B2-584F706A8DB8}"/>
              </a:ext>
            </a:extLst>
          </p:cNvPr>
          <p:cNvSpPr txBox="1"/>
          <p:nvPr/>
        </p:nvSpPr>
        <p:spPr>
          <a:xfrm>
            <a:off x="222663" y="769441"/>
            <a:ext cx="119200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'ထာဝရဘုရား​လက်​တော်​သည် လယ်​၌​ရှိ​သည့် မြင်း​များ​၊ မြည်း​များ​၊ ကုလားအုတ်​များ​၊ နွား​များ​၊ သိုးဆိတ်​များ စသည့် သင်​တို့​၏​တိရစ္ဆာန်​များ​အပေါ် အလွန်​ဆိုးရွား​သော​ကပ်ရောဂါ​ဘေး ကျရောက်​စေ​မည်​။ 'ထွက်မြောက်ရာကျမ်း 9:3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F9D26E-A1B0-76BD-3326-6657EEE067E6}"/>
              </a:ext>
            </a:extLst>
          </p:cNvPr>
          <p:cNvSpPr txBox="1"/>
          <p:nvPr/>
        </p:nvSpPr>
        <p:spPr>
          <a:xfrm>
            <a:off x="0" y="110313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y-MM" sz="3200" b="1" dirty="0"/>
              <a:t>ပဉ္စမမြောက် ကပ်ဘေး (ပြင်းထန်အဆင့်) - ကျွဲနွားများ သေဆုံးခြင်း</a:t>
            </a:r>
            <a:endParaRPr kumimoji="0" lang="en" sz="3200" b="1" i="0" u="none" strike="noStrike" kern="1200" cap="none" spc="0" normalizeH="0" baseline="0" noProof="0" dirty="0">
              <a:ln w="22225">
                <a:solidFill>
                  <a:srgbClr val="CC6600">
                    <a:lumMod val="75000"/>
                  </a:srgbClr>
                </a:solidFill>
                <a:prstDash val="solid"/>
              </a:ln>
              <a:solidFill>
                <a:srgbClr val="CC6600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C20041-4CD2-C5ED-CAC9-AAA235CBD330}"/>
              </a:ext>
            </a:extLst>
          </p:cNvPr>
          <p:cNvSpPr txBox="1"/>
          <p:nvPr/>
        </p:nvSpPr>
        <p:spPr>
          <a:xfrm>
            <a:off x="7044637" y="4767768"/>
            <a:ext cx="445679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'ထွက်မြောက်ရာကျမ်း 9: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1-7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12AA6C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F903568-9884-D2D7-00C9-1A044253D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131299"/>
              </p:ext>
            </p:extLst>
          </p:nvPr>
        </p:nvGraphicFramePr>
        <p:xfrm>
          <a:off x="7719360" y="207490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5CDEA013-B74C-1BEB-C3B5-E04BD9B103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663" y="1858563"/>
            <a:ext cx="6100834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7F5698B-BFE7-E204-83C9-CED1F4BB9FC1}"/>
              </a:ext>
            </a:extLst>
          </p:cNvPr>
          <p:cNvSpPr txBox="1"/>
          <p:nvPr/>
        </p:nvSpPr>
        <p:spPr>
          <a:xfrm>
            <a:off x="7044637" y="5260618"/>
            <a:ext cx="4924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အီဂျစ်နတ်ဘုရားအများစုသည် တိရစ္ဆာန်ခေါင်းပုံများဖြင့် ကိုယ်စားပြုကြသည်။ပဉ္စမကပ်ဘေးက ထိုနတ်ဘုရားများ၏ ပုံသဏ္ဍာန်နှင့်ဆိုင်သော တိရစ္ဆာန်များကို ရက်ရက်စက်စက်သတ်ဖြတ်ခဲ့သည် -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006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3" grpId="0">
        <p:bldAsOne/>
      </p:bldGraphic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A916C8-6CB1-38B5-774C-413FE3883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787A0E7-218B-6515-FDDE-066F8E2A2F4B}"/>
              </a:ext>
            </a:extLst>
          </p:cNvPr>
          <p:cNvSpPr txBox="1"/>
          <p:nvPr/>
        </p:nvSpPr>
        <p:spPr>
          <a:xfrm>
            <a:off x="430304" y="775839"/>
            <a:ext cx="11331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'ထို့ကြောင့် သူ​တို့​သည် မီးပြင်းဖို​မှ​ကျပ်ခိုး​ကို​ယူ​ပြီး ဖာရော​မင်းကြီး​၏​ရှေ့​၌​ရပ်​လေ​၏​။ မောရှေ​သည်​လည်း ၎င်း​ကို မိုးကောင်းကင်​သို့​ကြဲဖြန့်​လေ​ရာ လူ​နှင့်​တိရစ္ဆာန်​တို့​၌ ပြည်​တည်​သော​အနာစိမ်း​ဖြစ်​လေ​၏​။ 'ထွက်မြောက်ရာကျမ်း 9:10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7288F4-2A6A-6D59-F814-5F68871C6693}"/>
              </a:ext>
            </a:extLst>
          </p:cNvPr>
          <p:cNvSpPr txBox="1"/>
          <p:nvPr/>
        </p:nvSpPr>
        <p:spPr>
          <a:xfrm>
            <a:off x="0" y="123109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y-MM" sz="3200" b="1" dirty="0"/>
              <a:t>ဆဋ္ဌမဘေးဒဏ် (ပြင်းထန်): အနာကြီးရောဂါ</a:t>
            </a:r>
            <a:endParaRPr kumimoji="0" lang="en" sz="3200" b="1" i="0" u="none" strike="noStrike" kern="1200" cap="none" spc="0" normalizeH="0" baseline="0" noProof="0" dirty="0">
              <a:ln w="22225">
                <a:solidFill>
                  <a:srgbClr val="FF7C80">
                    <a:lumMod val="50000"/>
                  </a:srgbClr>
                </a:solidFill>
                <a:prstDash val="solid"/>
              </a:ln>
              <a:solidFill>
                <a:srgbClr val="FF7C80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9531C6-7866-BE3C-B213-3CBDC6E70D4E}"/>
              </a:ext>
            </a:extLst>
          </p:cNvPr>
          <p:cNvSpPr txBox="1"/>
          <p:nvPr/>
        </p:nvSpPr>
        <p:spPr>
          <a:xfrm>
            <a:off x="6382838" y="4308066"/>
            <a:ext cx="5661955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'ထွက်မြောက်ရာကျမ်း 9: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8-12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8443EC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098E087-2A0A-4415-6600-1B5568D495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843914"/>
              </p:ext>
            </p:extLst>
          </p:nvPr>
        </p:nvGraphicFramePr>
        <p:xfrm>
          <a:off x="7719360" y="207490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B94E89F9-BBE4-A2BC-9F5C-8B2BF538C7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663" y="1858563"/>
            <a:ext cx="6100834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742A4D2-A3D6-6E5C-EE49-3D7422EFB795}"/>
              </a:ext>
            </a:extLst>
          </p:cNvPr>
          <p:cNvSpPr txBox="1"/>
          <p:nvPr/>
        </p:nvSpPr>
        <p:spPr>
          <a:xfrm>
            <a:off x="6462664" y="4831547"/>
            <a:ext cx="57293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"ပညာရှိများပင်မိမိတို့ကိုယ်ကိုမကျန်းမာစေနိုင်ခဲ့ကြ(ထွက်မြောက်ရာ ၉:၁၁)။ဖာရောဘုရင်သည်ဤဘေးဒဏ်များ၏ အရင်းအမြစ်ကိုသိသော်လည်း၊ဘုရားသခင်အားနာခံရန်ငြင်း</a:t>
            </a:r>
            <a:r>
              <a:rPr lang="en-US" b="1" dirty="0"/>
              <a:t> </a:t>
            </a:r>
            <a:r>
              <a:rPr lang="my-MM" b="1" dirty="0"/>
              <a:t>ဆန်ရန်ဆုံးဖြတ်ထားပြီးဖြစ်သည်။ ထို့ကြောင့် ဘုရားသခင်သည် သူ၏ ပုန်ကန်မှု၏ အကျိုးဆက်ကို ခံစားစေတော်မူခဲ့သည် (ထွက်မြောက်ရာ ၉:၁၂)။"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536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3" grpId="0">
        <p:bldAsOne/>
      </p:bldGraphic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D6B1AF-1BC4-BAFF-2F5C-5A070A5AB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9AAF885-A2F5-408D-C811-2867B824022D}"/>
              </a:ext>
            </a:extLst>
          </p:cNvPr>
          <p:cNvSpPr txBox="1"/>
          <p:nvPr/>
        </p:nvSpPr>
        <p:spPr>
          <a:xfrm>
            <a:off x="690562" y="676186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'အီဂျစ်​ပြည်​တည်​ချိန်​မှစ၍ ယခု​တိုင်အောင် မ​ဖြစ်​ခဲ့​ဖူး​သော မိုးသီး​သည်းထန်​စွာ​ရွာကျ​ခြင်း​ကို မနက်ဖြန် ဤ​အချိန်​တွင် ငါ​ဖြစ်​စေ​မည်​။ 'ထွက်မြောက်ရာကျမ်း 9:18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6F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38C607-DFC0-5B78-C74C-A3C9FD5D82B3}"/>
              </a:ext>
            </a:extLst>
          </p:cNvPr>
          <p:cNvSpPr txBox="1"/>
          <p:nvPr/>
        </p:nvSpPr>
        <p:spPr>
          <a:xfrm>
            <a:off x="2" y="91411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lang="my-MM" sz="3200" b="1" dirty="0"/>
              <a:t>သတ္တမဘေးဒဏ် (ပြင်းထန်ဖျက်ဆီးတတ်သော): မိုးသီးကြွေခြင်း</a:t>
            </a:r>
            <a:endParaRPr kumimoji="0" lang="en" sz="3200" b="1" i="0" u="none" strike="noStrike" kern="1200" cap="none" spc="0" normalizeH="0" baseline="0" noProof="0" dirty="0">
              <a:ln/>
              <a:solidFill>
                <a:srgbClr val="FFFF66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7D08DB-D194-20D5-D98A-BFAA27CB5413}"/>
              </a:ext>
            </a:extLst>
          </p:cNvPr>
          <p:cNvSpPr txBox="1"/>
          <p:nvPr/>
        </p:nvSpPr>
        <p:spPr>
          <a:xfrm>
            <a:off x="3883473" y="1873197"/>
            <a:ext cx="35986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'ထွက်မြောက်ရာကျမ်း 9:1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3-25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CB47C43-8A27-DF18-8CAF-D79AA66E4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39769"/>
              </p:ext>
            </p:extLst>
          </p:nvPr>
        </p:nvGraphicFramePr>
        <p:xfrm>
          <a:off x="356788" y="1705512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93BE1DE-D1E3-7200-756E-157F43160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142625"/>
              </p:ext>
            </p:extLst>
          </p:nvPr>
        </p:nvGraphicFramePr>
        <p:xfrm>
          <a:off x="356788" y="4189395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D9F6C3D-0AE3-88FF-B73E-98094084F8F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123" y="1564104"/>
            <a:ext cx="4150360" cy="51735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757219E-1DC4-344C-4662-0CBBF98A1690}"/>
              </a:ext>
            </a:extLst>
          </p:cNvPr>
          <p:cNvSpPr txBox="1"/>
          <p:nvPr/>
        </p:nvSpPr>
        <p:spPr>
          <a:xfrm>
            <a:off x="4199308" y="2273307"/>
            <a:ext cx="310948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"အီဂျစ်လူမျိုးတို့၏ယုံကြည်ခြင်းကိုစမ်းသပ်ခြင်းခံရသည်။ဘုရားသခင်စကားကိုယုံကြည်သူများ</a:t>
            </a:r>
            <a:r>
              <a:rPr lang="en-US" b="1" dirty="0"/>
              <a:t> </a:t>
            </a:r>
            <a:r>
              <a:rPr lang="my-MM" b="1" dirty="0"/>
              <a:t>သည်မိမိတို့၏ကျွန်များနှင့်တိရ</a:t>
            </a:r>
            <a:r>
              <a:rPr lang="en-US" b="1" dirty="0"/>
              <a:t> </a:t>
            </a:r>
            <a:r>
              <a:rPr lang="my-MM" b="1" dirty="0"/>
              <a:t>စ္ဆာန်များကိုကယ်တင်နိုင်ခဲ့ကြ</a:t>
            </a:r>
            <a:r>
              <a:rPr lang="en-US" b="1" dirty="0"/>
              <a:t> </a:t>
            </a:r>
            <a:r>
              <a:rPr lang="my-MM" b="1" dirty="0"/>
              <a:t>သည်(ထွက်မြောက်ရာ၉:၂၀)။ဖာရောမင်းမူကားမယုံကြည်ဘဲနေခဲ့ပြီး၊သူသည်အပြစ်ဝန်ခံခဲ့သော်</a:t>
            </a:r>
            <a:r>
              <a:rPr lang="en-US" b="1" dirty="0"/>
              <a:t> </a:t>
            </a:r>
            <a:r>
              <a:rPr lang="my-MM" b="1" dirty="0"/>
              <a:t>လည်း၊သူ၏ဝန်ခံချက်သည်စိတ်</a:t>
            </a:r>
            <a:r>
              <a:rPr lang="en-US" b="1" dirty="0"/>
              <a:t> </a:t>
            </a:r>
            <a:r>
              <a:rPr lang="my-MM" b="1" dirty="0"/>
              <a:t>မှန်၍မဟုတ်ခဲ့ပေ (ထွက်မြောက်ရာ ၉:၂၇-၃၀)။"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156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Graphic spid="3" grpId="0">
        <p:bldAsOne/>
      </p:bldGraphic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0C150A-2268-4263-73BD-6E62C56B5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8D6FD46-6334-2167-4EA6-E2C13C1F94B8}"/>
              </a:ext>
            </a:extLst>
          </p:cNvPr>
          <p:cNvSpPr txBox="1"/>
          <p:nvPr/>
        </p:nvSpPr>
        <p:spPr>
          <a:xfrm>
            <a:off x="690562" y="676186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C66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'အကယ်၍ သင်​သည် ငါ​၏​လူမျိုး​တော်​ကို မ​လွှတ်​ဘဲ ငြင်းဆန်​နေ​မည်​ဆိုလျှင် မနက်ဖြန် သင့်​နယ်မြေ​ထဲသို့ ကျိုင်းကောင်​များ​ကို ငါ​ရောက်လာ​စေ​မည်​။ထွက်မြောက်ရာကျမ်း 10:4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CC66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01CDCF-7EE7-2AED-519D-7A15EF303620}"/>
              </a:ext>
            </a:extLst>
          </p:cNvPr>
          <p:cNvSpPr txBox="1"/>
          <p:nvPr/>
        </p:nvSpPr>
        <p:spPr>
          <a:xfrm>
            <a:off x="2" y="105643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4"/>
                </a:solidFill>
              </a:defRPr>
            </a:lvl1pPr>
          </a:lstStyle>
          <a:p>
            <a:pPr lvl="0">
              <a:defRPr/>
            </a:pPr>
            <a:r>
              <a:rPr lang="my-MM" sz="3200" dirty="0"/>
              <a:t>အဋ္ဌမ ဘေးဒဏ် (ပြင်းထန်ဖျက်ဆီးတတ်သော): ကျိုင်းကောင်များ</a:t>
            </a:r>
            <a:endParaRPr kumimoji="0" lang="en" sz="3200" b="1" i="0" u="none" strike="noStrike" kern="1200" cap="none" spc="0" normalizeH="0" baseline="0" noProof="0" dirty="0">
              <a:ln/>
              <a:solidFill>
                <a:srgbClr val="00CC99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B1F340-336F-B309-6D88-59272B1E7E67}"/>
              </a:ext>
            </a:extLst>
          </p:cNvPr>
          <p:cNvSpPr txBox="1"/>
          <p:nvPr/>
        </p:nvSpPr>
        <p:spPr>
          <a:xfrm>
            <a:off x="241283" y="4311690"/>
            <a:ext cx="358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ထွက်မြောက်ရာကျမ်း 10: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1-20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6BC07-2808-93E4-CBAA-9FA91EC3D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8754419"/>
              </p:ext>
            </p:extLst>
          </p:nvPr>
        </p:nvGraphicFramePr>
        <p:xfrm>
          <a:off x="462663" y="1609259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DDCF6F-B541-DF30-7E69-010B5FB533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3033" y="1721470"/>
            <a:ext cx="7858224" cy="4900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7A7CFF1-7107-3639-B807-575CE68043D1}"/>
              </a:ext>
            </a:extLst>
          </p:cNvPr>
          <p:cNvSpPr txBox="1"/>
          <p:nvPr/>
        </p:nvSpPr>
        <p:spPr>
          <a:xfrm>
            <a:off x="241283" y="4882233"/>
            <a:ext cx="35895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အီဂျစ်ပြည်ပျက်စီးခြင်းနှင့်ကြုံရသောအခါ၊ အီဂျစ်လူမျိုးများကိုယ်တိုင် ဖာရောမင်းအားဣသရေလလူမျိုးများကို လွှတ်ပေးရန် တောင်းပန်ခဲ့ကြသည် (ထွက်မြောက်ရာ ၁၀:၇)။"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102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9CFFE-E128-A059-D1F9-8FDCB1D8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7E65032-ED16-4008-6A46-5AF1B2CF2FA9}"/>
              </a:ext>
            </a:extLst>
          </p:cNvPr>
          <p:cNvSpPr txBox="1"/>
          <p:nvPr/>
        </p:nvSpPr>
        <p:spPr>
          <a:xfrm>
            <a:off x="690562" y="676186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'တစ်ဖန် ထာဝရဘုရား​ကမောရှေ​အား “​စမ်းတဝါးဝါးသွားလာ​ရ​သည့်အမှောင်ထု​ကြီး​သည် အီဂျစ်​ပြည်​တစ်ပြည်လုံး​ပေါ်သို့ ကျရောက်​စေရန် သင်​၏​လက်​ကို ကောင်းကင်​သို့​ဆန့်​လော့​”​ဟု မိန့်​တော်မူ​၏​။ 'ထွက်မြောက်ရာကျမ်း 10:21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47BB59-4904-5FBA-CCB9-B71F88664C36}"/>
              </a:ext>
            </a:extLst>
          </p:cNvPr>
          <p:cNvSpPr txBox="1"/>
          <p:nvPr/>
        </p:nvSpPr>
        <p:spPr>
          <a:xfrm>
            <a:off x="-580570" y="152966"/>
            <a:ext cx="1219199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4"/>
                </a:solidFill>
              </a:defRPr>
            </a:lvl1pPr>
          </a:lstStyle>
          <a:p>
            <a:pPr lvl="0">
              <a:defRPr/>
            </a:pPr>
            <a:r>
              <a:rPr lang="my-MM" sz="2800" dirty="0"/>
              <a:t>နဝမ ဘေးဒဏ် (ပြင်းထန်ဖျက်ဆီးတတ်သော): အမှောင်လွှမ်းမိုးခြင်းခြင်း</a:t>
            </a:r>
            <a:endParaRPr kumimoji="0" lang="en" sz="2800" b="1" i="0" u="none" strike="noStrike" kern="1200" cap="none" spc="0" normalizeH="0" baseline="0" noProof="0" dirty="0">
              <a:ln/>
              <a:solidFill>
                <a:srgbClr val="3399FF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408383-1839-D338-FED0-30BEE13A4716}"/>
              </a:ext>
            </a:extLst>
          </p:cNvPr>
          <p:cNvSpPr txBox="1"/>
          <p:nvPr/>
        </p:nvSpPr>
        <p:spPr>
          <a:xfrm>
            <a:off x="224440" y="3858101"/>
            <a:ext cx="37820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ထွက်မြောက်ရာကျမ်း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10:21-29.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B710B13-AE9B-7B60-645B-A8C8F8A6A822}"/>
              </a:ext>
            </a:extLst>
          </p:cNvPr>
          <p:cNvGraphicFramePr/>
          <p:nvPr/>
        </p:nvGraphicFramePr>
        <p:xfrm>
          <a:off x="441809" y="1503968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2240E1FD-744E-1BA6-31B7-404B377DC4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3033" y="1721470"/>
            <a:ext cx="7858224" cy="4900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193DC52-8702-3997-4B43-2E8559CFAE88}"/>
              </a:ext>
            </a:extLst>
          </p:cNvPr>
          <p:cNvSpPr txBox="1"/>
          <p:nvPr/>
        </p:nvSpPr>
        <p:spPr>
          <a:xfrm>
            <a:off x="126181" y="4427488"/>
            <a:ext cx="39785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ဂေါရှင်ဒေသမှလွဲ၍အီဂျစ်ပြည်တစ်ခုလုံး၌လူနေမှုဘဝသည်သုံးရက်တိတိရပ်တန့်သွားခဲ့သည်။ဘုရားသခင်ကဆင်ခြင်သုံးသပ်ရန်အချိန်ပေးသော်လည်း၊ဖာရောမင်းသည် ဤအခွင့်ကိုအပြည့်အဝအသုံးမချနိုင်ခဲ့ပေ။"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350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112D0D-E55F-AA28-4AFF-44843A5ADA00}"/>
              </a:ext>
            </a:extLst>
          </p:cNvPr>
          <p:cNvSpPr txBox="1"/>
          <p:nvPr/>
        </p:nvSpPr>
        <p:spPr>
          <a:xfrm>
            <a:off x="0" y="1877435"/>
            <a:ext cx="11895352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300" b="1" dirty="0"/>
              <a:t>"ဘေးဒဏ်တစ်ခုစီ ကျရောက်မည့်အလိုတွင်၊ မောရှေသည် ထိုဘေး၏သဘောသဘာဝနှင့် အကျိုးဆက်များကို ဖော်ပြရမည်ဖြစ်သည်။ သို့မှသာ မင်းကြီးသည် အလိုရှိလျှင် မိမိကိုယ်ကို ကယ်တင်နိုင်မည်။ပယ်ချခံရသောအပြစ်ဒဏ်တိုင်းကို ပိုမိုပြင်းထန်သောဒဏ်တစ်ခုကလိုက်ပါလာမည်။ နောက်ဆုံးတွင်မာန်မာနထောင်လွှားသောသူ၏စိတ်နှလုံးသည်နှိမ့်ချခြင်းသို့ရောက်ပြီး၊မိုးမြေကိုဖန်ဆင်းတော်မူသော အရှင်သည် အမှန်တကယ်ရှင်သန်တော်မူသော ဘုရားဖြစ်ကြောင်း ဝန်ခံလာလိမ့်မည်။</a:t>
            </a:r>
          </a:p>
          <a:p>
            <a:r>
              <a:rPr lang="my-MM" sz="2300" b="1" dirty="0"/>
              <a:t>"ထာဝရဘုရားသည် အီဂျစ်လူမျိုးတို့အား ၎င်းတို့၏ ပညာရှိများ၏ ဉာဏ်ပညာမည်မျှ အချည်းနှီးဖြစ်ပုံ၊ ယေဟောဝါ၏ အမိန့်တော်ကို ဆန့်ကျင်သောအခါ ၎င်းတို့၏ နတ်ဘုရားများ၏ တန်ခိုးမည်မျှ အားနည်းပုံတို့ကို မြင်တွေ့စေလိုသော အလိုတော်ရှိသည်။ ထိုမျှမက၊ မိမိတို့၏ အသိဉာဏ်မရှိသော နတ်ဘုရားများထံမှ ရရှိသည်ဟု ဝါကြွားခဲ့ကြသော ကောင်းချီးများအတွက် အီဂျစ်လူမျိုးတို့၏ ဝါကြွားမှုကို ဆိတ်သုဉ်းစေကာ၊ သူတို့၏ ရုပ်တုကိုးကွယ်မှုအတွက် အပြစ်ဒဏ်ပေးလိမ့်မည်။</a:t>
            </a:r>
          </a:p>
          <a:p>
            <a:r>
              <a:rPr lang="my-MM" sz="2300" b="1" dirty="0"/>
              <a:t>"ဘုရားသခင်သည် အခြားလူမျိုးတို့ကြားတွင် မိမိ၏တန်ခိုးတော်ကို ကြားသိပြီး၊ သူ၏ကြီးမြတ်သော အမှုတော်များကို ကြောက်ရွံ့ရန်၊ မိမိ၏လူမျိုးတို့သည် ရုပ်တုကိုးကွယ်မှုမှ လှည့်ပြီး စင်ကြယ်သော ကိုးကွယ်မှုကို ပြုစေရန်၊ မိမိနာမတော်ကို ဘုန်းထင်ရှားစေလိုတော်မူသည်။"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74E5FC-383C-D18E-234E-4DEC4C25BEFA}"/>
              </a:ext>
            </a:extLst>
          </p:cNvPr>
          <p:cNvSpPr txBox="1"/>
          <p:nvPr/>
        </p:nvSpPr>
        <p:spPr>
          <a:xfrm>
            <a:off x="67376" y="637859"/>
            <a:ext cx="980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263)</a:t>
            </a:r>
          </a:p>
        </p:txBody>
      </p:sp>
    </p:spTree>
    <p:extLst>
      <p:ext uri="{BB962C8B-B14F-4D97-AF65-F5344CB8AC3E}">
        <p14:creationId xmlns:p14="http://schemas.microsoft.com/office/powerpoint/2010/main" val="4451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59F55-A893-A990-A133-FAB2C0FA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7F0C74-14A2-D2FD-B356-A218BBB97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4" b="14894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Imagen que contiene persona, interior, a rayas, sostener&#10;&#10;El contenido generado por IA puede ser incorrecto.">
            <a:extLst>
              <a:ext uri="{FF2B5EF4-FFF2-40B4-BE49-F238E27FC236}">
                <a16:creationId xmlns:a16="http://schemas.microsoft.com/office/drawing/2014/main" id="{50EE0C82-4FD9-103F-6F5C-B928286D1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3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473E252-DC24-C923-8E28-0823DB5593D4}"/>
              </a:ext>
            </a:extLst>
          </p:cNvPr>
          <p:cNvSpPr txBox="1"/>
          <p:nvPr/>
        </p:nvSpPr>
        <p:spPr>
          <a:xfrm>
            <a:off x="0" y="198367"/>
            <a:ext cx="6591299" cy="270843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3200" b="1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'ထိုသို့မောရှေ​မှတစ်ဆင့်ထာဝရဘုရား​မိန့်ဆို​တော်မူ​ခဲ့​သည့်​အတိုင်းဖာရော​မင်းကြီး​၏​စိတ်နှလုံး​သည်မာကျော​လျက်အစ္စရေး​အမျိုးသား​တို့​ကို မ​လွှတ်​ဘဲ​နေ​လေ​၏​။'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my-MM" sz="3200" b="1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ထွက်မြောက်ရာကျမ်း 9:35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58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5752233-2D7B-5003-51DD-2A0D336D4302}"/>
              </a:ext>
            </a:extLst>
          </p:cNvPr>
          <p:cNvSpPr txBox="1"/>
          <p:nvPr/>
        </p:nvSpPr>
        <p:spPr>
          <a:xfrm>
            <a:off x="6181624" y="3768382"/>
            <a:ext cx="6000851" cy="28106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နိဒါန်း</a:t>
            </a:r>
            <a:endParaRPr lang="en-US" b="1" dirty="0"/>
          </a:p>
          <a:p>
            <a:pPr lvl="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</a:t>
            </a:r>
            <a:r>
              <a:rPr lang="my-MM" sz="1600" b="1" dirty="0"/>
              <a:t>မြွေတိုက်ပွဲ (ထွက်မြောက်ရာကျမ်း ၇:၈-၁၂)</a:t>
            </a:r>
            <a:endParaRPr lang="en-US" sz="1600" b="1" dirty="0"/>
          </a:p>
          <a:p>
            <a:pPr lvl="0">
              <a:spcBef>
                <a:spcPts val="600"/>
              </a:spcBef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            </a:t>
            </a:r>
            <a:r>
              <a:rPr lang="my-MM" sz="1600" b="1" dirty="0"/>
              <a:t>မာကျောသောနှလုံး (ထွက်မြောက်ရာကျမ်း ၇:၁၃)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lvl="0">
              <a:spcBef>
                <a:spcPts val="1800"/>
              </a:spcBef>
            </a:pPr>
            <a:r>
              <a:rPr lang="my-MM" b="1" dirty="0"/>
              <a:t>ဘေးဒဏ်များ</a:t>
            </a:r>
            <a:endParaRPr lang="en-US" b="1" dirty="0"/>
          </a:p>
          <a:p>
            <a:pPr>
              <a:lnSpc>
                <a:spcPts val="9"/>
              </a:lnSpc>
              <a:spcBef>
                <a:spcPts val="18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</a:t>
            </a:r>
            <a:r>
              <a:rPr lang="my-MM" sz="1600" b="1" dirty="0"/>
              <a:t>အလယ်အလတ်ဘေးဒဏ်သုံးပါး(ထွက်၇:၁၄-၈:၁၉)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</a:p>
          <a:p>
            <a:pPr>
              <a:lnSpc>
                <a:spcPts val="9"/>
              </a:lnSpc>
              <a:spcBef>
                <a:spcPts val="1800"/>
              </a:spcBef>
            </a:pP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>
              <a:lnSpc>
                <a:spcPts val="9"/>
              </a:lnSpc>
              <a:spcBef>
                <a:spcPts val="1800"/>
              </a:spcBef>
            </a:pPr>
            <a:r>
              <a:rPr lang="en" sz="1600" b="1" dirty="0">
                <a:solidFill>
                  <a:prstClr val="black"/>
                </a:solidFill>
                <a:latin typeface="Aptos" panose="02110004020202020204"/>
              </a:rPr>
              <a:t>             </a:t>
            </a:r>
            <a:r>
              <a:rPr lang="my-MM" sz="1600" b="1" dirty="0"/>
              <a:t>ပြင်းထန်သောဘေးဒဏ်သုံးပါး (ထွက် ၈:၂၀-၉:၁၂) </a:t>
            </a:r>
            <a:endParaRPr lang="es-ES" sz="1600" b="1" dirty="0"/>
          </a:p>
          <a:p>
            <a:pPr>
              <a:lnSpc>
                <a:spcPts val="9"/>
              </a:lnSpc>
              <a:spcBef>
                <a:spcPts val="1800"/>
              </a:spcBef>
            </a:pPr>
            <a:endParaRPr lang="es-ES" sz="1600" b="1" dirty="0"/>
          </a:p>
          <a:p>
            <a:pPr>
              <a:lnSpc>
                <a:spcPts val="9"/>
              </a:lnSpc>
              <a:spcBef>
                <a:spcPts val="1800"/>
              </a:spcBef>
            </a:pPr>
            <a:r>
              <a:rPr lang="en-US" sz="1600" b="1" dirty="0"/>
              <a:t>             </a:t>
            </a:r>
            <a:r>
              <a:rPr lang="my-MM" sz="1600" b="1" dirty="0"/>
              <a:t>အလွန်ပြင်း ပြင်းထန်သောဘေးဒဏ်သုံးပါး (ထွက် ၉:၁၃-၁၀:၂၉)</a:t>
            </a:r>
            <a:br>
              <a:rPr lang="my-MM" sz="2000" dirty="0"/>
            </a:br>
            <a:r>
              <a:rPr lang="en-US" sz="2000" dirty="0"/>
              <a:t>             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3EB75B-1830-7BA1-58B6-07C3FE278B8F}"/>
              </a:ext>
            </a:extLst>
          </p:cNvPr>
          <p:cNvSpPr txBox="1"/>
          <p:nvPr/>
        </p:nvSpPr>
        <p:spPr>
          <a:xfrm>
            <a:off x="161924" y="130441"/>
            <a:ext cx="6543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ဘုရားသခင်၏လူမျိုးတော်သည်စစ်မက်ဖြစ်ပွားခြင်းနှင့်ရင်ဆိုင်ရသောအခါ၊ ဘုရားသခင်က ငြိမ်းချမ်းရေးစကားပြောဆိုရန် အရင်ညှိနှိုင်းရန် ညွှန်ကြားထားသည်။သဘောတူညီမှုမရရှိပါက၊ထို့နောက်မှသာအရေးယူမှုပြုရန် ဖြစ်သည် (တရားဟောရာကျမ်း ၂၀:၁၀-၁၂)။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 descr="Un pastel de bodas&#10;&#10;El contenido generado por IA puede ser incorrecto.">
            <a:extLst>
              <a:ext uri="{FF2B5EF4-FFF2-40B4-BE49-F238E27FC236}">
                <a16:creationId xmlns:a16="http://schemas.microsoft.com/office/drawing/2014/main" id="{94173006-7BB6-E051-F500-D68C7719D8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175" y="335126"/>
            <a:ext cx="5336096" cy="28642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Imagen que contiene fila, tabla, grande, montón&#10;&#10;El contenido generado por IA puede ser incorrecto.">
            <a:extLst>
              <a:ext uri="{FF2B5EF4-FFF2-40B4-BE49-F238E27FC236}">
                <a16:creationId xmlns:a16="http://schemas.microsoft.com/office/drawing/2014/main" id="{4DB78BC9-AC11-2CC2-595A-A3E13F3350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9" y="3922386"/>
            <a:ext cx="3943372" cy="25972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33701EE-55DF-BCA0-768A-0C90FF8C9A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7625" y="3922385"/>
            <a:ext cx="1809752" cy="2805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B554827B-3D73-6FC5-2D56-772F326984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811" y="5000578"/>
            <a:ext cx="297825" cy="297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B1489463-AD26-82A5-6571-758D70F6C8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811" y="3800249"/>
            <a:ext cx="297825" cy="297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79A316D-86B5-9EB8-4549-E8BE341B160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5368915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magen que contiene monitor, pantalla, computadora, firmar&#10;&#10;El contenido generado por IA puede ser incorrecto.">
            <a:extLst>
              <a:ext uri="{FF2B5EF4-FFF2-40B4-BE49-F238E27FC236}">
                <a16:creationId xmlns:a16="http://schemas.microsoft.com/office/drawing/2014/main" id="{D5B0FAEE-5089-56BC-82DA-783E8A4CDE4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5822912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DF828DBF-D763-812E-FBEF-2D6A94C6638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4240441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D106AF38-DD73-A16A-1B04-C5A2B5255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4616236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, Flecha&#10;&#10;El contenido generado por IA puede ser incorrecto.">
            <a:extLst>
              <a:ext uri="{FF2B5EF4-FFF2-40B4-BE49-F238E27FC236}">
                <a16:creationId xmlns:a16="http://schemas.microsoft.com/office/drawing/2014/main" id="{79681E11-24CD-1221-1E2C-1F00C50A6C8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47713" y="6252050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DAC17A-4566-3704-2BA7-CD93EBE5778A}"/>
              </a:ext>
            </a:extLst>
          </p:cNvPr>
          <p:cNvSpPr txBox="1"/>
          <p:nvPr/>
        </p:nvSpPr>
        <p:spPr>
          <a:xfrm>
            <a:off x="161923" y="2639908"/>
            <a:ext cx="65436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ဘေးဒဏ်များ ကျရောက်လာသောအခါ၊ အီဂျစ်နတ်ဘုရားများ၏ အာဏာစက်မှ မည်သည့်အရာမျှ အီဂျစ်ပြည်ကို မကာကွယ်နိုင်ခဲ့ပေ။</a:t>
            </a:r>
            <a:br>
              <a:rPr lang="my-MM" sz="2000" dirty="0"/>
            </a:br>
            <a:r>
              <a:rPr lang="my-MM" b="1" dirty="0"/>
              <a:t>အကြောင်းမှာ တစ်ဆူတည်းသော အမှန်တရားဘုရားသခင်၏ တန်ခိုးတော်ကိုသာ ခံနိုင်ရည်ရှိသောကြောင့်ဖြစ်သည်။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99A7AC-BB09-3D6B-1080-81E4096BF6E5}"/>
              </a:ext>
            </a:extLst>
          </p:cNvPr>
          <p:cNvSpPr txBox="1"/>
          <p:nvPr/>
        </p:nvSpPr>
        <p:spPr>
          <a:xfrm>
            <a:off x="161922" y="1539062"/>
            <a:ext cx="6543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ဤသည်မှာဘုရားသခင်ကအီဂျစ်ပြည်ကိုဆက်ဆံပုံဖြစ်သည်။ငြိမ်းချမ်းစွာ ဖြေရှင်းရန် ကြိုးစားခဲ့သော်လည်း၊ ဖာရောဘုရင် (</a:t>
            </a:r>
            <a:r>
              <a:rPr lang="en-US" b="1" dirty="0"/>
              <a:t>Thutmose) </a:t>
            </a:r>
            <a:r>
              <a:rPr lang="my-MM" b="1" dirty="0"/>
              <a:t>က လက်မခံခဲ့ပေ။ ထို့ကြောင့် အရေးယူမှုအချိန် ရောက်လာခဲ့သည်။</a:t>
            </a:r>
          </a:p>
        </p:txBody>
      </p:sp>
    </p:spTree>
    <p:extLst>
      <p:ext uri="{BB962C8B-B14F-4D97-AF65-F5344CB8AC3E}">
        <p14:creationId xmlns:p14="http://schemas.microsoft.com/office/powerpoint/2010/main" val="34269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8A80C-338E-C7CA-2732-4E7A7F067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hombre, parado, sostener&#10;&#10;El contenido generado por IA puede ser incorrecto.">
            <a:extLst>
              <a:ext uri="{FF2B5EF4-FFF2-40B4-BE49-F238E27FC236}">
                <a16:creationId xmlns:a16="http://schemas.microsoft.com/office/drawing/2014/main" id="{CC4848F7-4CE5-44F8-FDD6-8A7066EB80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297" y="360828"/>
            <a:ext cx="4694384" cy="636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Imagen que contiene persona, sostener, mujer, jugador&#10;&#10;El contenido generado por IA puede ser incorrecto.">
            <a:extLst>
              <a:ext uri="{FF2B5EF4-FFF2-40B4-BE49-F238E27FC236}">
                <a16:creationId xmlns:a16="http://schemas.microsoft.com/office/drawing/2014/main" id="{9035E35C-5379-939A-8495-370D8743D0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4" y="360828"/>
            <a:ext cx="5355865" cy="6366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BBAD165-29AD-D175-0BAB-F2B24B1F4CC0}"/>
              </a:ext>
            </a:extLst>
          </p:cNvPr>
          <p:cNvSpPr txBox="1"/>
          <p:nvPr/>
        </p:nvSpPr>
        <p:spPr>
          <a:xfrm>
            <a:off x="4995426" y="2466975"/>
            <a:ext cx="4833746" cy="1850658"/>
          </a:xfrm>
          <a:prstGeom prst="rect">
            <a:avLst/>
          </a:prstGeom>
          <a:noFill/>
          <a:effectLst>
            <a:outerShdw blurRad="50800" dist="152400" dir="13500000" algn="br" rotWithShape="0">
              <a:srgbClr val="C79399">
                <a:alpha val="40000"/>
              </a:srgbClr>
            </a:outerShdw>
          </a:effectLst>
        </p:spPr>
        <p:txBody>
          <a:bodyPr wrap="square">
            <a:prstTxWarp prst="textWave2">
              <a:avLst>
                <a:gd name="adj1" fmla="val 13321"/>
                <a:gd name="adj2" fmla="val 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lvl="0">
              <a:spcBef>
                <a:spcPts val="600"/>
              </a:spcBef>
            </a:pPr>
            <a:r>
              <a:rPr lang="my-MM" sz="6000" b="1" dirty="0"/>
              <a:t>နိဒါန်း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5338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A5781A-76FA-237E-6E92-F5148238EDC4}"/>
              </a:ext>
            </a:extLst>
          </p:cNvPr>
          <p:cNvSpPr txBox="1"/>
          <p:nvPr/>
        </p:nvSpPr>
        <p:spPr>
          <a:xfrm>
            <a:off x="1" y="63916"/>
            <a:ext cx="1036260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5"/>
              </a:contourClr>
            </a:sp3d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/>
              <a:t>မြွေတိုက်ပွဲ (ထွက်မြောက်ရာကျမ်း ၇:၈-၁၂)</a:t>
            </a:r>
            <a:endParaRPr lang="en-US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C758F2-9F4C-8465-50E1-EDB79CDA39C7}"/>
              </a:ext>
            </a:extLst>
          </p:cNvPr>
          <p:cNvSpPr txBox="1"/>
          <p:nvPr/>
        </p:nvSpPr>
        <p:spPr>
          <a:xfrm>
            <a:off x="204490" y="590626"/>
            <a:ext cx="9953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3A4567"/>
                </a:solidFill>
                <a:latin typeface="Comic Sans MS" panose="030F0702030302020204" pitchFamily="66" charset="0"/>
              </a:rPr>
              <a:t>'သူ​တို့​သည် အသီးသီး​မိမိ​တို့​၏​တောင်ဝှေး​ကို ပစ်ချ​ကြ​သောအခါ မြွေနဂါး​များ​ဖြစ်သွား​၏​။ သို့ရာတွင် အာရုန်​၏​တောင်ဝှေး​သည် သူ​တို့​၏​တောင်ဝှေး​များ​ကို​မျို​လေ​၏​။ 'ထွက်မြောက်ရာကျမ်း 7:12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A456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0B65F5-184A-D4E4-6B37-DB6DEE7E580C}"/>
              </a:ext>
            </a:extLst>
          </p:cNvPr>
          <p:cNvSpPr txBox="1"/>
          <p:nvPr/>
        </p:nvSpPr>
        <p:spPr>
          <a:xfrm>
            <a:off x="175139" y="1330949"/>
            <a:ext cx="6808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ုရားသခင်ကဣသရေလလူမျိုးများ၏လွတ်မြောက်ရေးသည်အီဂျစ်နတ်ဘုရားများကိုသူကိုယ်တိုင်တိုက်ခိုက်သောစစ်ပွဲတစ်ခုဖြစ်ကြောင်းဖော်ပြခဲ့</a:t>
            </a:r>
            <a:r>
              <a:rPr lang="en-US" b="1" dirty="0"/>
              <a:t> </a:t>
            </a:r>
            <a:r>
              <a:rPr lang="my-MM" b="1" dirty="0"/>
              <a:t>သည်။ (ထွက်မြောက်ရာကျမ်း ၁၂:၁၂; တောလည်ရာကျမ်း ၃၃:၄)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persona, a rayas, corbata, vistiendo&#10;&#10;El contenido generado por IA puede ser incorrecto.">
            <a:extLst>
              <a:ext uri="{FF2B5EF4-FFF2-40B4-BE49-F238E27FC236}">
                <a16:creationId xmlns:a16="http://schemas.microsoft.com/office/drawing/2014/main" id="{99C8C92B-BB39-DAB2-5C88-2A6D9B9A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155" y="57324"/>
            <a:ext cx="1928153" cy="3429426"/>
          </a:xfrm>
          <a:prstGeom prst="rect">
            <a:avLst/>
          </a:prstGeom>
        </p:spPr>
      </p:pic>
      <p:pic>
        <p:nvPicPr>
          <p:cNvPr id="13" name="Imagen 12" descr="Pintura de unas personas&#10;&#10;El contenido generado por IA puede ser incorrecto.">
            <a:extLst>
              <a:ext uri="{FF2B5EF4-FFF2-40B4-BE49-F238E27FC236}">
                <a16:creationId xmlns:a16="http://schemas.microsoft.com/office/drawing/2014/main" id="{75929E2A-56AF-9B1E-B736-87811D91B4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46" r="1446"/>
          <a:stretch>
            <a:fillRect/>
          </a:stretch>
        </p:blipFill>
        <p:spPr>
          <a:xfrm>
            <a:off x="173601" y="3181150"/>
            <a:ext cx="5398524" cy="3525927"/>
          </a:xfrm>
          <a:prstGeom prst="rect">
            <a:avLst/>
          </a:prstGeom>
          <a:ln w="38100" cap="sq">
            <a:solidFill>
              <a:srgbClr val="E08C6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13FD9F9-09C2-AF44-F67F-8D02EB2C3B59}"/>
              </a:ext>
            </a:extLst>
          </p:cNvPr>
          <p:cNvSpPr txBox="1"/>
          <p:nvPr/>
        </p:nvSpPr>
        <p:spPr>
          <a:xfrm>
            <a:off x="5667397" y="3459534"/>
            <a:ext cx="65246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တုတ်ကိုမြွေအဖြစ်ပြောင်းလဲခြင်းဖြင့်၊ဘုရားသခင်သည်</a:t>
            </a:r>
            <a:r>
              <a:rPr lang="en-US" b="1" dirty="0" err="1"/>
              <a:t>Uadyet</a:t>
            </a:r>
            <a:r>
              <a:rPr lang="my-MM" b="1" dirty="0"/>
              <a:t>နတ်သမီးအားတိုက်ရိုက်စိန်ခေါ်ခဲ့သည်(ထွက်မြောက်ရာကျမ်း၇:၁၀)။သူ</a:t>
            </a:r>
            <a:r>
              <a:rPr lang="en-US" b="1" dirty="0"/>
              <a:t> </a:t>
            </a:r>
            <a:r>
              <a:rPr lang="my-MM" b="1" dirty="0"/>
              <a:t>မသည်ဖာရောဘုရင်အားကာကွယ်နိုင်ပါမည်လား?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C270841-C439-4E99-8C90-D7E2A02E7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5873" y="1438853"/>
            <a:ext cx="2775149" cy="199014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22322A-8022-85C6-A809-BE559355E2EF}"/>
              </a:ext>
            </a:extLst>
          </p:cNvPr>
          <p:cNvSpPr txBox="1"/>
          <p:nvPr/>
        </p:nvSpPr>
        <p:spPr>
          <a:xfrm>
            <a:off x="173601" y="2257820"/>
            <a:ext cx="68081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ဖာရောဘုရင်၏သရဖူပေါ်တွင်သူ၏အာဏာကိုကိုယ်စားပြုသောအလှပဆုံးမြွေဟောက်ရုပ်ကိုတပ်ဆင်ထားပြီး၊ယင်းသည်</a:t>
            </a:r>
            <a:r>
              <a:rPr lang="en-US" b="1" dirty="0" err="1"/>
              <a:t>Uadyet</a:t>
            </a:r>
            <a:r>
              <a:rPr lang="my-MM" b="1" dirty="0"/>
              <a:t>နတ်သမီးကိုကိုယ်စားပြုသည်။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6FC0F6-9B03-5367-D796-5741C791E609}"/>
              </a:ext>
            </a:extLst>
          </p:cNvPr>
          <p:cNvSpPr txBox="1"/>
          <p:nvPr/>
        </p:nvSpPr>
        <p:spPr>
          <a:xfrm>
            <a:off x="5667396" y="5835928"/>
            <a:ext cx="652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ဘုရားသခင်သည်ဤသို့ဖြင့်သူသာလျှင်အီဂျစ်နတ်ဘုရားများမဟုတ်ဘဲ အချုပ်အခြာအာဏာနှင့်တန်ခိုးတော်ကိုပိုင်ဆိုင်သူဖြစ်ကြောင်းထင်ရှားစွာပြသခဲ့သည်။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8DDBEB-529F-6458-00BC-0FDECC76B4CB}"/>
              </a:ext>
            </a:extLst>
          </p:cNvPr>
          <p:cNvSpPr txBox="1"/>
          <p:nvPr/>
        </p:nvSpPr>
        <p:spPr>
          <a:xfrm>
            <a:off x="5667397" y="4355647"/>
            <a:ext cx="652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စာတန်သည်မှော်ပညာရှင်များမှတစ်ဆင့်အံ့ဖွယ်နိမိတ်ကိုအတုယူခဲ့သော်လည်း (ထွက်မြောက်ရာကျမ်း ၇:၁၁)၊ အသက်ကိုဖန်ဆင်းနိုင်စွမ်း မရှိပါ။သူ၏မြွေများသည် အပြင်ပန်းအားဖြင့်သာ မြွေနှင့်တူပြီး၊ ဘုရားသခင်ဖန်ဆင်းသောအသက်ရှင်သည့်မြွေမှာအခြားအတုမြွေများကို မျိုချနိုင်စွမ်းရှိသည် (ထွက်မြောက်ရာကျမ်း ၇:၁၂)။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5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4A55B2-7EEB-96AE-8682-60586465427D}"/>
              </a:ext>
            </a:extLst>
          </p:cNvPr>
          <p:cNvSpPr txBox="1"/>
          <p:nvPr/>
        </p:nvSpPr>
        <p:spPr>
          <a:xfrm>
            <a:off x="0" y="2981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</a:sp3d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/>
              <a:t>မာကျောသောနှလုံး (ထွက်မြောက်ရာကျမ်း ၇:၁၃)</a:t>
            </a:r>
            <a:endParaRPr lang="en" sz="32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380C4B-9373-AD63-A168-B7A9773F0231}"/>
              </a:ext>
            </a:extLst>
          </p:cNvPr>
          <p:cNvSpPr txBox="1"/>
          <p:nvPr/>
        </p:nvSpPr>
        <p:spPr>
          <a:xfrm>
            <a:off x="-162560" y="50980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FF7C80">
                    <a:lumMod val="50000"/>
                  </a:srgbClr>
                </a:solidFill>
                <a:latin typeface="Comic Sans MS" panose="030F0702030302020204" pitchFamily="66" charset="0"/>
              </a:rPr>
              <a:t>'သို့သော် ထာဝရဘုရား​မိန့်ဆို​တော်မူ​သည့်​အတိုင်း ဖာရော​မင်းကြီး​၏​စိတ်နှလုံး​သည် မာကျော​၍ မောရှေ​နှင့်​အာရုန်​တို့​၏​စကား​ကို နား​မ​ထောင်​ဘဲ​နေ​၏​။ 'ထွက်မြောက်ရာကျမ်း 7:13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7C80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7459D9-68F7-BBC9-E995-23A439A6A564}"/>
              </a:ext>
            </a:extLst>
          </p:cNvPr>
          <p:cNvSpPr txBox="1"/>
          <p:nvPr/>
        </p:nvSpPr>
        <p:spPr>
          <a:xfrm>
            <a:off x="3669366" y="1129452"/>
            <a:ext cx="844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ထွက်မြောက်ရာကျမ်းတွင်ဘုရားသခင်သည်ဖာရောဘုရင်၏နှလုံးသားကို၉ကြိမ်မာကြောစေတော်မူသည်ဟု ဖော်ပြထားပြီး (ထွက် ၄:၂၁; ၇:၃; ၉:၁၂; ၁၀:၁; ၁၀:၂၀; ၁၀:၂၇; ၁၁:၁၀; ၁၄:၄; ၁၄:၈)၊ အခြား ၉ ကြိမ်တွင် ဖာရောဘုရင်ကိုယ်တိုင် သူ၏နှလုံးသားကို မာကြောစေသည်ဟု ဆိုထားပါသည် (ထွက် ၇:၁၃; ၇:၁၄; ၇:၂၂; ၈:၁၅; ၈:၁၉; ၈:၃၂; ၉:၇; ၉:၃၄; ၉:၃၅)။ ဒါဆို ဘယ်သူက ဖာရောဘုရင်၏ နှလုံးသားကို မာကြောစေခဲ့သလဲ?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interior, tabla, vidrio, florero&#10;&#10;El contenido generado por IA puede ser incorrecto.">
            <a:extLst>
              <a:ext uri="{FF2B5EF4-FFF2-40B4-BE49-F238E27FC236}">
                <a16:creationId xmlns:a16="http://schemas.microsoft.com/office/drawing/2014/main" id="{84754893-A1C4-D832-7D95-B5D5146204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702" y="1243860"/>
            <a:ext cx="1677445" cy="3000882"/>
          </a:xfrm>
          <a:prstGeom prst="rect">
            <a:avLst/>
          </a:prstGeom>
        </p:spPr>
      </p:pic>
      <p:pic>
        <p:nvPicPr>
          <p:cNvPr id="8" name="Imagen 7" descr="Mano de una persona&#10;&#10;El contenido generado por IA puede ser incorrecto.">
            <a:extLst>
              <a:ext uri="{FF2B5EF4-FFF2-40B4-BE49-F238E27FC236}">
                <a16:creationId xmlns:a16="http://schemas.microsoft.com/office/drawing/2014/main" id="{2D9491FC-5E42-BC6A-DB7D-53EAA52419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74" y="1243860"/>
            <a:ext cx="1823687" cy="3000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FCBB26-CAA5-75E2-1021-30D0BF91F3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088" y="3863390"/>
            <a:ext cx="4165196" cy="2903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A000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80797F-174A-A96C-FB89-2E3FA62FB560}"/>
              </a:ext>
            </a:extLst>
          </p:cNvPr>
          <p:cNvSpPr txBox="1"/>
          <p:nvPr/>
        </p:nvSpPr>
        <p:spPr>
          <a:xfrm>
            <a:off x="171640" y="4577426"/>
            <a:ext cx="75285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ပထမဆုံး ဘေးဒဏ်ငါးပါးအပြီးတွင်၊ ဖာရောဘုရင်ကိုယ်တိုင် သူ၏နှလုံးသားကို မာကြောစေခဲ့ကြောင်း ရှင်းလင်းစွာ ဖော်ပြထားပါသည်။</a:t>
            </a:r>
            <a:br>
              <a:rPr lang="my-MM" sz="2000" dirty="0"/>
            </a:br>
            <a:r>
              <a:rPr lang="my-MM" b="1" dirty="0"/>
              <a:t>ဆိုလိုသည်မှာ၊ ဣသရေလလူများကို လွှတ်ပေးရန် သန့်ရှင်းသောဝိညာဉ်တော်၏ ဖိတ်ခေါ်မှုကို သူအပြုသဘောမတုန့်ပြန်ခဲ့ခြင်းဖြစ်သည်။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FE1A211-6E64-AD53-8617-376EB90FDA88}"/>
              </a:ext>
            </a:extLst>
          </p:cNvPr>
          <p:cNvSpPr txBox="1"/>
          <p:nvPr/>
        </p:nvSpPr>
        <p:spPr>
          <a:xfrm>
            <a:off x="3676852" y="2623931"/>
            <a:ext cx="8441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ပထမဆုံးဘေးဒဏ်ငါးမျိုးကျရောက်ပြီးနောက်၊ဖာရောမင်းသည်မိမိစိတ်နှလုံးကိုမာကျောစေခဲ့သည်ဟု ရှင်းလင်းစွာ ဖော်ပြထားသည်။ ဆိုလိုသည်မှာ၊ ဣသရေလလူမျိုးများကို လွှတ်ပေးရန် သန့်ရှင်းသောဝိညာဉ်တော်၏ ဖိတ်ခေါ်ချက်ကို အပြုသဘောမဆောင်ခဲ့ခြင်းပင်ဖြစ်သည်။"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4C8EB67-F939-2EA0-8396-0473C4BC0E98}"/>
              </a:ext>
            </a:extLst>
          </p:cNvPr>
          <p:cNvGrpSpPr/>
          <p:nvPr/>
        </p:nvGrpSpPr>
        <p:grpSpPr>
          <a:xfrm>
            <a:off x="3429443" y="3628713"/>
            <a:ext cx="4203394" cy="914411"/>
            <a:chOff x="3496818" y="3628713"/>
            <a:chExt cx="4203394" cy="914411"/>
          </a:xfrm>
        </p:grpSpPr>
        <p:pic>
          <p:nvPicPr>
            <p:cNvPr id="16" name="Imagen 15" descr="Imagen que contiene muñeca, juguete, mujer, hombre&#10;&#10;El contenido generado por IA puede ser incorrecto.">
              <a:extLst>
                <a:ext uri="{FF2B5EF4-FFF2-40B4-BE49-F238E27FC236}">
                  <a16:creationId xmlns:a16="http://schemas.microsoft.com/office/drawing/2014/main" id="{DEFDE8BC-C98E-5D42-A38A-C91B28977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96818" y="3698232"/>
              <a:ext cx="4203394" cy="7678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Imagen 17" descr="Ave de color blanco&#10;&#10;El contenido generado por IA puede ser incorrecto.">
              <a:extLst>
                <a:ext uri="{FF2B5EF4-FFF2-40B4-BE49-F238E27FC236}">
                  <a16:creationId xmlns:a16="http://schemas.microsoft.com/office/drawing/2014/main" id="{9E10AB2E-0C05-D525-714C-5B6D58D8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030" y="3628713"/>
              <a:ext cx="1288243" cy="914411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587D80DF-4D40-3B87-4B33-7A8CBDC75DC3}"/>
              </a:ext>
            </a:extLst>
          </p:cNvPr>
          <p:cNvSpPr txBox="1"/>
          <p:nvPr/>
        </p:nvSpPr>
        <p:spPr>
          <a:xfrm>
            <a:off x="171640" y="5812057"/>
            <a:ext cx="75285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ထိုအချိန်မှစ၍ဖာရောဘုရင်၏ကံကြမ္မာသည်အဆုံးသတ်သွားခဲ့ပြီ။သူသည်နောင်တမရန်ခိုင်မာစွာဆုံးဖြတ်ထားသောကြောင့်၊ဘုရားသခင်သည်သူ၏နှလုံးသားကိုမာကြောစေတော်မူ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1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648954-9D07-68FA-50A4-B6CB4B28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E68AFB-7452-E282-0EFE-15C2B4C23C18}"/>
              </a:ext>
            </a:extLst>
          </p:cNvPr>
          <p:cNvSpPr txBox="1"/>
          <p:nvPr/>
        </p:nvSpPr>
        <p:spPr>
          <a:xfrm>
            <a:off x="798898" y="1638755"/>
            <a:ext cx="1081879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sz="2000" b="1" dirty="0"/>
              <a:t>"အလင်းကိုငြင်းပယ်သည့်အခါတိုင်း၊ထာဝရဘုရားသည်သူ၏တန်ခိုးတော်ကိုပိုမိုထင်ရှားစွာပြသခဲ့သော်လည်း၊ ကောင်းကင်ဘုံ၏ဘုရားသခင်၏တန်ခိုးနှင့်ဘုန်းတော်ကိုသက်သေခံသည့်အထောက်အထားအသစ်တိုင်းတွင် ဘုရင်၏ခေါင်းမာမှုသည်တိုးပွားလာခဲ့သည်။နောက်ဆုံးတွင်ဘုရားသခင်၏ကရုဏာတော်မှပစ်လွှတ်နိုင်သည့် နောက်ဆုံးမြားပင်ကုန်ခန်းသွားခဲ့ရသည်။ထိုအခါထိုလူသည်မိမိ၏အခိုင်အမာခုခံမှုကြောင့်လုံးဝမာကျောသွားခဲ့သည်။</a:t>
            </a:r>
            <a:endParaRPr lang="my-MM" sz="2000" dirty="0"/>
          </a:p>
          <a:p>
            <a:pPr>
              <a:lnSpc>
                <a:spcPct val="150000"/>
              </a:lnSpc>
            </a:pPr>
            <a:r>
              <a:rPr lang="my-MM" sz="2000" b="1" dirty="0"/>
              <a:t>ဖာရောသည်ခေါင်းမာမှုကို ကြဲချခဲ့ပြီး၊သူ၏အကျင့်စာရိတ္တတွင်ထိုခေါင်းမာမှု၏ ရိတ်သိမ်းခြင်းကို ခံခဲ့ရသည်။ ထာဝရဘုရားသည်သူ့ကိုနားလည်စေရန်အခြားဘာမျှမလုပ်နိုင်တော့ပေ။အကြောင်းမှာသူသည် ခေါင်းမာမှုနှင့် အစွဲအလမ်းများဖြင့် အတားအဆီးများပြုလုပ်ထားပြီး၊ သန့်ရှင်းသောဝိညာဉ်တော်သည် သူ၏နှလုံးသားထံသို့ ဝင်ရောက်နိုင်သည့် လမ်းကြောင်းမရှိတော့သောကြောင့်ဖြစ်သည်။ ဖာရောသည် မိမိ၏မယုံကြည်မှုနှင့် မာကျောသောနှလုံးသားထံသို့ စွန့်ပစ်ခြင်းခံခဲ့ရသည်။"</a:t>
            </a:r>
            <a:endParaRPr lang="my-MM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AE1EA3-C854-4738-445B-9DEB6A485FB8}"/>
              </a:ext>
            </a:extLst>
          </p:cNvPr>
          <p:cNvSpPr txBox="1"/>
          <p:nvPr/>
        </p:nvSpPr>
        <p:spPr>
          <a:xfrm>
            <a:off x="3161703" y="530180"/>
            <a:ext cx="586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 The Review and Herald , February 17, 1891)</a:t>
            </a:r>
          </a:p>
        </p:txBody>
      </p:sp>
    </p:spTree>
    <p:extLst>
      <p:ext uri="{BB962C8B-B14F-4D97-AF65-F5344CB8AC3E}">
        <p14:creationId xmlns:p14="http://schemas.microsoft.com/office/powerpoint/2010/main" val="34322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B20BA9-1DFE-768A-8ED1-97BD54F75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62C098-87EF-3D43-0109-CB53CF601837}"/>
              </a:ext>
            </a:extLst>
          </p:cNvPr>
          <p:cNvSpPr txBox="1"/>
          <p:nvPr/>
        </p:nvSpPr>
        <p:spPr>
          <a:xfrm>
            <a:off x="3433320" y="2900515"/>
            <a:ext cx="5356718" cy="1138867"/>
          </a:xfrm>
          <a:prstGeom prst="rect">
            <a:avLst/>
          </a:prstGeom>
          <a:noFill/>
          <a:effectLst>
            <a:outerShdw blurRad="50800" dist="152400" dir="13500000" algn="br" rotWithShape="0">
              <a:srgbClr val="1DB4FF">
                <a:alpha val="40000"/>
              </a:srgbClr>
            </a:outerShdw>
          </a:effectLst>
        </p:spPr>
        <p:txBody>
          <a:bodyPr wrap="square">
            <a:prstTxWarp prst="textWave2">
              <a:avLst>
                <a:gd name="adj1" fmla="val 13321"/>
                <a:gd name="adj2" fmla="val 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lvl="0">
              <a:spcBef>
                <a:spcPts val="1800"/>
              </a:spcBef>
            </a:pPr>
            <a:r>
              <a:rPr lang="my-MM" sz="6000" b="1" dirty="0"/>
              <a:t>ဘေးဒဏ်များ</a:t>
            </a:r>
            <a:endParaRPr lang="en-US" sz="6000" b="1" dirty="0"/>
          </a:p>
        </p:txBody>
      </p:sp>
      <p:pic>
        <p:nvPicPr>
          <p:cNvPr id="10" name="Imagen 9" descr="Imagen que contiene agua, tabla, parado, pareja&#10;&#10;El contenido generado por IA puede ser incorrecto.">
            <a:extLst>
              <a:ext uri="{FF2B5EF4-FFF2-40B4-BE49-F238E27FC236}">
                <a16:creationId xmlns:a16="http://schemas.microsoft.com/office/drawing/2014/main" id="{6DF10C50-14D6-EA3C-4B47-D1E458DEFD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>
          <a:xfrm>
            <a:off x="161192" y="182127"/>
            <a:ext cx="2434524" cy="649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 descr="Imagen que contiene agua, tabla, parado, pareja&#10;&#10;El contenido generado por IA puede ser incorrecto.">
            <a:extLst>
              <a:ext uri="{FF2B5EF4-FFF2-40B4-BE49-F238E27FC236}">
                <a16:creationId xmlns:a16="http://schemas.microsoft.com/office/drawing/2014/main" id="{B424D368-F74F-B140-5673-B4D7142C43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9438969" y="182127"/>
            <a:ext cx="2591840" cy="649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3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0755492-204D-1C05-ADBD-79B73F183B8D}"/>
              </a:ext>
            </a:extLst>
          </p:cNvPr>
          <p:cNvSpPr txBox="1"/>
          <p:nvPr/>
        </p:nvSpPr>
        <p:spPr>
          <a:xfrm>
            <a:off x="690562" y="676186"/>
            <a:ext cx="10810875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00000"/>
                </a:solidFill>
                <a:latin typeface="Comic Sans MS" panose="030F0702030302020204" pitchFamily="66" charset="0"/>
              </a:rPr>
              <a:t>'ထို့ကြောင့် ‘ထာဝရဘုရား​က ငါ​သည် ထာဝရဘုရား​ဖြစ်ကြောင်း​ကို ဤ​အမှု​အားဖြင့် သင်​သိ​ရ​လိမ့်မည် ဟု​မိန့်​တော်မူ​ပြီ​။ ဤ​အမှု​ဟူမူကားအကျွန်ုပ်​သည်နိုင်း​မြစ်​ရေ​ကိုအကျွန်ုပ်​လက်​၌​ရှိ​သော​တောင်ဝှေး​ဖြင့်ရိုက်​သောအခါသွေး​အဖြစ်​သို့​ပြောင်းသွား​မည်​။ 'ထွက်မြောက်ရာကျမ်း 7:17</a:t>
            </a:r>
          </a:p>
          <a:p>
            <a:pPr lvl="0" algn="ctr">
              <a:defRPr/>
            </a:pP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132D8B-2616-0037-BF4D-5653E0A3534D}"/>
              </a:ext>
            </a:extLst>
          </p:cNvPr>
          <p:cNvSpPr txBox="1"/>
          <p:nvPr/>
        </p:nvSpPr>
        <p:spPr>
          <a:xfrm>
            <a:off x="0" y="87065"/>
            <a:ext cx="1219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y-MM" sz="3200" b="1" dirty="0"/>
              <a:t>ပထမဆုံး ကပ်ဘေး (အပျော့စား) - သွေး</a:t>
            </a:r>
            <a:endParaRPr kumimoji="0" lang="en" sz="3200" b="1" i="0" u="none" strike="noStrike" kern="1200" cap="none" spc="0" normalizeH="0" baseline="0" noProof="0" dirty="0">
              <a:ln w="10160">
                <a:solidFill>
                  <a:srgbClr val="3399FF"/>
                </a:solidFill>
                <a:prstDash val="solid"/>
              </a:ln>
              <a:solidFill>
                <a:srgbClr val="FFE9E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FE6557-F4DD-5E64-BA32-759560EAEA40}"/>
              </a:ext>
            </a:extLst>
          </p:cNvPr>
          <p:cNvSpPr txBox="1"/>
          <p:nvPr/>
        </p:nvSpPr>
        <p:spPr>
          <a:xfrm>
            <a:off x="395287" y="4229087"/>
            <a:ext cx="3681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'ထွက်မြောက်ရာကျမ်း 7:1</a:t>
            </a:r>
            <a:r>
              <a:rPr 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4-25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C9BC21C-4F62-D018-51DC-C1F4EC9EC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799671"/>
              </p:ext>
            </p:extLst>
          </p:nvPr>
        </p:nvGraphicFramePr>
        <p:xfrm>
          <a:off x="395287" y="1619250"/>
          <a:ext cx="2957513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n 14" descr="Un grupo de personas junto a un cuerpo de agua junto a un caballo&#10;&#10;El contenido generado por IA puede ser incorrecto.">
            <a:extLst>
              <a:ext uri="{FF2B5EF4-FFF2-40B4-BE49-F238E27FC236}">
                <a16:creationId xmlns:a16="http://schemas.microsoft.com/office/drawing/2014/main" id="{5E31FE68-9DF5-C985-E372-5F873ADC95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948" y="1580750"/>
            <a:ext cx="7476767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442964-3B70-F5C5-6321-7BC287B788F0}"/>
              </a:ext>
            </a:extLst>
          </p:cNvPr>
          <p:cNvSpPr txBox="1"/>
          <p:nvPr/>
        </p:nvSpPr>
        <p:spPr>
          <a:xfrm>
            <a:off x="395287" y="4629197"/>
            <a:ext cx="36814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နိုင်းမြစ်သည်ရေလျှံမှုများဖြင့်အီဂျစ်ကို အသက်ပေးခဲ့သည်။သို့သော်ရေအရင်းအမြစ်များကိုမည်သူဖန်ဆင်းခဲ့သနည်း။ မှော်ပညာရှင်များသည်ရေကိုပြောင်းလဲသည့်အမှုကိုအတုယူနိုင်ခဲ့သော်လည်း၊ ၎င်းကိုပြန်လည်ပြုပြင်နိုင်ခဲ့ခြင်းမရှိပေ။</a:t>
            </a:r>
            <a:endParaRPr lang="my-MM" dirty="0"/>
          </a:p>
        </p:txBody>
      </p:sp>
    </p:spTree>
    <p:extLst>
      <p:ext uri="{BB962C8B-B14F-4D97-AF65-F5344CB8AC3E}">
        <p14:creationId xmlns:p14="http://schemas.microsoft.com/office/powerpoint/2010/main" val="25873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6318</Words>
  <Application>Microsoft Office PowerPoint</Application>
  <PresentationFormat>Panorámica</PresentationFormat>
  <Paragraphs>86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Isabel Laveda</cp:lastModifiedBy>
  <cp:revision>18</cp:revision>
  <dcterms:created xsi:type="dcterms:W3CDTF">2025-07-06T14:04:39Z</dcterms:created>
  <dcterms:modified xsi:type="dcterms:W3CDTF">2025-07-08T15:35:08Z</dcterms:modified>
</cp:coreProperties>
</file>