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i="0" dirty="0"/>
            <a:t>"မာန်မာန်ကြီးသူ၊ အောက်မေ့မရသူနှင့် သူတပါးကို ဖိနှိပ်ချုပ်ချယ်သူများအတွက် - အပြစ်ဒဏ်နှင့်အနိုင်အထက်ယူထားသမျှကိုပြန်ပေးရမည့်တာဝန်"(ထွက်မြောက်ရာ ကျမ်း ၁၁:၄-၅၊ ၂)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my-MM" sz="1600" b="1" i="0" dirty="0"/>
        </a:p>
        <a:p>
          <a:r>
            <a:rPr lang="my-MM" sz="1600" b="1" i="0" dirty="0"/>
            <a:t>"ဘုရားသခင်၏ အမိန့်တော်ကို နာခံသူများအတွက် - အပြစ်ဒဏ်မှ လွတ်မြောက်ခြင်းနှင့်လွတ်ငြိမ်းချမ်းသာခွင့်"(ထွက်မြောက်ရာကျမ်း ၁၁:၇-၈)</a:t>
          </a:r>
          <a:br>
            <a:rPr lang="my-MM" sz="1600" dirty="0"/>
          </a:b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my-MM" sz="1400" b="1" i="0" dirty="0"/>
            <a:t>"ဒသမနေ့တွင်အိမ်ထောင်စုတစ်ခုစီအတွက် အပြစ်အနာအဆာကင်းသော သိုးသငယ်တစ်ကောင်ကိုရွေးချယ်သတ်မှတ်ထားရမည်" "(ထွက်မြောက်ရာကျမ်း ၁၂:၃-၅)</a:t>
          </a:r>
          <a:endParaRPr lang="es-ES" sz="14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my-MM" sz="1400" b="1" i="0" dirty="0"/>
            <a:t>"၁၄ ရက်နေ့ ညနေချမ်းအချိန်တွင် ထိုသိုးသငယ်ကို ယဇ်ပူဇော်ရမည်"</a:t>
          </a:r>
          <a:br>
            <a:rPr lang="my-MM" sz="1400" dirty="0"/>
          </a:br>
          <a:r>
            <a:rPr lang="my-MM" sz="1400" b="1" i="0" dirty="0"/>
            <a:t>(ထွက်မြောက်ရာကျမ်း ၁၂:၆)</a:t>
          </a:r>
          <a:br>
            <a:rPr lang="my-MM" sz="1400" dirty="0"/>
          </a:br>
          <a:endParaRPr lang="es-ES" sz="14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my-MM" sz="1400" b="1" i="0" dirty="0"/>
            <a:t>"ထိုသိုးသငယ်၏အသွေးကိုအိမ်၏တံခါးဘောင်နှင့်</a:t>
          </a:r>
          <a:r>
            <a:rPr lang="en-US" sz="1400" b="1" i="0" dirty="0"/>
            <a:t> </a:t>
          </a:r>
          <a:r>
            <a:rPr lang="my-MM" sz="1400" b="1" i="0" dirty="0"/>
            <a:t>တံခါးအထက်</a:t>
          </a:r>
          <a:r>
            <a:rPr lang="en-US" sz="1400" b="1" i="0" dirty="0"/>
            <a:t> </a:t>
          </a:r>
          <a:r>
            <a:rPr lang="my-MM" sz="1400" b="1" i="0" dirty="0"/>
            <a:t>မျက်နှာကြက်တို့၌သုတ်လိမ်းရမည်"(ထွက်မြောက်</a:t>
          </a:r>
          <a:r>
            <a:rPr lang="en-US" sz="1400" b="1" i="0" dirty="0"/>
            <a:t> </a:t>
          </a:r>
          <a:r>
            <a:rPr lang="my-MM" sz="1400" b="1" i="0" dirty="0"/>
            <a:t>ရာကျမ်း ၁၂:၇)</a:t>
          </a:r>
          <a:endParaRPr lang="es-ES" sz="14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my-MM" sz="1400" b="1" i="0" dirty="0"/>
            <a:t>"ထိုသိုး၏အသားကို မီးဖုတ်၍ တဆေးမဲ့မုန့် မုန့်နှင့် ခါးသောဟင်းသီးဟင်းရွက်တို့ဖြင့်စားရမည်"</a:t>
          </a:r>
          <a:br>
            <a:rPr lang="my-MM" sz="1400" dirty="0"/>
          </a:br>
          <a:r>
            <a:rPr lang="my-MM" sz="1400" b="1" i="0" dirty="0"/>
            <a:t>(ထွက်မြောက်ရာ</a:t>
          </a:r>
          <a:r>
            <a:rPr lang="en-US" sz="1400" b="1" i="0" dirty="0"/>
            <a:t> </a:t>
          </a:r>
          <a:r>
            <a:rPr lang="my-MM" sz="1400" b="1" i="0" dirty="0"/>
            <a:t>ကျမ်း ၁၂:၈-၁၀)</a:t>
          </a:r>
          <a:endParaRPr lang="es-ES" sz="14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my-MM" sz="1400" b="1" i="0" dirty="0"/>
            <a:t>"စားနေစဉ် ခါးစီးချည်နှောင်ပြီး ဖိနပ်စီးကာ တောင်ဝှေးကိုင်လျက် အဆင်သင့်ပြင်ဆင်ထားရမည်"(ထွက်မြောက်ရာကျမ်း ၁၂:၁၁)</a:t>
          </a:r>
          <a:endParaRPr lang="es-ES" sz="14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my-MM" sz="1400" b="1" i="0" dirty="0"/>
            <a:t>"အီဂျစ်ပြည်မှထွက်ခွာသောအခါခုနစ်ရက်တိတိ တဆေးမဲ့မုန့် ကိုသာ စားရမည်"(ထွက်မြောက်ရာကျမ်း ၁၂:၁၅)</a:t>
          </a:r>
          <a:endParaRPr lang="es-ES" sz="14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 custLinFactNeighborX="-1023" custLinFactNeighborY="3676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 custLinFactNeighborX="-194" custLinFactNeighborY="6600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"မာန်မာန်ကြီးသူ၊ အောက်မေ့မရသူနှင့် သူတပါးကို ဖိနှိပ်ချုပ်ချယ်သူများအတွက် - အပြစ်ဒဏ်နှင့်အနိုင်အထက်ယူထားသမျှကိုပြန်ပေးရမည့်တာဝန်"(ထွက်မြောက်ရာ ကျမ်း ၁၁:၄-၅၊ ၂)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600" b="1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"ဘုရားသခင်၏ အမိန့်တော်ကို နာခံသူများအတွက် - အပြစ်ဒဏ်မှ လွတ်မြောက်ခြင်းနှင့်လွတ်ငြိမ်းချမ်းသာခွင့်"(ထွက်မြောက်ရာကျမ်း ၁၁:၇-၈)</a:t>
          </a:r>
          <a:br>
            <a:rPr lang="my-MM" sz="1600" kern="1200" dirty="0"/>
          </a:b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"ဒသမနေ့တွင်အိမ်ထောင်စုတစ်ခုစီအတွက် အပြစ်အနာအဆာကင်းသော သိုးသငယ်တစ်ကောင်ကိုရွေးချယ်သတ်မှတ်ထားရမည်" "(ထွက်မြောက်ရာကျမ်း ၁၂:၃-၅)</a:t>
          </a:r>
          <a:endParaRPr lang="es-ES" sz="14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"၁၄ ရက်နေ့ ညနေချမ်းအချိန်တွင် ထိုသိုးသငယ်ကို ယဇ်ပူဇော်ရမည်"</a:t>
          </a:r>
          <a:br>
            <a:rPr lang="my-MM" sz="1400" kern="1200" dirty="0"/>
          </a:br>
          <a:r>
            <a:rPr lang="my-MM" sz="1400" b="1" i="0" kern="1200" dirty="0"/>
            <a:t>(ထွက်မြောက်ရာကျမ်း ၁၂:၆)</a:t>
          </a:r>
          <a:br>
            <a:rPr lang="my-MM" sz="1400" kern="1200" dirty="0"/>
          </a:br>
          <a:endParaRPr lang="es-ES" sz="14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"ထိုသိုးသငယ်၏အသွေးကိုအိမ်၏တံခါးဘောင်နှင့်</a:t>
          </a:r>
          <a:r>
            <a:rPr lang="en-US" sz="1400" b="1" i="0" kern="1200" dirty="0"/>
            <a:t> </a:t>
          </a:r>
          <a:r>
            <a:rPr lang="my-MM" sz="1400" b="1" i="0" kern="1200" dirty="0"/>
            <a:t>တံခါးအထက်</a:t>
          </a:r>
          <a:r>
            <a:rPr lang="en-US" sz="1400" b="1" i="0" kern="1200" dirty="0"/>
            <a:t> </a:t>
          </a:r>
          <a:r>
            <a:rPr lang="my-MM" sz="1400" b="1" i="0" kern="1200" dirty="0"/>
            <a:t>မျက်နှာကြက်တို့၌သုတ်လိမ်းရမည်"(ထွက်မြောက်</a:t>
          </a:r>
          <a:r>
            <a:rPr lang="en-US" sz="1400" b="1" i="0" kern="1200" dirty="0"/>
            <a:t> </a:t>
          </a:r>
          <a:r>
            <a:rPr lang="my-MM" sz="1400" b="1" i="0" kern="1200" dirty="0"/>
            <a:t>ရာကျမ်း ၁၂:၇)</a:t>
          </a:r>
          <a:endParaRPr lang="es-ES" sz="14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18141" y="2838313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"ထိုသိုး၏အသားကို မီးဖုတ်၍ တဆေးမဲ့မုန့် မုန့်နှင့် ခါးသောဟင်းသီးဟင်းရွက်တို့ဖြင့်စားရမည်"</a:t>
          </a:r>
          <a:br>
            <a:rPr lang="my-MM" sz="1400" kern="1200" dirty="0"/>
          </a:br>
          <a:r>
            <a:rPr lang="my-MM" sz="1400" b="1" i="0" kern="1200" dirty="0"/>
            <a:t>(ထွက်မြောက်ရာ</a:t>
          </a:r>
          <a:r>
            <a:rPr lang="en-US" sz="1400" b="1" i="0" kern="1200" dirty="0"/>
            <a:t> </a:t>
          </a:r>
          <a:r>
            <a:rPr lang="my-MM" sz="1400" b="1" i="0" kern="1200" dirty="0"/>
            <a:t>ကျမ်း ၁၂:၈-၁၀)</a:t>
          </a:r>
          <a:endParaRPr lang="es-ES" sz="1400" kern="1200" dirty="0"/>
        </a:p>
      </dsp:txBody>
      <dsp:txXfrm>
        <a:off x="4218141" y="2838313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"စားနေစဉ် ခါးစီးချည်နှောင်ပြီး ဖိနပ်စီးကာ တောင်ဝှေးကိုင်လျက် အဆင်သင့်ပြင်ဆင်ထားရမည်"(ထွက်မြောက်ရာကျမ်း ၁၂:၁၁)</a:t>
          </a:r>
          <a:endParaRPr lang="es-ES" sz="14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55196" y="466664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"အီဂျစ်ပြည်မှထွက်ခွာသောအခါခုနစ်ရက်တိတိ တဆေးမဲ့မုန့် ကိုသာ စားရမည်"(ထွက်မြောက်ရာကျမ်း ၁၂:၁၅)</a:t>
          </a:r>
          <a:endParaRPr lang="es-ES" sz="1400" kern="1200" dirty="0"/>
        </a:p>
      </dsp:txBody>
      <dsp:txXfrm>
        <a:off x="4255196" y="4666641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BC5B-998A-45D6-97AE-83AFD9C2669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F94D-1A1D-4FD5-BFA4-88D48441D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AC414-95AB-44D3-A5E1-C4611433AF1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AC414-95AB-44D3-A5E1-C4611433AF1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4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2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9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2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2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1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6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3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5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5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7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5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2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4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4521539" y="635201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600" b="1" i="0" u="none" strike="noStrike" kern="1200" cap="none" spc="1000" normalizeH="0" baseline="0" noProof="0" dirty="0">
                <a:ln/>
                <a:solidFill>
                  <a:schemeClr val="bg1"/>
                </a:solidFill>
                <a:effectLst>
                  <a:reflection blurRad="6350" stA="55000" endA="300" endPos="35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PASSOVER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August 2,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A707A-A571-BB57-6569-75DFA66D1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857" y="827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451CFB5A-B394-F3FE-4FF6-7E3F2C5CC3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" y="15697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811CFFD6-3296-C4EE-96E4-DD6155DDD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9151" y="2516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305682-A7E7-8EA4-D3B4-B640BA740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4620" y="13802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 hidden="1">
            <a:extLst>
              <a:ext uri="{FF2B5EF4-FFF2-40B4-BE49-F238E27FC236}">
                <a16:creationId xmlns:a16="http://schemas.microsoft.com/office/drawing/2014/main" id="{12967DB6-39B0-0E75-1CA8-A3E954E5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4620" y="2658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72898594-DB11-9280-712A-9EC2D1C1A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45365" y="65333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0FCE37E3-9FBE-502A-6372-B046E880A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45365" y="68381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28">
            <a:extLst>
              <a:ext uri="{FF2B5EF4-FFF2-40B4-BE49-F238E27FC236}">
                <a16:creationId xmlns:a16="http://schemas.microsoft.com/office/drawing/2014/main" id="{93C494DF-1E28-5A6D-BA83-1925F04D9C3E}"/>
              </a:ext>
            </a:extLst>
          </p:cNvPr>
          <p:cNvSpPr txBox="1"/>
          <p:nvPr/>
        </p:nvSpPr>
        <p:spPr>
          <a:xfrm>
            <a:off x="198894" y="206539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r>
              <a:rPr lang="my-MM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ပသခါပွဲ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17" name="CuadroTexto 29">
            <a:extLst>
              <a:ext uri="{FF2B5EF4-FFF2-40B4-BE49-F238E27FC236}">
                <a16:creationId xmlns:a16="http://schemas.microsoft.com/office/drawing/2014/main" id="{24348853-9897-6AE2-5EBF-5708B5D2660B}"/>
              </a:ext>
            </a:extLst>
          </p:cNvPr>
          <p:cNvSpPr txBox="1"/>
          <p:nvPr/>
        </p:nvSpPr>
        <p:spPr>
          <a:xfrm>
            <a:off x="7329151" y="65194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August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 hidden="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176808"/>
            <a:ext cx="6243125" cy="68634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32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သင်​တို့​၏​သားမြေး​များ​က‘​ဤ​အစဉ်အလာ​ကား မည်သို့​ဆိုလို​သနည်း​’​ဟု သင်​တို့​အားမေးမြန်း​ကြ​သောအခါသင်​တို့​က​လည်း ‘​ဤ​အစဉ်အလာ​ကား အီဂျစ်​လူမျိုး​တို့​ကို​ဒဏ်ခတ်​သောအခါ အီဂျစ်​ပြည်​၌​ရှိ​သောအစ္စရေး​အမျိုးသား​တို့​၏​အိမ်​များ​ကို​ကျော်သွား​၍ ငါ​တို့​၏​အိမ်သူအိမ်သား​များ​ကို​ကယ်နုတ်​တော်မူ​သော​ထာဝရဘုရား​အား ယဇ်ပူဇော်​သည့်​ပသခါပွဲ​ဖြစ်​၏​’​ဟူ၍ ပြန်ပြော​ရ​မည်​”​ဟု ဆင့်ဆို​သောအခါ လူ​တို့​သည်ဦးညွှတ်​ပျပ်ဝပ်​ကြ​လေ​၏​။ </a:t>
            </a:r>
            <a:endParaRPr lang="en-US" sz="3200" b="1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27, NKJV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5568764" y="3834742"/>
            <a:ext cx="69679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ကြိုတင်သတိပေးခြင်း (ထွက် ၁၁)</a:t>
            </a:r>
            <a:endParaRPr lang="es-ES" sz="2000" b="1" dirty="0">
              <a:solidFill>
                <a:srgbClr val="CDECF7"/>
              </a:solidFill>
              <a:effectLst>
                <a:outerShdw blurRad="38100" dist="63500" dir="2700000" algn="tl">
                  <a:srgbClr val="286AB3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my-MM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ပသခါအတွက် အဆင်သင့်ပြုခြင်း (ထွက် ၁၂:၁-၁၆)</a:t>
            </a:r>
            <a:endParaRPr lang="es-ES" sz="2000" b="1" dirty="0">
              <a:solidFill>
                <a:srgbClr val="FFF4C5"/>
              </a:solidFill>
              <a:effectLst>
                <a:outerShdw blurRad="38100" dist="63500" dir="2700000" algn="tl">
                  <a:srgbClr val="6C580E"/>
                </a:outerShdw>
              </a:effectLst>
            </a:endParaRPr>
          </a:p>
          <a:p>
            <a:endParaRPr lang="my-MM" b="1" dirty="0">
              <a:solidFill>
                <a:schemeClr val="bg1"/>
              </a:solidFill>
            </a:endParaRPr>
          </a:p>
          <a:p>
            <a:r>
              <a:rPr lang="my-MM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အသွေးတော်နှင့်တဆေး  (ထွက် ၁၂:၁၇-၂၃)</a:t>
            </a:r>
            <a:endParaRPr lang="es-ES" sz="2000" b="1" dirty="0">
              <a:solidFill>
                <a:srgbClr val="FFD1FF"/>
              </a:solidFill>
              <a:effectLst>
                <a:outerShdw blurRad="38100" dist="63500" dir="2700000" algn="tl">
                  <a:srgbClr val="751167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my-MM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အောက်မေ့၍ သားစဉ်မြေးဆက်သင်ကြားရမည် (ထွက် ၁၂:၂၄-၂၈)</a:t>
            </a:r>
            <a:endParaRPr lang="es-ES" sz="2000" b="1" dirty="0">
              <a:solidFill>
                <a:srgbClr val="CDFBD7"/>
              </a:solidFill>
              <a:effectLst>
                <a:outerShdw blurRad="38100" dist="63500" dir="2700000" algn="tl">
                  <a:srgbClr val="0E792E"/>
                </a:outerShdw>
              </a:effectLst>
            </a:endParaRPr>
          </a:p>
          <a:p>
            <a:endParaRPr lang="es-ES" sz="2000" b="1" dirty="0">
              <a:solidFill>
                <a:srgbClr val="CDFBD7"/>
              </a:solidFill>
              <a:effectLst>
                <a:outerShdw blurRad="38100" dist="63500" dir="2700000" algn="tl">
                  <a:srgbClr val="0E792E"/>
                </a:outerShdw>
              </a:effectLst>
            </a:endParaRPr>
          </a:p>
          <a:p>
            <a:r>
              <a:rPr lang="my-MM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ဒသမမြောက်ဘေးဒဏ်(ထွက် ၁၂:၂၉-၃၀)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"ဒသမဘေးဒဏ်သည် ဘုရားသခင်၏ညွှန်ကြားချက်များကို လိုက်နာရန် ငြင်းဆန်သော အီဂျစ်နိုင်ငံရှိ မိသားစုတိုင်းကို ထိခိုက်စေခဲ့သည်။ ၎င်းသည် ရုတ်တရက်မဖြစ်ပေါ်ခဲ့ဘဲ၊ ရက်ပေါင်းများစွာ ကြိုတင်ကြေညာခဲ့သည်။"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8" y="3473491"/>
            <a:ext cx="4848373" cy="3131240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4635" y="613453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4635" y="4955041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4635" y="436529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4635" y="554478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4635" y="3775545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2056571"/>
            <a:ext cx="8381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သိုးသငယ်သာအပြစ်စီရင်ခြင်းခံရ၏။သူသာလျှင်သေခြင်းကိုခံစားရမည်။သူ၏အသွေးသာလျှင်ဖျက်ဆီးသူ(ဘေးဒဏ်)ကိုကျော်သွားစေမည်။အဘယ်ကြောင့်နည်း?ယေရှုခရစ်တော်သာလျှင်ကယ်တင်တော်မူသောကြောင့်ပင်။ဤအရာကိုမျိုးဆက်တစ်ဆက်ပြီးတစ်ဆက်မမေ့မလျော့အောက်မေ့ကြရမည်... သူကြွလာတော်မူသည့်တိုင်။"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074321"/>
            <a:ext cx="8381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ထိုအရာသည် အမှန်တကယ်အားဖြင့် ယုံကြည်မှုကို စမ်းသပ်ခြင်းပင်ဖြစ်သည်။ ထိုညတွင် မည်သူတစ်ဦးတစ်ယောက်မျှ သေဆုံးရန် မလိုအပ်ခဲ့ပေ။ မိမိတို့၏ သားဦး/သမီးဦးအသက်ကို ကယ်တင်နိုင်ရန် အခွင့်အရေးကို လူတိုင်းရရှိခဲ့သည်။"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60960" y="17145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my-MM" sz="36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ကြိုတင်သတိပေးခြင်း (ထွက် ၁၁)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76345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တစ်ဖန်ထာဝရဘုရား​ကမောရှေ​အား“​ငါ​သည်နောက်​ဘေးဒဏ်​တစ်​ပါး​ကိုဖာရော​မင်းကြီး​နှင့်အီဂျစ်​ပြည်​ပေါ်သို့ကျရောက်​စေ​ဦး​မည်​။ထို့နောက်မှသင်​တို့​ကိုဤ​ပြည်​မှလွှတ်ပေး​လိမ့်မည်​။လွှတ်ပေး​သောအခါ​တွင်​လည်းသင်​တို့​ကိုဤ​ပြည်​မှတစ်ယောက်မကျန်​နှင်ထုတ်​လိမ့်မည်​။ 'ထွက်မြောက်ရာကျမ်း 11:1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"သုံးရက်တိတိအမှောင်မိုးကျပြီးနောက်၊ ဖာရောဘုရင်သည် မောရှေကို အမျက်ထွက်ကာနန်းတွင်းသို့ထပ်မံဝင်ခွင့်မပြုတော့ချေ"</a:t>
            </a:r>
            <a:br>
              <a:rPr lang="my-MM" sz="2000" dirty="0"/>
            </a:br>
            <a:r>
              <a:rPr lang="my-MM" b="1" dirty="0"/>
              <a:t>(ထွက်မြောက်ရာကျမ်း ၁၀:၂၈)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271781"/>
              </p:ext>
            </p:extLst>
          </p:nvPr>
        </p:nvGraphicFramePr>
        <p:xfrm>
          <a:off x="6819900" y="2074270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814342"/>
            <a:ext cx="9166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"ယခုတွင်မောရှေသည်ပင်ဖာရောဘုရင်၏ရှေ့မှောက်မှအမျက်ထွက်ကာ ထွက်ခွာသွားခဲ့သည်။ ဘုရင်၏ ခေါင်းမာမှုနှင့်သူ၏ဆုံးဖြတ်ချက်၏အကျိုးဆက်များကိုဒေါသဖြစ်ခဲ့ခြင်းဖြစ်သည်။မောရှေအားလေးစားကြသော်လည်း၊အီဂျစ်လူမျိုးအများအပြားသည်သတိပေးချက်ကိုလျစ်လျူရှုခဲ့ကြသည်(ထွ၁၁: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499860" y="1509258"/>
            <a:ext cx="6029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"ဘုရားသခင်၏တရားစီရင်ခြင်းအချိန်တော်ရောက်လာပြီ"</a:t>
            </a:r>
            <a:br>
              <a:rPr lang="my-MM" sz="1600" dirty="0"/>
            </a:br>
            <a:r>
              <a:rPr lang="my-MM" sz="1600" b="1" dirty="0"/>
              <a:t>(ထွက်မြောက်ရာကျမ်း ၁၂:၁၂)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71956" y="3140428"/>
            <a:ext cx="36922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"သို့ရာတွင်မောရှေမှာဤမင်းစိုးရိမ်စိတ်ကိုလိုက်နာ၍မရချေ။အဘယ်ကြောင့်ဆိုသော်ဖာရောမင်း၏သားတော်ဦး၏အ သက်သည်အရေးတကြီးဆုံးဖြတ်ရမည့်အရာဖြစ်နေသောကြောင့်တည်း။မောရှေသည်ဖာရော၏ရှေ့၌'ဘုရားသခင်ကဲ့သို့(ထွ၇:၁)ဖြစ်နေရသဖြင့်၊မင်းကြီးပြုလတ္တံ့သောအမှုကို ကြိုတင်သတိပေးရန် တာဝန်ရှိသည် (အာမုတ် ၃:၇)။"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11298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ပသခါအတွက်အဆင်သင့်ပြုခြင်း (ထွက် ၁၂:၁-၁၆)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6380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'အစ္စရေး​လူထု​အပေါင်း​တို့​အား ‘​ဤ​လ​ဆယ်​ရက်​နေ့​၌ လူတိုင်း မိမိ​တို့​ဘိုးဘေး​တို့​၏​အမျိုးအနွယ်​အလိုက် အိမ်ထောင်စု​တစ်စု​လျှင် သိုးသငယ်​တစ်ကောင်စီ ယူ​ရ​မည်​။ 'ထွက်မြောက်ရာကျမ်း 12:3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32548" y="1527917"/>
            <a:ext cx="259922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"ဖျက်ဆီးသူ (ဘေးဒဏ်) 'ကျော်သွားရန်' (ပသခါ) နှင့်သားဦးများအသက်မသေစေရန်သူတို့လုပ်ဆောင်ရမည့်အရာကိုဘုရားသခင်ကအသေးစိတ်ရှင်းပြခဲ့</a:t>
            </a:r>
            <a:endParaRPr lang="en-US" b="1" dirty="0"/>
          </a:p>
          <a:p>
            <a:pPr lvl="0">
              <a:spcBef>
                <a:spcPts val="600"/>
              </a:spcBef>
            </a:pPr>
            <a:r>
              <a:rPr lang="my-MM" b="1" dirty="0"/>
              <a:t>သည်"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22972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93044" y="5421578"/>
            <a:ext cx="2678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"ဘုရားသခင်သည်မိမိလူမျိုးကို ကျေးဇူးတော်နှင့်ကိုယ်တော်ကိုဝတ်ပြုကိုးကွယ်ရန်အဆင်သင့်ပြင်ဆင်စေတော်မူခဲ့သည်“</a:t>
            </a:r>
            <a:r>
              <a:rPr lang="en-US" sz="1600" b="1" dirty="0"/>
              <a:t> </a:t>
            </a:r>
            <a:r>
              <a:rPr lang="my-MM" sz="1600" b="1" dirty="0"/>
              <a:t>(ထွက်မြောက်ရာကျမ်း၁၂:၂၇ခ)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/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-1" y="8485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အသွေးတော်နှင့်တဆေး  (ထွက် ၁၂:၁၇-၂၃)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'ထိုအခါ မောရှေ​သည် အစ္စရေး​သက်ကြီးဝါကြီး​အပေါင်း​တို့​ကို​ခေါ်​၍ “​သင်​တို့​မျိုးနွယ်စု​အလိုက် သင်​တို့​အတွက် သိုး​များ​ကို ရွေး​ယူ​ပြီးလျှင် ပသခါသိုးသငယ်​ကို​သတ်​ကြ​လော့​။ 'ထွက်မြောက်ရာကျမ်း 12:21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"သူတို့သည် မိမိတို့အိမ်မှ မုန့်ဖုတ်ဆော်ဒါ (တဆေး ) အားလုံးကို ရှင်းထုတ်ပြီး ယီးစ့်မပါသော မုန့်ချဉ် (တဆေးမဲ့မုန့်)ကိုသာဖုတ်စားရမည်။အကြောင်းမှာ ထွက်ခွာရန်အချိန်နီးကပ်နေပြီဖြစ်၍ ခရီးဦးပိုင်းတွင် တဆေး ကို အသုံးပြုနိုင်မည် မဟုတ်ပေ (ထွ ၁၂:၁၇-၂၀)။ ဤ တဆေး သည် အပြစ်၏သင်္ကေတဖြစ်ပြီး၊ တဆေးမဲ့မုန့် သည် ခရစ်တော်ယေရှုအတွင်း၌ရှိသော အသက်သစ်၏ သင်္ကေတဖြစ်သည် (၁ကော ၅:၆-၈; ၂ကော ၅:၁၇)"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"၁၄ ရက်နေ့တွင် အခမ်းအနား၌ အရေးပါသော အရာ (၂) မျိုး ပါဝင်သည် - အသွေးနှင့် မုန့်ဖုတ်ဆော်ဒါ (တဆေး 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"အသွေးဖြန်းရန်အသုံးပြုသော ဟုသုပ်ပင် (ဟေဗြဲ: 'ဧဇောဗ') သည် အပြစ်မှ သန့်စင်ခြင်း၏သင်္ကေတဖြစ်သည်"(ထွက်မြောက်ရာ ကျမ်း ၁၂:၂၂; ဆာလံ ၅၁:၇)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514142"/>
            <a:ext cx="3757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"အသွေးသည်ကယ်တင်ခြင်း၏အရင်းအမြစ်ဖြစ်သည်။ထိုအသွေးသည်လက်ဝါးကပ်တိုင်ပေါ်တွင် သွန်းတော်မူသော ယေရှု၏အသွေးတော်ကိုကိုယ်စားပြု သည်။ထိုသို့ဖြင့်တရားစီရင်ချိန်တွင်ဘုရားသခင်သည်ကျွန်ုပ်တို့၏အပြစ်ဒဏ်စီရင်ခြင်းကို'ကျော်သွားတော်မူမည်'ဖြစ်သည်"(၁ ယောဟန် ၁:၇၊ ၂:၁-၂)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1137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အောက်မေ့၍ သားစဉ်မြေးဆက်သင်ကြားရမည် (ထွက် ၁၂:၂၄-၂၈)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314069" y="692229"/>
            <a:ext cx="11489010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'သို့ဖြစ်၍ဤ​အစဉ်အလာ​ကိုပြဋ္ဌာန်းချက်​အဖြစ်သင်​နှင့်​သင့်​သားမြေး​များ​သည်အစဉ်အမြဲ​စောင့်ထိန်း​ရ​မည်​။</a:t>
            </a:r>
          </a:p>
          <a:p>
            <a:pPr lvl="0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									 'ထွက်မြောက်ရာကျမ်း 12:24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3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"အဲဂုတ္တုပြည်မှ သူတို့ကို မထုတ်မီကပင်၊ ဘုရားသခင်သည် ဟေဗြဲမိသားစုများအား နှစ်စဉ် မိမိတို့သမိုင်းကို ကလေးများအား ပြန်ပြောပြရန် သင်ပေးခဲ့သည် (ထွက် ၁၂:၂၄-၂၇)။"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106" y="1428350"/>
            <a:ext cx="5696595" cy="34700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6000" y="505519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အရာတွင်ကျွန်ုပ်တို့အတွကအလွန်ထူးခြားသောသင်ခန်းစာပါရှိပါသည်။ကျွန်ုပ်တို့သည်မိမိတို့၏ယုံကြည်ခြင်းကိုသားသမီးများထံ လက်ဆင့်ကမ်းရမည်။ဘုရားသခင်ပြုတော်မူခဲ့သော အရာများကို သမိုင်းတွင်သာမက ကျွန်ုပ်တို့၏ကိုယ်ပိုင်အသက်တာများတွင်ပါ သူတို့အားပြောပြရမည်။ထို့နောက်ကိုယ်တော်ရှေ့တွင်ဦးညွှတ်ကိုး ကွယ်ရမည် (ထွက် ၁၂:၂၇)။"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"ဤကယ်တင်ခြင်းအကြောင်းကို အသေးစိတ်ရှင်းပြရမည်ဖြစ်ပြီး၊ ပထမလူကြီးအနေနှင့် ပြောဆိုရမည် (တရားဟော ၂၆:၅-၉)။"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"ထိုအချိန်မှစ၍ပသခါပွဲသည်မိသားစုအခမ်းအနားတစ်ခုဖြစ်လာ သည်။မိဘများအတွက်ဘုရားသခင်အကြောင်းအသိပညာကိုသားသမီးများထံ လက်ဆင့်ကမ်းရန် အခွင့်အရေးတစ်ခု ဖြစ်ခဲ့သည်။"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115849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ဒသမမြောက်ဘေးဒဏ်(ထွက် ၁၂:၂၉-၃၀)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352421" y="704673"/>
            <a:ext cx="11653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ညသန်းခေါင်​အချိန်​တွင်ထာဝရဘုရား​သည်ရာဇပလ္လင်​ပေါ်၌​စိုးစံ​သောဖာရော​မင်းကြီး​၏​သားဦး​မှစ၍မြေအောက်​အကျဉ်းခန်း​၌​ရှိ​သော အကျဉ်းသား​၏​သားဦး​တိုင်အောင် အီဂျစ်​ပြည်​ရှိ​သားဦး​အားလုံး​တို့​နှင့် တိရစ္ဆာန်​၏​သားဦး​အားလုံး​တို့​ကို ဒဏ်ခတ်​တော်မူ​၏​။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12:29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99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685753"/>
            <a:ext cx="6663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ဘုရင်ကဟေဗြဲယောက်ျားလေးအားလုံးကိုချွင်းချက်မရှိသတ်ဖြတ်ရန်အမိန့်ပေးခဲ့သည်(ထွက်၁:၂၂)။ဘုရားသခင်ကပဌမဦးဆုံးသောသားများကိုသာ အခြေအနေနှင့်အညီ သေစေတော်မူမည်ဟု ဆုံးဖြတ်တော်မူသည် (ထွက် ၁၂:၂၉)။ သိုးသငယ်၏အသွေးဖြင့် မသုတ်လိမ်းသော အိမ်တိုင်း၌ အနည်းဆုံးလူတစ်ဦး သေဆုံးခဲ့ရသည် (ထွက် ၁၂:၃၀)။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5049070"/>
            <a:ext cx="3867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ဖာရောကဲ့သို့ပင် ကျွန်ုပ်တို့၏အပြစ်သည် အခြားသူများကိုထိခိုက်နိုင်ပါသည်။သို့သော်မောရှေကဲ့သို့ပင်ကျွန်ုပ်တို့၏သစ္စာရှိခြင်းနှင့်မြဲမြံစွာရပ်တည်ခြင်းသည်များစွာသောသူတို့ကို ကယ်တင်နိုင်ပါသည်။"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53763"/>
            <a:ext cx="6663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အီဂုတ္တုနတ်ဘုရားတစ်ပါးမျှ ကူညီရန် လက်မမြှောက်နိုင်ခဲ့သလို၊ ဖာရောမင်းလည်း ဤဘေးဒဏ်ကို တားဆီးနိုင်စွမ်း လုံးဝမရှိခဲ့ပါ။"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 တရားစီရင်ခြင်းများသည် အီဂုတ္တုနတ်ဘုရားများအပေါ် အပြည့်အဝကျရောက်ခဲ့ပြီး၊ ဖာရောမင်းသည် ထိုနတ်ဘုရားများ၏ ကိုယ်စားလှယ်ဖြစ်သည် (ထွက် ၁၂:၁၂)။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90163"/>
            <a:ext cx="10741270" cy="60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000" b="1" dirty="0"/>
              <a:t>"ဣသရေလလူမျိုးတို့သည်မိမိတို့နှင့်မိမိတို့၏သားသမီးများကိုအဲဂုတ္တုလူမျိုးများထံမှခွဲခွာရန်လိုအပ်ခဲ့ပြီးမိမိတို့၏အိမ်များတွင်စုရုံးနေထိုင်ရန်အမိန့်ရှိခဲ့သည်။အကြောင်းမှာဣသရေလလူမျိုးများအနက်အဲဂုတ္တုလူမျိုးများ၏အိမ်များတွင်တွေ့ရှိပါကဖျက်ဆီးသောကောင်းကင်တမန်၏လက်ချက်ဖြင့်ကျဆုံးရမည်ဖြစ်သောကြောင့်တည်း။ထို့အပြင်ပသခါပွဲကိုထာဝရပညတ်တစ်ရပ်အဖြစ်ကျင်းပရန်ညွှန်ကြားခြင်းခံခဲ့ရသည်။သူတို့၏သားသမီးများကဤအမှုအရာ၏အဓိပ္ပါယ်ကိုမေးမြန်းလာပါကအဲဂုတ္တုပြည်၌ကြုံတွေ့ခဲ့ရသောအံ့ဖွယ်ကယ်တင်ခြင်းအကြောင်းကိုပြန်လည်ရှင်းပြရန်ဖြစ်သည်။ဖျက်ဆီးသောကောင်းကင်တမန်သည်ညအချိန်၌လူ၏သားဦးများနှင့်တိရစ္ဆာန်၏သားဦးများကိုသတ်ဖြတ်ရန်ထွက်သွားသောအခါအိမ်တံခါးဘောင်များပေါ်တွင်အသွေးလက္ခဏာရှိသောဣသရေလလူမျိုးများ၏အိမ်များကိုကျော်သွားခဲ့ပြီးတစ်ဦးမျှမသေဆုံးခဲ့ပေ။[...]အချို့အဲဂုတ္တုလူမျိုးများသည်ဘုရားသခင်၏ကောင်းကင်တမန်ကအဲဂုတ္တုလူမျိုးများ၏သားဦးများကိုသတ်ဖြတ်မည့်ထိုကြောက်မက်ဖွယ်ညတွင်မိမိတို့၏မိသားစုများနှင့်အတူဣသရေလလူမျိုးများ၏အိမ်များသို့လာရောက်ခွင့်ပြုပါရန်တောင်းပန်ခဲ့ကြသည်။သူတို့ကိုးကွယ်ခဲ့သောနတ်ဘုရားများသည်အသိပညာကင်းမဲ့ပြီးကယ်တင် ခြင်းသို့မဟုတ်ဖျက်ဆီးခြင်းပြုနိုင်စွမ်းလုံးဝမရှိကြောင်းသဘောပေါက်နားလည်ခဲ့ကြသည်။ဣသရေလလူမျိုးများသည် ယုံကြည်သောအဲဂုတ္တုလူမျိုးများကိုမိမိတို့၏အိမ်များသို့ဝမ်းမြောက်စွာလက်ခံကြိုဆိုခဲ့ကြသည်။"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 Spiritual Gifts, vol. 3, p. 223)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5149</Words>
  <Application>Microsoft Office PowerPoint</Application>
  <PresentationFormat>Panorámica</PresentationFormat>
  <Paragraphs>66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Isabel Laveda</cp:lastModifiedBy>
  <cp:revision>19</cp:revision>
  <dcterms:created xsi:type="dcterms:W3CDTF">2025-07-14T14:42:03Z</dcterms:created>
  <dcterms:modified xsi:type="dcterms:W3CDTF">2025-07-15T06:36:56Z</dcterms:modified>
</cp:coreProperties>
</file>