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00" r:id="rId4"/>
    <p:sldId id="301" r:id="rId5"/>
    <p:sldId id="258" r:id="rId6"/>
    <p:sldId id="259" r:id="rId7"/>
    <p:sldId id="260" r:id="rId8"/>
    <p:sldId id="299" r:id="rId9"/>
    <p:sldId id="296" r:id="rId10"/>
    <p:sldId id="297" r:id="rId11"/>
    <p:sldId id="263" r:id="rId12"/>
    <p:sldId id="264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my-MM" sz="1400" b="0" i="0" dirty="0"/>
            <a:t>ဘုရားသခင်က အစ္စရေးတို့အား မည်သို့ ညွှန်ကြားတော်မူ၏။"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"သူ၏စကားသံကိုနားထောင်လော့။သို့မှသာဘုရားသခင်သည်သင့်ရန်သူများ၏ရန်သူဖြစ်တော်</a:t>
          </a:r>
          <a:r>
            <a:rPr lang="en-US" sz="1400" b="1" i="0" dirty="0"/>
            <a:t> </a:t>
          </a:r>
          <a:r>
            <a:rPr lang="my-MM" sz="1400" b="1" i="0" dirty="0"/>
            <a:t>မူမည်"</a:t>
          </a:r>
          <a:r>
            <a:rPr lang="my-MM" sz="1400" b="1" i="1" dirty="0"/>
            <a:t>(ထွက် ၂၃:၂၁-၂၂)</a:t>
          </a:r>
          <a:endParaRPr lang="es-ES" sz="1400" b="1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"ဘုရားသခင်တစ်ပါး</a:t>
          </a:r>
          <a:r>
            <a:rPr lang="en-US" sz="1400" b="1" i="0" dirty="0"/>
            <a:t> </a:t>
          </a:r>
          <a:r>
            <a:rPr lang="my-MM" sz="1400" b="1" i="0" dirty="0"/>
            <a:t>တည်းကိုသာကိုးကွယ်လော့။ထိုသို့ပြုလျှင်သင့်အပေါ်မှရောဂါဘယအပေါင်းကိုဖယ်ရှားတော်မူ</a:t>
          </a:r>
          <a:r>
            <a:rPr lang="en-US" sz="1400" b="1" i="0" dirty="0"/>
            <a:t> </a:t>
          </a:r>
          <a:r>
            <a:rPr lang="my-MM" sz="1400" b="1" i="0" dirty="0"/>
            <a:t>မည်"</a:t>
          </a:r>
          <a:r>
            <a:rPr lang="my-MM" sz="1400" b="1" i="1" dirty="0"/>
            <a:t>(ထွက် ၂၃:၂၄-၂၆)</a:t>
          </a:r>
          <a:endParaRPr lang="es-ES" sz="1400" b="1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pPr algn="l"/>
          <a:r>
            <a:rPr lang="my-MM" sz="1400" b="1" dirty="0"/>
            <a:t> </a:t>
          </a:r>
          <a:r>
            <a:rPr lang="my-MM" sz="1400" b="1" i="0" dirty="0"/>
            <a:t>"ခါနာန်လူမျိုးတို့နှင့်</a:t>
          </a:r>
          <a:r>
            <a:rPr lang="my-MM" sz="1400" b="1" dirty="0"/>
            <a:t>ပဋိညာဉ်​မ​ဖွဲ့​ရ​။‘</a:t>
          </a:r>
          <a:r>
            <a:rPr lang="my-MM" sz="1400" b="1" i="0" dirty="0"/>
            <a:t>သူတို့၏ရုပ်တုဘုရားများကိုမကိုး</a:t>
          </a:r>
          <a:r>
            <a:rPr lang="en-US" sz="1400" b="1" i="0" dirty="0"/>
            <a:t> </a:t>
          </a:r>
          <a:r>
            <a:rPr lang="my-MM" sz="1400" b="1" i="0" dirty="0"/>
            <a:t>ကွယ်ရ"</a:t>
          </a:r>
          <a:r>
            <a:rPr lang="my-MM" sz="1400" b="1" i="1" dirty="0"/>
            <a:t>(ထွက်၂၃:၃၂၃၃)</a:t>
          </a:r>
          <a:endParaRPr lang="en-US" sz="1400" b="1" dirty="0"/>
        </a:p>
        <a:p>
          <a:pPr algn="l"/>
          <a:endParaRPr lang="en-US" sz="1400" b="1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my-MM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ဘုရားသခင်က အစ္စရေးတွေ ဘာလုပ်မယ်ဆိုတာကို ပြောပြတယ်။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"သင့်ကိုကာကွယ်ရန်၊သင့်အားကတိထားရာပြည်သို့ပို့ဆောင်ရန်ငါ၏ကောင်းကင်တမန်ကို ငါစေလွှတ်မည်"</a:t>
          </a:r>
          <a:r>
            <a:rPr lang="my-MM" sz="1400" b="1" i="1" dirty="0"/>
            <a:t>(ထွက် ၂၃:၂၀)</a:t>
          </a:r>
          <a:endParaRPr lang="es-ES" sz="1400" b="1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"ထိုကောင်းကင်တမန်သည် သင့်ရှေ့မှ သွားလိမ့်မည်။ သင့်အား ခါနာန်ပြည်သို့ ပို့ဆောင်လိမ့်မည်"</a:t>
          </a:r>
          <a:r>
            <a:rPr lang="my-MM" sz="1400" b="1" i="1" dirty="0"/>
            <a:t>(ထွက် ၂၃:၂၃)</a:t>
          </a:r>
          <a:endParaRPr lang="es-ES" sz="1400" b="1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endParaRPr lang="en-US" sz="1400" b="1" i="0" dirty="0"/>
        </a:p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"ငါသည်ထိုပြည်သားတို့၏စိတ်နှလုံးကို ထိတ်လန့်ခြင်းဖြင့်လှုပ်ခတ်စေမည်"</a:t>
          </a:r>
          <a:br>
            <a:rPr lang="my-MM" sz="1400" b="1" dirty="0"/>
          </a:br>
          <a:r>
            <a:rPr lang="my-MM" sz="1400" b="1" i="1" dirty="0"/>
            <a:t>(ထွက် ၂၃:၂၇)</a:t>
          </a:r>
          <a:endParaRPr lang="es-ES" sz="1400" b="1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70000"/>
            </a:lnSpc>
            <a:spcAft>
              <a:spcPts val="0"/>
            </a:spcAft>
          </a:pPr>
          <a:endParaRPr lang="en-US" sz="1400" b="1" i="0" dirty="0"/>
        </a:p>
        <a:p>
          <a:pPr algn="l"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"ငါသည်ပျားတူများကိုစေလွှတ်၍၊သူတို့ကိုသင့်ရှေ့မှမောင်းထုတ်မည်"</a:t>
          </a:r>
          <a:r>
            <a:rPr lang="my-MM" sz="1400" b="1" i="1" dirty="0"/>
            <a:t>(ထွက်၂၃:၂၈)</a:t>
          </a:r>
          <a:endParaRPr lang="es-ES" sz="1400" b="1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my-MM" sz="1400" b="1" i="0" dirty="0"/>
            <a:t>ငါသည် သူတို့ကို တဖြည်းဖြည်း နှင်ထုတ်မည်... </a:t>
          </a:r>
          <a:r>
            <a:rPr lang="my-MM" sz="1400" b="1" i="1" dirty="0"/>
            <a:t>ထွက် ၂၃:၂၉-၃၀)</a:t>
          </a:r>
          <a:endParaRPr lang="es-ES" sz="1400" b="1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my-MM" sz="1400" b="1" i="0" dirty="0"/>
            <a:t>"ငါသည်သူတို့ကိုသင့်လက်သို့</a:t>
          </a:r>
          <a:r>
            <a:rPr lang="en-US" sz="1400" b="1" i="0" dirty="0"/>
            <a:t> </a:t>
          </a:r>
          <a:r>
            <a:rPr lang="my-MM" sz="1400" b="1" i="0" dirty="0"/>
            <a:t>အပ်နှင်း</a:t>
          </a:r>
          <a:r>
            <a:rPr lang="en-US" sz="1400" b="1" i="0" dirty="0"/>
            <a:t> </a:t>
          </a:r>
          <a:r>
            <a:rPr lang="my-MM" sz="1400" b="1" i="0" dirty="0"/>
            <a:t>မည်...မြေထဲပင်လယ်မှယုဖရတ်မြစ်အထိနယ်နိမိတ်တစ်လျှောက်သင်၏ဩဇာလွှမ်းမိုးစေရန်"</a:t>
          </a:r>
          <a:r>
            <a:rPr lang="my-MM" sz="1400" b="1" i="1" dirty="0"/>
            <a:t>(ထွက် ၂၃:၃၁)</a:t>
          </a:r>
          <a:endParaRPr lang="es-ES" sz="1400" b="1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0" i="0" kern="1200" dirty="0"/>
            <a:t>ဘုရားသခင်က အစ္စရေးတို့အား မည်သို့ ညွှန်ကြားတော်မူ၏။"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"သူ၏စကားသံကိုနားထောင်လော့။သို့မှသာဘုရားသခင်သည်သင့်ရန်သူများ၏ရန်သူဖြစ်တော်</a:t>
          </a:r>
          <a:r>
            <a:rPr lang="en-US" sz="1400" b="1" i="0" kern="1200" dirty="0"/>
            <a:t> </a:t>
          </a:r>
          <a:r>
            <a:rPr lang="my-MM" sz="1400" b="1" i="0" kern="1200" dirty="0"/>
            <a:t>မူမည်"</a:t>
          </a:r>
          <a:r>
            <a:rPr lang="my-MM" sz="1400" b="1" i="1" kern="1200" dirty="0"/>
            <a:t>(ထွက် ၂၃:၂၁-၂၂)</a:t>
          </a:r>
          <a:endParaRPr lang="es-ES" sz="1400" b="1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"ဘုရားသခင်တစ်ပါး</a:t>
          </a:r>
          <a:r>
            <a:rPr lang="en-US" sz="1400" b="1" i="0" kern="1200" dirty="0"/>
            <a:t> </a:t>
          </a:r>
          <a:r>
            <a:rPr lang="my-MM" sz="1400" b="1" i="0" kern="1200" dirty="0"/>
            <a:t>တည်းကိုသာကိုးကွယ်လော့။ထိုသို့ပြုလျှင်သင့်အပေါ်မှရောဂါဘယအပေါင်းကိုဖယ်ရှားတော်မူ</a:t>
          </a:r>
          <a:r>
            <a:rPr lang="en-US" sz="1400" b="1" i="0" kern="1200" dirty="0"/>
            <a:t> </a:t>
          </a:r>
          <a:r>
            <a:rPr lang="my-MM" sz="1400" b="1" i="0" kern="1200" dirty="0"/>
            <a:t>မည်"</a:t>
          </a:r>
          <a:r>
            <a:rPr lang="my-MM" sz="1400" b="1" i="1" kern="1200" dirty="0"/>
            <a:t>(ထွက် ၂၃:၂၄-၂၆)</a:t>
          </a:r>
          <a:endParaRPr lang="es-ES" sz="1400" b="1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/>
            <a:t> </a:t>
          </a:r>
          <a:r>
            <a:rPr lang="my-MM" sz="1400" b="1" i="0" kern="1200" dirty="0"/>
            <a:t>"ခါနာန်လူမျိုးတို့နှင့်</a:t>
          </a:r>
          <a:r>
            <a:rPr lang="my-MM" sz="1400" b="1" kern="1200" dirty="0"/>
            <a:t>ပဋိညာဉ်​မ​ဖွဲ့​ရ​။‘</a:t>
          </a:r>
          <a:r>
            <a:rPr lang="my-MM" sz="1400" b="1" i="0" kern="1200" dirty="0"/>
            <a:t>သူတို့၏ရုပ်တုဘုရားများကိုမကိုး</a:t>
          </a:r>
          <a:r>
            <a:rPr lang="en-US" sz="1400" b="1" i="0" kern="1200" dirty="0"/>
            <a:t> </a:t>
          </a:r>
          <a:r>
            <a:rPr lang="my-MM" sz="1400" b="1" i="0" kern="1200" dirty="0"/>
            <a:t>ကွယ်ရ"</a:t>
          </a:r>
          <a:r>
            <a:rPr lang="my-MM" sz="1400" b="1" i="1" kern="1200" dirty="0"/>
            <a:t>(ထွက်၂၃:၃၂၃၃)</a:t>
          </a: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ဘုရားသခင်က အစ္စရေးတွေ ဘာလုပ်မယ်ဆိုတာကို ပြောပြတယ်။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"သင့်ကိုကာကွယ်ရန်၊သင့်အားကတိထားရာပြည်သို့ပို့ဆောင်ရန်ငါ၏ကောင်းကင်တမန်ကို ငါစေလွှတ်မည်"</a:t>
          </a:r>
          <a:r>
            <a:rPr lang="my-MM" sz="1400" b="1" i="1" kern="1200" dirty="0"/>
            <a:t>(ထွက် ၂၃:၂၀)</a:t>
          </a:r>
          <a:endParaRPr lang="es-ES" sz="1400" b="1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"ထိုကောင်းကင်တမန်သည် သင့်ရှေ့မှ သွားလိမ့်မည်။ သင့်အား ခါနာန်ပြည်သို့ ပို့ဆောင်လိမ့်မည်"</a:t>
          </a:r>
          <a:r>
            <a:rPr lang="my-MM" sz="1400" b="1" i="1" kern="1200" dirty="0"/>
            <a:t>(ထွက် ၂၃:၂၃)</a:t>
          </a:r>
          <a:endParaRPr lang="es-ES" sz="1400" b="1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i="0" kern="1200" dirty="0"/>
        </a:p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"ငါသည်ထိုပြည်သားတို့၏စိတ်နှလုံးကို ထိတ်လန့်ခြင်းဖြင့်လှုပ်ခတ်စေမည်"</a:t>
          </a:r>
          <a:br>
            <a:rPr lang="my-MM" sz="1400" b="1" kern="1200" dirty="0"/>
          </a:br>
          <a:r>
            <a:rPr lang="my-MM" sz="1400" b="1" i="1" kern="1200" dirty="0"/>
            <a:t>(ထွက် ၂၃:၂၇)</a:t>
          </a:r>
          <a:endParaRPr lang="es-ES" sz="1400" b="1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i="0" kern="1200" dirty="0"/>
        </a:p>
        <a:p>
          <a:pPr marL="0" lvl="0" indent="0" algn="l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"ငါသည်ပျားတူများကိုစေလွှတ်၍၊သူတို့ကိုသင့်ရှေ့မှမောင်းထုတ်မည်"</a:t>
          </a:r>
          <a:r>
            <a:rPr lang="my-MM" sz="1400" b="1" i="1" kern="1200" dirty="0"/>
            <a:t>(ထွက်၂၃:၂၈)</a:t>
          </a:r>
          <a:endParaRPr lang="es-ES" sz="1400" b="1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400" b="1" i="0" kern="1200" dirty="0"/>
            <a:t>ငါသည် သူတို့ကို တဖြည်းဖြည်း နှင်ထုတ်မည်... </a:t>
          </a:r>
          <a:r>
            <a:rPr lang="my-MM" sz="1400" b="1" i="1" kern="1200" dirty="0"/>
            <a:t>ထွက် ၂၃:၂၉-၃၀)</a:t>
          </a:r>
          <a:endParaRPr lang="es-ES" sz="1400" b="1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400" b="1" i="0" kern="1200" dirty="0"/>
            <a:t>"ငါသည်သူတို့ကိုသင့်လက်သို့</a:t>
          </a:r>
          <a:r>
            <a:rPr lang="en-US" sz="1400" b="1" i="0" kern="1200" dirty="0"/>
            <a:t> </a:t>
          </a:r>
          <a:r>
            <a:rPr lang="my-MM" sz="1400" b="1" i="0" kern="1200" dirty="0"/>
            <a:t>အပ်နှင်း</a:t>
          </a:r>
          <a:r>
            <a:rPr lang="en-US" sz="1400" b="1" i="0" kern="1200" dirty="0"/>
            <a:t> </a:t>
          </a:r>
          <a:r>
            <a:rPr lang="my-MM" sz="1400" b="1" i="0" kern="1200" dirty="0"/>
            <a:t>မည်...မြေထဲပင်လယ်မှယုဖရတ်မြစ်အထိနယ်နိမိတ်တစ်လျှောက်သင်၏ဩဇာလွှမ်းမိုးစေရန်"</a:t>
          </a:r>
          <a:r>
            <a:rPr lang="my-MM" sz="1400" b="1" i="1" kern="1200" dirty="0"/>
            <a:t>(ထွက် ၂၃:၃၁)</a:t>
          </a:r>
          <a:endParaRPr lang="es-ES" sz="1400" b="1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17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9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3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42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1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0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42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07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31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2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1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8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815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00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8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21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8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14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1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597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077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3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3702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99CC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9 for August 30, 2025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C701A5-B9A0-8CC3-2C10-D43CC0BE2A47}"/>
              </a:ext>
            </a:extLst>
          </p:cNvPr>
          <p:cNvSpPr txBox="1"/>
          <p:nvPr/>
        </p:nvSpPr>
        <p:spPr>
          <a:xfrm>
            <a:off x="314325" y="442496"/>
            <a:ext cx="58924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y-MM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ဥပဒေနဲ့အညီဘယ်လိုနေထိုင်ရမလ</a:t>
            </a:r>
            <a:endParaRPr lang="es-ES" sz="80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13065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6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လက်တုံ့ပြန်ခြင်းတရား။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1767" y="651450"/>
            <a:ext cx="11135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'မျက်စိ​အတွက်မျက်စိ​၊သွား​အတွက်သွား​၊လက်​အတွက်လက်​၊ခြေ​အတွက် ခြေ​၊ 'ထွက်မြောက်ရာကျမ်း 21:24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219074" y="1099631"/>
            <a:ext cx="719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ယေရှုသည်တောင်ပေါ်‌ဒေသနာတော်တွင်</a:t>
            </a:r>
            <a:r>
              <a:rPr lang="my-MM" b="1" dirty="0">
                <a:solidFill>
                  <a:prstClr val="black"/>
                </a:solidFill>
              </a:rPr>
              <a:t>လက်တုံ့ပြန်ခြင်းတရားကို</a:t>
            </a:r>
            <a:r>
              <a:rPr lang="my-MM" b="1" dirty="0"/>
              <a:t>ဖျက်သိမ်းခဲ့သလား (မဿဲ ၅:၃၈-၄၂)... သို့တည်းမဟုတ် မဖျက်သိမ်းခဲ့ဘူးလား?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981450" y="4852805"/>
            <a:ext cx="82105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ဤဥပဒေသည်လက်စားချေခြင်းအားတားဆီးရန်၊သွေးကွဲမှုများအဆုံးသတ်ရန်နှင့် ကြိုတင်စုံစမ်းမှုမရှိဘဲလက်တုံ့ပြန်မူမှကာကွယ်ရန်ရည်ရွယ်ချက်ဖြင့်ရေးဆွဲခဲ့ခြင်းဖြစ်သည်။ပျက်စီးဆုံးရှုံးမှုများကိုတရားသူကြီးများကအကဲဖြတ်ပြီးသင့်လျော်သောငွေကြေးလျော်ကြေးငွေကိုထူထောင်ကာပေးချေခဲ့သည်။ဤအလေ့အကျင့်သည်လူတို့အားတရားမျှတမှုကို၎င်းတို့၏လက်ထဲသို့မ၀င်ရောက်အောင်တားဆီးရန်ပေါ်ပေါက်လာသည်။တရားမျှတမှုရှိရန်လိုအပ်သော်လည်းဘုရားသခင့်ပညတ်တော်နှင့်ညီညွတ်ရန်လို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18715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219073" y="3496567"/>
            <a:ext cx="733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လက်တုံ့ပြန်ခြင်းဥပဒေ၏ ရည်ရွယ်ချက်အမှန်မှာ လူတစ်ဦးသည် မိမိမျက်စိ သို့မဟုတ် မိမိလက်ကို ဆုံးရှုံးစေခြင်းငှာ မည်သည့်အခါမျှ မရည်ရွယ်ပါ။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219076" y="1759892"/>
            <a:ext cx="71913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"သင့်အား 'ဟောကြားခဲ့သည်မှာ... ငါမူကား ဆိုသည်ကား' ဟူသော စကားလုံးများသည်ပညတ်တရားကိုဖျက်သိမ်းရန်မဟုတ်ပါ(ယေရှုသည်'သူ့ကိုမသတ်ရ'သို့မဟုတ်'သူ့မယားကို မတပ်မက်ရ' ဟူသော ပညတ်များအတွက်လည်း အလားတူစကားမျိုးသုံးခဲ့သော်လည်းထိုပညတ်များကိုဖျက်သိမ်းရန်ရည်ရွယ်ခဲ့ခြင်းမရှိပါ)။အမှန်တွင်ယေရှုသည်ပညတ်တရားကိုအမြဲတမ်းချဲ့ထွင်ပေးခဲ့ပြီး၊ မွမ်းမံပေးခဲ့ကာ၎င်း၏အမှန်တကယ်အဓိပ္ပါယ်ကိုဖော်ထုတ်ပေးခဲ့သည်။"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-63796" y="63653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my-MM" sz="32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ဆုလာဘ်နှင့်အပြစ်ဒဏ်</a:t>
            </a:r>
            <a:endParaRPr lang="en" sz="3200" b="1" dirty="0">
              <a:ln/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255182" y="653402"/>
            <a:ext cx="10823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BF4E0"/>
                </a:solidFill>
                <a:latin typeface="Comic Sans MS" panose="030F0702030302020204" pitchFamily="66" charset="0"/>
              </a:rPr>
              <a:t>'သို့ရာတွင် သူ​သည် မ​ရည်ရွယ်​ဘဲ သူ့​လက်​၌​ဘုရားသခင်​အပ်​သဖြင့် လူ​ကို​သတ်​မိ​လျှင် ထို​သူ​ထွက်ပြေး​ရ​မည့်​နေရာ​ကို ငါ​သတ်မှတ်​ပေး​မည်​။ 'ထွက်မြောက်ရာကျမ်း 21:13</a:t>
            </a:r>
            <a:endParaRPr kumimoji="0" lang="es-ES" sz="1100" b="1" i="0" u="none" strike="noStrike" kern="1200" cap="none" spc="0" normalizeH="0" baseline="0" noProof="0" dirty="0">
              <a:ln>
                <a:noFill/>
              </a:ln>
              <a:solidFill>
                <a:srgbClr val="FBF4E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291947"/>
            <a:ext cx="680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"လူသားတို့၏ နှလုံးသားတွင် လက်စားချေလိုသောစိတ် နက်ရှိုင်းစွာ အမြစ်တွယ်နေပြီး၊ ထိုစိတ်သည် အမှန်တကယ်ခံရသော မတရားမှုထက် အဆမတန်ကြီးမားလေ့ရှိသည် - 'သူငါ့အား ဤသို့ပြုလျှင်၊ ငါသူ့အား ထို့ထက်ပို၍ ပြန်လည်ပြုမည်' ဟူသော သဘောပင်ဖြစ်သည်။"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876676" y="4720710"/>
            <a:ext cx="83153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ပဋိညာဉ်ကုဒ်တွင် ပုဂ္ဂိုလ်ရေးအရ ကလဲ့စားချေခြင်းကို သည်းခံသော်လည်း အလွဲသုံးစားလုပ်ခြင်းကို တားဆီးရန် တရားစီရင်ရေးမဏ္ဍိုင်ကို ဖန်တီးခြင်းဖြင့် တားဆီးခြင်းခံရသည် (ထွ. ၂၁:၁၂-၁၃၊ ၂၂; ၂၂:၈-၉)။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471788"/>
            <a:ext cx="6800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ရန်လိုသူကိုအပြစ်ပေးမည်မဟုတ်ကြောင်း၊မည်သည့်လုပ်ရပ်ကိုမဆိုအပြစ်ပေးမည်ဟု ဘုရားသခင်က ကျွန်ုပ်တို့ကို </a:t>
            </a:r>
            <a:r>
              <a:rPr lang="my-MM" b="1" u="sng" dirty="0">
                <a:solidFill>
                  <a:srgbClr val="C00000"/>
                </a:solidFill>
              </a:rPr>
              <a:t>မပြောထားပေ</a:t>
            </a:r>
            <a:r>
              <a:rPr lang="my-MM" b="1" dirty="0">
                <a:solidFill>
                  <a:prstClr val="black"/>
                </a:solidFill>
              </a:rPr>
              <a:t>။ သို့သော် သူသည် လက်စားချေမည့်သူဖြစ်ကြောင်းကျွန်ုပ်တို့အားရှင်းရှင်းလင်းလင်းပြောထားသည်။ (ရောမ ၁၂း၁၉-၂၁)။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42862" y="2492276"/>
            <a:ext cx="6800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သခင်ယေရှုသည်လူသားများအလိုရှိသည်နှင့်ဆန့်ကျင်ဘက်ပြုရန်ကျွန်ုပ်တို့အားဖိတ်ခေါ်သည်(မဿဲ၅း၄၄)။ဒါဆိုတရားမျှတမှုဘယ်မှာလဲ။ပြစ်မှုကျူးလွန်သူကို မည်သူက ထိုက်တန်စွာ ပေးဆောင်မည်နည်း။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876676" y="5692633"/>
            <a:ext cx="8315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မည်သူတစ်ဦးတစ်ယောက်မျှ တရားသူကြီး၊ ဂျူရီနှင့် ပြစ်ဒဏ်စီရင်သူအဖြစ် တစ်ပြိုင်နက် ရပ်တည်၍မရပါ"အပြစ်ဒဏ်ခတ်ရန် လိုအပ်ပါက၊ ထိုသို့ပြုလုပ်ရမည်မှာ တရားမျှတသော တရားစီရင်ရေးလုပ်ငန်းစဉ်မှတစ်ဆင့်သာ ဖြစ်ရမည်။ ထို့အပြင် ခရစ်တော်သည်သာလျှင် အမြင့်ဆုံးနှင့် နောက်ဆုံးသော တရားသူကြီးဖြစ်တော်မူမည်။"</a:t>
            </a:r>
            <a:endParaRPr lang="my-MM" dirty="0"/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F2F1C-B210-5C09-CE06-C5292A8DF484}"/>
              </a:ext>
            </a:extLst>
          </p:cNvPr>
          <p:cNvSpPr txBox="1"/>
          <p:nvPr/>
        </p:nvSpPr>
        <p:spPr>
          <a:xfrm>
            <a:off x="1949302" y="438090"/>
            <a:ext cx="8144540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b="1" dirty="0"/>
              <a:t>"အရာခပ်သိမ်း၏ဖန်ဆင်းရှင်အဖြစ်၊ဘုရားသခင်သည်စကြဝဠာတစ်ခွင်လုံးကိုအုပ်ချုပ်တော်မူပြီး၊သူ၏တရားတော်ကိုအကောင်အထည်ဖော်ရန်တာဝန်ရှိသည်။သူ၏ဖန်ဆင်းခံများအားပညတ်တရားနာခံမှုထက်လျော့နည်းသောစံနှုန်းဖြင့်ခွင့်လွှတ်ပါက၊ထိုသူတို့အားပျက်စီးခြင်းဘက်သို့လွှတ်ချလိုက်သကဲ့သို့ဖြစ်မည်။သူ၏တရားတော်ကိုချိုးဖောက်မှုအားအပြစ်ဒဏ်မပေးပါက၊စကြဝဠာသည်ကမောက်ကမဖြစ်လိမ့်မည်။ကိုယ်ကျင့်တရားဆိုင်ရာပညတ်တရားသည်လူသားနှင့်အပြစ်ကြားဘုရားသခင်ချမှတ်ထားသောအတားအဆီးဖြစ်သည်။ထို့ကြောင့်အနန္တတန်ခိုးရှင်သည်လူသားများရှေ့၌မှန်ကန်မှုနှင့်မှားယွင်းမှု၊သန့်ရှင်းမှုနှင့်အပြစ်တို့၏ကွာခြားချက်ကိုရှင်းလင်းစွာထားရှိခဲ့သည်။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50BA05-6FE8-E530-E950-1AA36708A963}"/>
              </a:ext>
            </a:extLst>
          </p:cNvPr>
          <p:cNvSpPr txBox="1"/>
          <p:nvPr/>
        </p:nvSpPr>
        <p:spPr>
          <a:xfrm>
            <a:off x="4835577" y="6081356"/>
            <a:ext cx="517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 The Signs of the Times , June 5, 1901)</a:t>
            </a:r>
          </a:p>
        </p:txBody>
      </p:sp>
    </p:spTree>
    <p:extLst>
      <p:ext uri="{BB962C8B-B14F-4D97-AF65-F5344CB8AC3E}">
        <p14:creationId xmlns:p14="http://schemas.microsoft.com/office/powerpoint/2010/main" val="213719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6048375" y="3473196"/>
            <a:ext cx="6094476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sz="2800" b="1" dirty="0">
                <a:ln w="12700" cmpd="sng">
                  <a:noFill/>
                  <a:prstDash val="solid"/>
                </a:ln>
                <a:solidFill>
                  <a:srgbClr val="8A671A"/>
                </a:solidFill>
                <a:latin typeface="Comic Sans MS" panose="030F0702030302020204" pitchFamily="66" charset="0"/>
              </a:rPr>
              <a:t>ထိုအခါ ထာဝရဘုရား​ကမောရှေ​အား “အစ္စရေး​အမျိုးသား​တို့​ကိုဆင့်ဆို​လော့​။ ထာဝရဘုရား​က ‘ငါ​သည်သင်​တို့​အား ကောင်းကင်​မှစကားပြော​သည်​ကို သင်​တို့​ကိုယ်တိုင်ကြုံတွေ့​ရ​ပြီ​။သင်​တို့​သည် ငါ​နှင့်​ယှဉ်​၍သင်​တို့​အဖို့ရွှေ​ဘုရား​ငွေ​ဘုရား​များ​ကို​လည်း မ​ပြုလုပ်​ရ​။</a:t>
            </a:r>
            <a:endParaRPr lang="en-US" sz="2800" b="1" dirty="0">
              <a:ln w="12700" cmpd="sng">
                <a:noFill/>
                <a:prstDash val="solid"/>
              </a:ln>
              <a:solidFill>
                <a:srgbClr val="8A671A"/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23, NKJV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60099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 </a:t>
            </a:r>
            <a:r>
              <a:rPr lang="my-MM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ဥပဒေနဲ့အညီဘယ်လိုနေထိုင်ရမလဲ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lang="my-MM" sz="1600" b="1" dirty="0"/>
              <a:t>အကြမ်းဖက်မှုကို စီမံခန့်ခွဲနည်း</a:t>
            </a:r>
            <a:r>
              <a:rPr lang="my-MM" sz="1600" dirty="0"/>
              <a:t> (ထွက်မြောက်ရာ ၂၁:၁–၃၂)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lang="my-MM" sz="1600" b="1" dirty="0"/>
              <a:t>လူမှုအသိုင်းအဝိုင်းတွင်နေထိုင်နည်း</a:t>
            </a:r>
            <a:r>
              <a:rPr lang="my-MM" sz="1600" dirty="0"/>
              <a:t>(ထွက်မြောက်ရာ၂၁:၃၃–၂၃:၁၉)         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</a:t>
            </a:r>
            <a:r>
              <a:rPr lang="my-MM" sz="1600" b="1" dirty="0"/>
              <a:t>အောင်ပွဲရယူနည်း</a:t>
            </a:r>
            <a:r>
              <a:rPr lang="my-MM" sz="1600" dirty="0"/>
              <a:t> (ထွက်မြောက်ရာ ၂၃:၂၀–၃၃)</a:t>
            </a:r>
          </a:p>
          <a:p>
            <a:pPr lvl="0">
              <a:spcBef>
                <a:spcPts val="600"/>
              </a:spcBef>
              <a:defRPr/>
            </a:pPr>
            <a:endParaRPr lang="my-MM" b="1" dirty="0">
              <a:highlight>
                <a:srgbClr val="A3377A"/>
              </a:highlight>
            </a:endParaRPr>
          </a:p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 </a:t>
            </a:r>
            <a:r>
              <a:rPr lang="my-MM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ပညတ်တရားကို နားလည်နည်း</a:t>
            </a:r>
          </a:p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      </a:t>
            </a:r>
            <a:r>
              <a:rPr lang="my-MM" sz="1600" b="1" dirty="0">
                <a:solidFill>
                  <a:prstClr val="black"/>
                </a:solidFill>
              </a:rPr>
              <a:t>လက်တုံ့ပြန်ခြင်းတရား။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my-MM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</a:t>
            </a:r>
            <a:r>
              <a:rPr lang="my-MM" sz="1600" b="1" dirty="0"/>
              <a:t>ဆုလာဘ်နှင့်အပြစ်ဒဏ်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190500" y="204728"/>
            <a:ext cx="7048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dirty="0"/>
              <a:t>" ပညတ်တော်ဆယ်ပါးကိုကြေညာပြီးနောက်တွင်၊ လူများသည် မောရှေအား ဘုရားသခင်နှင့်မိမိတို့ကြားတွင် ကြားဖြန်ဖြေသူဖြစ်စေရန်တောင်းဆိုခဲ့ကြသည် (ထွက်မြောက်ရာ 20:19)။ထိုအချိန်မှစ၍ဘုရားသခင်သည်ပညတ်တော်များကို မောရှေအားပေးတော်မူပြီး၊မောရှေမှတစ်ဆင့်လူများထံသို့ပြန်လည်ဖြန့်ဝေခဲ့ 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497501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29523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6008206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3" y="643409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190500" y="2836218"/>
            <a:ext cx="7048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dirty="0"/>
              <a:t>"ရိုးရိုးပြောရရင်၊ပညတ်တော်ဆယ်ပါးတွေဟာနေ့စဉ်လူမှုဘဝမှာတွေ့နိုင်တဲ့အခြေအနေတစ်ခုချင်းစီအတွက်ဆယ်ပါးသီလကိုလက်တွေ့ဘယ်လိုအသုံးချရ မယ်ဆိုတဲ့ ဥပမာတွေပဲ ဖြစ်ပါတယ်။"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190500" y="1529745"/>
            <a:ext cx="7048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dirty="0"/>
              <a:t>"ဤပညတ်တရားများကို'ပဋိညာဉ်စာချုပ်'(</a:t>
            </a:r>
            <a:r>
              <a:rPr lang="en-US" dirty="0"/>
              <a:t>covenant</a:t>
            </a:r>
            <a:r>
              <a:rPr lang="my-MM" dirty="0"/>
              <a:t> </a:t>
            </a:r>
            <a:r>
              <a:rPr lang="en-US" dirty="0"/>
              <a:t>code)</a:t>
            </a:r>
            <a:r>
              <a:rPr lang="my-MM" dirty="0"/>
              <a:t>ဟုခေါ်ပြီး၊ယင်း တို့သည်အစ္စရေးလူမျိုးတို့၏နေထိုင်မှုဘဝကိုစည်းမျဉ်းစည်းကမ်းသတ်မှတ်ရန် ရည်ရွယ်ခဲ့သည်။ထို့ကြောင့်ယနေ့ခေတ်ကျွန်ုပ်တို့အတွက်လည်း(လက်ရှိအခြေအနေနှင့်ကိုက်ညီစေရန်လိုအပ်သလို ညှိနှိုင်းပြင်ဆင်ပါက) အကျုံးဝင်ပါသည်။"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838200" y="3013503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ဥပဒေနဲ့အညီဘယ်လိုနေထိုင်ရမလဲ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1" y="83507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40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အကြမ်းဖက်မှုကို စီမံခန့်ခွဲနည်း </a:t>
            </a:r>
            <a:r>
              <a:rPr lang="my-MM" sz="4000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</a:rPr>
              <a:t>(ထွက်မြောက်ရာ ၂၁:၁–၃၂)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97772" y="787150"/>
            <a:ext cx="11364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99CC">
                    <a:lumMod val="20000"/>
                    <a:lumOff val="80000"/>
                  </a:srgb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'လူ​ကို​သေ​အောင်​ရိုက်​သော​သူ​သည် မုချ​အသတ်​ခံရ​မည်​။ 'ထွက်မြောက်ရာကျမ်း 21:12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0" y="1183912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ပဋိညာဉ်စာချုပ်ပညတ်တရား</a:t>
            </a:r>
            <a:r>
              <a:rPr lang="my-MM" dirty="0"/>
              <a:t>သည် ဟေဗြဲလူမျိုးတို့၏ </a:t>
            </a:r>
            <a:r>
              <a:rPr lang="my-MM" b="1" dirty="0"/>
              <a:t>လူမှုအဖွဲ့အစည်း</a:t>
            </a:r>
            <a:r>
              <a:rPr lang="my-MM" dirty="0"/>
              <a:t>အတွက် အရေးကြီးသော အချက် (၃) ချက်ကို စနစ်တကျ စည်းမျဉ်းသတ်မှတ်ကာ စတင်ထားပါသည်။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841999" y="1653062"/>
            <a:ext cx="6294404" cy="46012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y-MM" b="1" dirty="0">
                <a:solidFill>
                  <a:srgbClr val="FF0000"/>
                </a:solidFill>
              </a:rPr>
              <a:t>၁။ ကျေးကျွန်စနစ် (ထွက်မြောက်ရာ ၂၁:၂–၁၁)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ယောက်ျားကျေးကျွန်များသည်ခုနှစ်နှစ်ပြည့်လျှင်အလိုအလျောက်လွတ်မြောက်သည်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မိန်းမကျေးကျွန်များသည်အိမ်ထောင်မပြုပါကလွတ်မြောက်ခွင့်ရသည်။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ကျေးကျွန်တစ်ဦးသည် မိမိဆန္ဒအလျောက် ကျေးကျွန်အဖြစ် ဆက်နေနိုင်သည်</a:t>
            </a:r>
          </a:p>
          <a:p>
            <a:endParaRPr lang="my-MM" sz="1500" b="1" dirty="0"/>
          </a:p>
          <a:p>
            <a:r>
              <a:rPr lang="my-MM" b="1" dirty="0">
                <a:solidFill>
                  <a:srgbClr val="004DE6"/>
                </a:solidFill>
              </a:rPr>
              <a:t>၂။ သေဒဏ်ချမှတ်ခံရမည့်အမှုများ (ထွက်မြောက်ရာ ၂၁:၁၂–၁၇) </a:t>
            </a:r>
          </a:p>
          <a:p>
            <a:pPr marL="285750" indent="-28575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ရည်ရွယ်ချက်ဖြင့် လူသတ်ခြင်း </a:t>
            </a:r>
          </a:p>
          <a:p>
            <a:pPr marL="285750" indent="-28575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မိဘကို ထိခိုက်စော်ကားခြင်း (သို့) ကျိန်ဆဲခြင်း။</a:t>
            </a:r>
          </a:p>
          <a:p>
            <a:pPr marL="285750" indent="-28575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လူကုန်ကူးခြင်း (ဖမ်းဆီးရောင်းချခြင်း)။</a:t>
            </a:r>
          </a:p>
          <a:p>
            <a:endParaRPr lang="my-MM" sz="1500" b="1" dirty="0"/>
          </a:p>
          <a:p>
            <a:r>
              <a:rPr lang="my-MM" b="1" dirty="0">
                <a:solidFill>
                  <a:srgbClr val="DB6A12"/>
                </a:solidFill>
              </a:rPr>
              <a:t>၃။ထိခိုက်ဒဏ်ရာရမှုနှင့်လျော်ကြေးစနစ်(ထွက်မြောက်ရာ ၂၁:၁၈–၃၂)</a:t>
            </a:r>
          </a:p>
          <a:p>
            <a:pPr marL="285750" indent="-28575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ငွေကြေးဖြင့် လျော်ပေးရမည့်အမှုများ (ဥပမာ: ရန်ဖြစ်မှုကြောင့် ဒဏ်ရာရခြင်း)။</a:t>
            </a:r>
          </a:p>
          <a:p>
            <a:pPr marL="285750" indent="-28575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ကိုယ်ဝန်ပျက်ကျခြင်း ဖြစ်ပါက၊ တရားသူကြီးနှင့် မိန်းမ (ခင်ပွန်းနှင့်အတူ) က ဒဏ်ငွေသတ်မှတ်ရမည်။</a:t>
            </a:r>
          </a:p>
          <a:p>
            <a:pPr marL="285750" indent="-28575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my-MM" sz="1500" b="1" dirty="0"/>
              <a:t>တိရစ္ဆာန်ကြောင့် သေဆုံးမှုဖြစ်ပါက၊ ပိုင်ရှင်အား အပြစ်ပေးခြင်း (သို့) တိရစ္ဆာန်ကို သတ်ခြင်းဖြင့် အစားပေးရန်။</a:t>
            </a:r>
          </a:p>
          <a:p>
            <a:endParaRPr lang="my-MM" sz="14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1" y="6296682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b="1" dirty="0"/>
              <a:t>ဤပညတ်တရားအားလုံးသည် လူသားအချင်းချင်းကြား အကြမ်းဖက်မှုနှင့် အနိုင်ကျင့်မှုများကို ထိန်းချုပ်ရန် ရည်ရွယ်ပါသည်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-47096" y="134648"/>
            <a:ext cx="9445636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my-MM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လူမှုအသိုင်းအဝိုင်းတွင်နေထိုင်နည်း</a:t>
            </a:r>
            <a:r>
              <a:rPr lang="my-MM" sz="28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(ထွက်မြောက်ရာ၂၁:၃၃–၂၃:၁၉)</a:t>
            </a:r>
            <a:endParaRPr lang="en" sz="28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782699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'တစ်စုံတစ်ဦး​သည် စေ့စပ်​ထား​သူ​မ​ရှိ​သော​အပျိုကညာ​ကို​သွေးဆောင်​၍ သူ​နှင့်​အိပ်​လျှင် မင်္ဂလာကြေး​မဖြစ်မနေ​ပေး​ရ​မည်​။ မိမိ​၏​မယား​အဖြစ် ယူ​ရ​မည်​။ '</a:t>
            </a:r>
          </a:p>
          <a:p>
            <a:pPr lvl="0" algn="ctr">
              <a:defRPr/>
            </a:pPr>
            <a:r>
              <a:rPr lang="my-MM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ထွက်မြောက်ရာကျမ်း 22:16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B9F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150233" y="1819537"/>
            <a:ext cx="9140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ကျွန်ုပ်တို့အားအခြေခံပညတ်များကိုသာပေးထားပြီးမိမိသဘောအတိုင်းအဓိပ္ပါယ်ကောက်ယူခွင့်မပြုခဲ့ပါ။ထို့ထက်ကိုယ်တော်သည်လက်တွေ့ကျသောဥပမာများကိုအတိအလင်းဖော်ပြ၍ ဤပညတ်များကိုမှန်ကန်စွာအသုံးချနိုင်ရန်စီစဉ်ပေးခဲ့သည်။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ဘုရားသခင်နှင့်သူ၏လူများကြားတွင်ပဋိညာဉ်တစ်ခု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ဖြစ်သောကြောင့်၊ ဤဥပဒေများသည် ကိုယ်တော်နှင့် ကျွန်ုပ်တို့ဆက်သွယ်သင့်သည့်နည်းလမ်းလည်းပါဝင်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my-MM" b="1" dirty="0">
                <a:solidFill>
                  <a:prstClr val="black"/>
                </a:solidFill>
              </a:rPr>
              <a:t>သည်။ဥပုသ်အနားယူခြင်းအပြင်၊ကျွန်ုပ်တို့၏အပြစ်မှလွတ်မြောက်ခြင်း၊ဘုရားကာကွယ်ခြင်းနှင့်ကျွန်ုပ်တို့စောင့်မျှော်နေသောဘုန်းကြီးသောအနာဂတ်ကိုသတိရစေသည့်ပွဲများကို</a:t>
            </a:r>
            <a:r>
              <a:rPr lang="en-US" b="1">
                <a:solidFill>
                  <a:prstClr val="black"/>
                </a:solidFill>
              </a:rPr>
              <a:t> </a:t>
            </a:r>
            <a:r>
              <a:rPr lang="my-MM" b="1">
                <a:solidFill>
                  <a:prstClr val="black"/>
                </a:solidFill>
              </a:rPr>
              <a:t>က</a:t>
            </a:r>
            <a:r>
              <a:rPr lang="my-MM" b="1" dirty="0">
                <a:solidFill>
                  <a:prstClr val="black"/>
                </a:solidFill>
              </a:rPr>
              <a:t>ျင်းပရန်တာဝန်ရှိသည်။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150233" y="3527697"/>
            <a:ext cx="9140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ဘုရားသခင်၏ပညတ်တရားများတွင် ဆင်းရဲသား၊ ဧည့်သည်နှင့် (အားနည်းသူများ) ကို အထူးကာကွယ်ရန် အမိန့်တော်ရှိသော်လည်း၊ ထိုသူများအား မတရားသော အခွင့်အရေး (သို့) ဘက်လိုက်မှု မပြုရဟု သတိပေးထားသည်။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66869" y="2835200"/>
            <a:ext cx="912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ဤဥပမာများတွင် တိရိစ္ဆာန်ပေါ်မှ တိရိစ္ဆာန်တိုက်ခိုက်မှုများ ပါဝင်သည် (ထွ. ၂၁:၃၅-၃၆ ); ချေးငှားခြင်း (ထွ. 22:14-15 ); လက်မထပ်မီ ဆက်ဆံရေး (ထွ. ၂၂:၁၆) စသည်တို့၊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9" grpId="0"/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1" y="60841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my-MM" sz="32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အောင်ပွဲရယူနည်း </a:t>
            </a:r>
            <a:r>
              <a:rPr lang="my-MM" sz="3200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(ထွက်မြောက်ရာ ၂၃:၂၀–၃၃)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133352" y="777979"/>
            <a:ext cx="5829296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my-MM" sz="16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'ကြည့်ရှု​လော့​။လမ်းခရီး​၌သင့်​ကို​စောင့်ရှောက်​ရန်​လည်းကောင်း​၊ငါ​ပြင်ဆင်​ထား​သော​နေရာ​သို့သင့်​ကို​ပို့ဆောင်​ရန်​လည်းကောင်းသင်​၏​ရှေ့​၌ကောင်းကင်တမန်​ကိုငါ​စေလွှတ်​၏​။’</a:t>
            </a:r>
            <a:r>
              <a:rPr lang="en-US" sz="16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my-MM" sz="1600" b="1" dirty="0">
                <a:solidFill>
                  <a:srgbClr val="0099CC">
                    <a:lumMod val="50000"/>
                  </a:srgbClr>
                </a:solidFill>
                <a:latin typeface="Comic Sans MS" panose="030F0702030302020204" pitchFamily="66" charset="0"/>
              </a:rPr>
              <a:t>ထွက်မြောက်ရာကျမ်း 23:20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0099CC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67374" y="1637461"/>
            <a:ext cx="6229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ဘုရားသခင်သည်အာဗြဟံအားခါနာန်လူမျိုးတို့၏နိုင်ငံကိုအဘယ်ကြောင့်မပေးသနည်း။'အမောရိတို့၏ဒုစရိုက်သည်ယခုတိုင်ပြည့်စုံ</a:t>
            </a:r>
            <a:r>
              <a:rPr lang="en-US" sz="1600" b="1" dirty="0"/>
              <a:t> </a:t>
            </a:r>
            <a:r>
              <a:rPr lang="my-MM" sz="1600" b="1" dirty="0"/>
              <a:t>ခြင်းမရှိသေး၏' (ကမ္ဘာဦး ၁၅:၁၆)။"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775901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7204" y="3823941"/>
            <a:ext cx="62293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"အကယ်၍ ဘုရားသခင်သည် သူတို့ကို စစ်မတိုက်ရဘဲ အဲဂုတ္တုမှ ကယ်တင်ခဲ့ပြီး၊ ပင်လယ်ကို နှစ်ပိုင်းခွဲကာ အံ့ဖွယ်နည်းဖြင့် အစာကျွေးခဲ့ကာ၊ ကောင်းကင်တမန်ဖြင့် လမ်းပြခဲ့တယ်ဆိုရင်... သူတို့ကို စစ်မတိုက်ရဘဲ ခါနာန်ပြည်ကို ပေးနိုင်မှာပဲ မဟုတ်လား?"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67374" y="2569269"/>
            <a:ext cx="62102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"ကျေးဇူးတော်ကို နှစ်ပေါင်း လေးရာခံစားပြီးနောက်တွင်လည်း ခါနာန်လူမျိုးတို့သည် ၎င်းတို့၏ ဒုစရိုက်လမ်းမှ မလွှဲသွားခဲ့ပေ။ ထို့ကြောင့် ထိုမြေကို အစ္စရေးလူမျိုးအား ငြိမ်းချမ်းစွာပင် လွှဲအပ်ရန် အချိန်တန်ပြီ...!" (ထွက်မြောက်ရာ ၁၃:၁၇)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0A1108-0865-4F22-8087-714ED79B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7F6BDF-A69B-BCF3-7106-B89F03C5B575}"/>
              </a:ext>
            </a:extLst>
          </p:cNvPr>
          <p:cNvSpPr txBox="1"/>
          <p:nvPr/>
        </p:nvSpPr>
        <p:spPr>
          <a:xfrm>
            <a:off x="2933700" y="805205"/>
            <a:ext cx="8086725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dirty="0"/>
              <a:t>"ခေတ်အဆက်ဆက်တွင်ဘုရားသခင်၏တရားတော်သည်ကိုယ်ကျင့်တရား၏အမြင့်ဆုံးစံနှုန်းအဖြစ်တည်ရှိခဲ့သည်။သိပ္ပံ၏တီထွင်မှုများ သို့မဟုတ်ဉာဏ်ပညာရှိသူတို့၏စိတ်ကူးများပင်ဤပညတ်တော်တွင် ဖော်ပြမထားသောအခြေခံလိုအပ်ချက်တစ်ခုကိုမျှရှာဖွေတွေ့ရှိ</a:t>
            </a:r>
            <a:r>
              <a:rPr lang="en-US" sz="2400" dirty="0"/>
              <a:t> </a:t>
            </a:r>
            <a:r>
              <a:rPr lang="my-MM" sz="2400" dirty="0"/>
              <a:t>နိုင်</a:t>
            </a:r>
            <a:r>
              <a:rPr lang="en-US" sz="2400" dirty="0"/>
              <a:t> </a:t>
            </a:r>
            <a:r>
              <a:rPr lang="my-MM" sz="2400" dirty="0"/>
              <a:t>ခြင်းမရှိပါ။</a:t>
            </a:r>
            <a:br>
              <a:rPr lang="my-MM" sz="2400" dirty="0"/>
            </a:br>
            <a:r>
              <a:rPr lang="my-MM" sz="2400" dirty="0"/>
              <a:t>ဘုရားသခင်၏တရားတော်သည်အသက်နှင့်စည်းစိမ်၊ငြိမ်းချမ်းရေး</a:t>
            </a:r>
            <a:r>
              <a:rPr lang="en-US" sz="2400" dirty="0"/>
              <a:t> </a:t>
            </a:r>
            <a:r>
              <a:rPr lang="my-MM" sz="2400" dirty="0"/>
              <a:t>နှင့်ပျော်ရွှင်မှုတို့၏အာမခံချက်ဖြစ်သည်။ယင်းကိုလူသားတို့၏ယခုဘဝနှင့်နောင်တမလွန်ကောင်းကျိုးအတွက်ပေးသနားတော်မူခြင်း</a:t>
            </a:r>
            <a:r>
              <a:rPr lang="en-US" sz="2400" dirty="0"/>
              <a:t> </a:t>
            </a:r>
            <a:r>
              <a:rPr lang="my-MM" sz="2400" dirty="0"/>
              <a:t>ဖြစ်သည်။"</a:t>
            </a:r>
            <a:br>
              <a:rPr lang="my-MM" sz="2400" dirty="0"/>
            </a:b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3C9AFC-5659-107A-7449-8C6D39118D4B}"/>
              </a:ext>
            </a:extLst>
          </p:cNvPr>
          <p:cNvSpPr txBox="1"/>
          <p:nvPr/>
        </p:nvSpPr>
        <p:spPr>
          <a:xfrm>
            <a:off x="5690988" y="5918592"/>
            <a:ext cx="502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Upward Look. October 7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50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542925" y="3110726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66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ပညတ်တရားကိုနားလည်နည်း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5661</Words>
  <Application>Microsoft Office PowerPoint</Application>
  <PresentationFormat>Panorámica</PresentationFormat>
  <Paragraphs>77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Sergio</cp:lastModifiedBy>
  <cp:revision>18</cp:revision>
  <dcterms:created xsi:type="dcterms:W3CDTF">2025-08-05T07:36:54Z</dcterms:created>
  <dcterms:modified xsi:type="dcterms:W3CDTF">2025-08-05T19:14:23Z</dcterms:modified>
</cp:coreProperties>
</file>