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my-MM" sz="1800" b="1" spc="300" dirty="0">
              <a:solidFill>
                <a:schemeClr val="tx1"/>
              </a:solidFill>
            </a:rPr>
            <a:t>ပရောဂျက်တစ်ခုလုံးကို ညွှန်ကြားခဲ့သူ ဗေဇလေလ (ထွ. ၃၁:၂)၊</a:t>
          </a:r>
          <a:endParaRPr lang="es-ES" sz="18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my-MM" sz="1800" b="1" spc="300" dirty="0">
              <a:solidFill>
                <a:schemeClr val="tx1"/>
              </a:solidFill>
            </a:rPr>
            <a:t>သူ၏လက်ထောက်အကြီးအကဲဖြစ်သော အဟောလိဘ (ထွ. ၃၁:၆က)၊</a:t>
          </a:r>
          <a:endParaRPr lang="es-ES" sz="18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my-MM" sz="1800" b="1" spc="300" dirty="0">
              <a:solidFill>
                <a:schemeClr val="tx1"/>
              </a:solidFill>
            </a:rPr>
            <a:t>အလုပ်တွင်ပါဝင်ကူညီခဲ့သော အခြားသူများ (ထွ. ၃၁:၆ခ)၊</a:t>
          </a:r>
          <a:endParaRPr lang="es-ES" sz="18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spc="300" dirty="0">
              <a:solidFill>
                <a:schemeClr val="tx1"/>
              </a:solidFill>
            </a:rPr>
            <a:t>ပရောဂျက်တစ်ခုလုံးကို ညွှန်ကြားခဲ့သူ ဗေဇလေလ (ထွ. ၃၁:၂)၊</a:t>
          </a:r>
          <a:endParaRPr lang="es-ES" sz="18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spc="300" dirty="0">
              <a:solidFill>
                <a:schemeClr val="tx1"/>
              </a:solidFill>
            </a:rPr>
            <a:t>သူ၏လက်ထောက်အကြီးအကဲဖြစ်သော အဟောလိဘ (ထွ. ၃၁:၆က)၊</a:t>
          </a:r>
          <a:endParaRPr lang="es-ES" sz="18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spc="300" dirty="0">
              <a:solidFill>
                <a:schemeClr val="tx1"/>
              </a:solidFill>
            </a:rPr>
            <a:t>အလုပ်တွင်ပါဝင်ကူညီခဲ့သော အခြားသူများ (ထွ. ၃၁:၆ခ)၊</a:t>
          </a:r>
          <a:endParaRPr lang="es-ES" sz="18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5B496-F59A-447F-89FB-CFDBED95D371}"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6B4B3-BD31-47E3-9754-A56909C7EB5D}" type="slidenum">
              <a:rPr lang="en-US" smtClean="0"/>
              <a:t>‹Nº›</a:t>
            </a:fld>
            <a:endParaRPr lang="en-US"/>
          </a:p>
        </p:txBody>
      </p:sp>
    </p:spTree>
    <p:extLst>
      <p:ext uri="{BB962C8B-B14F-4D97-AF65-F5344CB8AC3E}">
        <p14:creationId xmlns:p14="http://schemas.microsoft.com/office/powerpoint/2010/main" val="213000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87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2136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754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143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1696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6732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6454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83217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37099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9069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76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509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23128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0956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07/08/2025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8477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49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833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56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13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375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76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425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8952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07/08/2025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173557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1446550"/>
          </a:xfrm>
          <a:prstGeom prst="rect">
            <a:avLst/>
          </a:prstGeom>
          <a:noFill/>
        </p:spPr>
        <p:txBody>
          <a:bodyPr wrap="square" rtlCol="0">
            <a:spAutoFit/>
            <a:scene3d>
              <a:camera prst="orthographicFront"/>
              <a:lightRig rig="threePt" dir="t"/>
            </a:scene3d>
            <a:sp3d extrusionH="57150">
              <a:bevelT h="25400" prst="softRound"/>
            </a:sp3d>
          </a:bodyPr>
          <a:lstStyle/>
          <a:p>
            <a:endParaRPr lang="en-US" sz="4400" dirty="0">
              <a:latin typeface="WinAmaraPura" panose="00000400000000000000" pitchFamily="2" charset="0"/>
            </a:endParaRPr>
          </a:p>
          <a:p>
            <a:r>
              <a:rPr kumimoji="0" lang="my-MM" sz="44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WinAmaraPura" panose="00000400000000000000" pitchFamily="2" charset="0"/>
              </a:rPr>
              <a:t>ပဋိညာဥ်နှင့်ပုံစံကြမ်း</a:t>
            </a:r>
            <a:endParaRPr kumimoji="0" lang="en" sz="44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WinAmaraPura" panose="00000400000000000000" pitchFamily="2" charset="0"/>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Lesson 10 for September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38022"/>
            <a:ext cx="12192000" cy="584775"/>
          </a:xfrm>
          <a:prstGeom prst="rect">
            <a:avLst/>
          </a:prstGeom>
          <a:noFill/>
        </p:spPr>
        <p:txBody>
          <a:bodyPr wrap="square">
            <a:spAutoFit/>
            <a:scene3d>
              <a:camera prst="orthographicFront"/>
              <a:lightRig rig="flat" dir="t"/>
            </a:scene3d>
            <a:sp3d extrusionH="57150">
              <a:bevelT h="25400" prst="softRound"/>
            </a:sp3d>
          </a:bodyPr>
          <a:lstStyle/>
          <a:p>
            <a:pPr algn="ctr">
              <a:defRPr/>
            </a:pPr>
            <a:r>
              <a:rPr lang="my-MM" sz="2000" b="1" dirty="0"/>
              <a:t>ပုံ</a:t>
            </a:r>
            <a:r>
              <a:rPr lang="my-MM" sz="3200" b="1" dirty="0">
                <a:ln w="6600">
                  <a:solidFill>
                    <a:srgbClr val="FF5050"/>
                  </a:solidFill>
                  <a:prstDash val="solid"/>
                </a:ln>
                <a:solidFill>
                  <a:srgbClr val="66FFFF"/>
                </a:solidFill>
                <a:effectLst>
                  <a:outerShdw dist="38100" dir="2700000" algn="tl" rotWithShape="0">
                    <a:prstClr val="black"/>
                  </a:outerShdw>
                </a:effectLst>
                <a:latin typeface="Aptos" panose="02110004020202020204"/>
              </a:rPr>
              <a:t>စံပြတဲတော်ပြင်ဆင်ခြင်း </a:t>
            </a:r>
            <a:r>
              <a:rPr lang="my-MM" sz="3200" dirty="0">
                <a:ln w="6600">
                  <a:solidFill>
                    <a:srgbClr val="FF5050"/>
                  </a:solidFill>
                  <a:prstDash val="solid"/>
                </a:ln>
                <a:solidFill>
                  <a:srgbClr val="66FFFF"/>
                </a:solidFill>
                <a:effectLst>
                  <a:outerShdw dist="38100" dir="2700000" algn="tl" rotWithShape="0">
                    <a:prstClr val="black"/>
                  </a:outerShdw>
                </a:effectLst>
                <a:latin typeface="Aptos" panose="02110004020202020204"/>
              </a:rPr>
              <a:t>(ထွက်မြောက်ရာကျမ်း ၃၁:၁-၁၈)</a:t>
            </a:r>
            <a:endParaRPr lang="en" sz="3200" dirty="0">
              <a:ln w="6600">
                <a:solidFill>
                  <a:srgbClr val="FF5050"/>
                </a:solidFill>
                <a:prstDash val="solid"/>
              </a:ln>
              <a:solidFill>
                <a:srgbClr val="66FFFF"/>
              </a:solidFill>
              <a:effectLst>
                <a:outerShdw dist="38100" dir="2700000" algn="tl" rotWithShape="0">
                  <a:prstClr val="black"/>
                </a:outerShdw>
              </a:effectLst>
              <a:latin typeface="Aptos" panose="02110004020202020204"/>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9" y="2967335"/>
            <a:ext cx="12052701" cy="923330"/>
          </a:xfrm>
          <a:prstGeom prst="rect">
            <a:avLst/>
          </a:prstGeom>
          <a:noFill/>
        </p:spPr>
        <p:txBody>
          <a:bodyPr wrap="square" rtlCol="0">
            <a:spAutoFit/>
          </a:bodyPr>
          <a:lstStyle/>
          <a:p>
            <a:pPr lvl="0">
              <a:spcBef>
                <a:spcPts val="600"/>
              </a:spcBef>
              <a:defRPr/>
            </a:pPr>
            <a:r>
              <a:rPr lang="my-MM" b="1" dirty="0">
                <a:solidFill>
                  <a:prstClr val="black"/>
                </a:solidFill>
              </a:rPr>
              <a:t>ဘုရားသခင်သည်မောရှေအားဆောက်လုပ်ရေးနှင့်ပတ်သက်သောအသေးစိတ်ညွှန်ကြားချက်များကိုပေးခဲ့သော်လည်းအသေးစိတ်တိုင်းကိုမူမပြောပြခဲ့ပေ။ကြေးအင်တုံ၊ခေရုဗိမ်၊ဤအရာကသန့်ရှင်းသောဝိညာဉ်တော်လုပ်ဆောင်ရန်တည်ဆောက်သူများအားလက်ဆောင်များ ဖြင့်အခွင့်အရေးပေးခဲ့သည်။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2663018"/>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646331"/>
          </a:xfrm>
          <a:prstGeom prst="rect">
            <a:avLst/>
          </a:prstGeom>
          <a:noFill/>
        </p:spPr>
        <p:txBody>
          <a:bodyPr wrap="square" rtlCol="0">
            <a:spAutoFit/>
          </a:bodyPr>
          <a:lstStyle/>
          <a:p>
            <a:pPr lvl="0">
              <a:spcBef>
                <a:spcPts val="600"/>
              </a:spcBef>
              <a:defRPr/>
            </a:pPr>
            <a:r>
              <a:rPr lang="my-MM" b="1" dirty="0">
                <a:solidFill>
                  <a:prstClr val="black"/>
                </a:solidFill>
              </a:rPr>
              <a:t>သန့်ရှင်းရာဌာနကိုတည်ဆောက်ရန်ညွှန်ကြားချက်များကြားတွင်၊ဥပုသ်နေ့အကြောင်းအထူးဖော်ပြထားသည် (ထွ ၃၁:၁၂-၁၇)။ ဥပုသ်နေ့သည် ဤအရာအားလုံးနှင့် မည်သို့သက်ဆိုင်သနည်း။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369332"/>
          </a:xfrm>
          <a:prstGeom prst="rect">
            <a:avLst/>
          </a:prstGeom>
          <a:noFill/>
        </p:spPr>
        <p:txBody>
          <a:bodyPr wrap="square">
            <a:spAutoFit/>
          </a:bodyPr>
          <a:lstStyle/>
          <a:p>
            <a:pPr lvl="0">
              <a:spcBef>
                <a:spcPts val="600"/>
              </a:spcBef>
              <a:defRPr/>
            </a:pPr>
            <a:r>
              <a:rPr lang="my-MM" b="1" dirty="0">
                <a:solidFill>
                  <a:prstClr val="black"/>
                </a:solidFill>
              </a:rPr>
              <a:t>ဤအသေးစိတ်အချက်အလက်များအတွက်၊ သန့်ရှင်းသောဝိညာဉ်တော်သည် အထူးလက်ဆောင်များဖြင့် ပေးအပ်သည်-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87755" y="5890541"/>
            <a:ext cx="9042804" cy="923330"/>
          </a:xfrm>
          <a:prstGeom prst="rect">
            <a:avLst/>
          </a:prstGeom>
          <a:noFill/>
        </p:spPr>
        <p:txBody>
          <a:bodyPr wrap="square">
            <a:spAutoFit/>
          </a:bodyPr>
          <a:lstStyle/>
          <a:p>
            <a:pPr lvl="0">
              <a:spcBef>
                <a:spcPts val="600"/>
              </a:spcBef>
              <a:defRPr/>
            </a:pPr>
            <a:r>
              <a:rPr lang="my-MM" b="1" dirty="0">
                <a:solidFill>
                  <a:prstClr val="black"/>
                </a:solidFill>
              </a:rPr>
              <a:t>သန့်ရှင်းမှုသည် အဓိကဖြစ်သည်။ သန့်ရှင်းသောဘုရားသခင်ထံ ချဉ်းကပ်ရန်၊ ကျွန်ုပ်တို့သည် ကိုယ်တော်ကဲ့သို့ သန့်ရှင်းရမည်။ ဥပုသ်နေ့သည် ထိုသန့်ရှင်းခြင်း၏နိမိတ်လက္ခဏာဖြစ်သည် (ထွ ၃၁:၁၃၊ ယေဇ၊ ၂၀:၁၂၊ ၂၀)။</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637015"/>
            <a:ext cx="12192000" cy="923330"/>
          </a:xfrm>
          <a:prstGeom prst="rect">
            <a:avLst/>
          </a:prstGeom>
          <a:noFill/>
        </p:spPr>
        <p:txBody>
          <a:bodyPr wrap="square">
            <a:spAutoFit/>
          </a:bodyPr>
          <a:lstStyle/>
          <a:p>
            <a:pPr lvl="0">
              <a:defRPr/>
            </a:pPr>
            <a:r>
              <a:rPr lang="my-MM" b="1" dirty="0"/>
              <a:t>“​ကြည့်​လော့​။ငါ​သည်ယုဒ​အမျိုးအနွယ်​မှဟုရ​၏​မြေး​၊ဥရိ​၏​သား​ဗေဇလေလ​ကိုအမည်​နှင့်တကွ​ခေါ်​လေ​ပြီ​။သူ့​ကိုဘုရားသခင်​၏​ဝိညာဉ်​တော်​အားဖြင့်ဉာဏ်ပညာ​နှင့်​ပြည့်ဝ​စေ​၍တီထွင်နိုင်စွမ်း​၊သိမြင်နိုင်စွမ်း​ရှိ​စေ​၏​။လက်မှုအတတ်ပညာ​အမျိုးမျိုး​တို့​ကိုတတ်မြောက်​စေ​၏​။</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           </a:t>
            </a:r>
            <a:r>
              <a:rPr kumimoji="0" lang="my-MM"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											</a:t>
            </a:r>
            <a:r>
              <a:rPr kumimoji="0" lang="en" sz="1400" i="0" u="none" strike="noStrike" kern="1200" cap="none" spc="0" normalizeH="0" baseline="0" noProof="0" dirty="0">
                <a:ln>
                  <a:noFill/>
                </a:ln>
                <a:solidFill>
                  <a:schemeClr val="bg1"/>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a:t>
            </a:r>
            <a:r>
              <a:rPr kumimoji="0" lang="en" sz="1400" b="1" i="0" u="none" strike="noStrike" kern="1200" cap="none" spc="0" normalizeH="0" baseline="0" noProof="0" dirty="0">
                <a:ln>
                  <a:noFill/>
                </a:ln>
                <a:solidFill>
                  <a:schemeClr val="bg1"/>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Exodus 31:2-3)</a:t>
            </a:r>
            <a:endParaRPr kumimoji="0" lang="es-ES" sz="1800" b="1" i="0" u="none" strike="noStrike" kern="1200" cap="none" spc="0" normalizeH="0" baseline="0" noProof="0" dirty="0">
              <a:ln>
                <a:noFill/>
              </a:ln>
              <a:solidFill>
                <a:schemeClr val="bg1"/>
              </a:solidFill>
              <a:effectLst>
                <a:glow rad="88900">
                  <a:srgbClr val="CF3201"/>
                </a:glow>
                <a:outerShdw blurRad="38100" dist="38100" dir="2700000" algn="tl">
                  <a:srgbClr val="000000">
                    <a:alpha val="43137"/>
                  </a:srgbClr>
                </a:outerShdw>
              </a:effectLst>
              <a:uLnTx/>
              <a:uFillTx/>
              <a:latin typeface="Comic Sans MS" panose="030F0702030302020204" pitchFamily="66" charset="0"/>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Graphic spid="21" grpId="0" uiExpand="1">
        <p:bldSub>
          <a:bldDgm bld="one"/>
        </p:bldSub>
      </p:bldGraphic>
      <p:bldP spid="8" grpId="0"/>
      <p:bldP spid="7" grpId="0"/>
      <p:bldP spid="11"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1924050" y="128620"/>
            <a:ext cx="8343900" cy="7791044"/>
          </a:xfrm>
          <a:prstGeom prst="rect">
            <a:avLst/>
          </a:prstGeom>
          <a:noFill/>
        </p:spPr>
        <p:txBody>
          <a:bodyPr wrap="square">
            <a:spAutoFit/>
          </a:bodyPr>
          <a:lstStyle/>
          <a:p>
            <a:pPr>
              <a:lnSpc>
                <a:spcPct val="150000"/>
              </a:lnSpc>
            </a:pPr>
            <a:r>
              <a:rPr lang="my-MM" sz="2400" dirty="0"/>
              <a:t>"ဘုရားသခင်၏နေထိုင်ရာအဖြစ်သန့်ရှင်းသောဌာနတော်ကိုတည်</a:t>
            </a:r>
            <a:r>
              <a:rPr lang="en-US" sz="2400" dirty="0"/>
              <a:t> </a:t>
            </a:r>
            <a:r>
              <a:rPr lang="my-MM" sz="2400" dirty="0"/>
              <a:t>ဆောက်ရာတွင်၊မောရှေအားကောင်းကင်ရှိအရာများ၏ပုံစံအတိုင်းအရာရာကိုပြုလုပ်ရန်ညွှန်ကြားခဲ့သည်။ဘုရားသခင်သည်သူ့ကိုတောင်ပေါ်သို့ခေါ်၍ကောင်းကင်အရာများကိုထင်ရှားစေပြီး၊တဲတော်နှင့်ယင်း</a:t>
            </a:r>
            <a:r>
              <a:rPr lang="en-US" sz="2400" dirty="0"/>
              <a:t> </a:t>
            </a:r>
            <a:r>
              <a:rPr lang="my-MM" sz="2400" dirty="0"/>
              <a:t>နှင့်သက်ဆိုင်သောအရာအားလုံးကိုထိုအရာများ၏သဏ္ဍာန်အတိုင်းပြုလုပ်စေခဲ့သည်။</a:t>
            </a:r>
          </a:p>
          <a:p>
            <a:pPr>
              <a:lnSpc>
                <a:spcPct val="150000"/>
              </a:lnSpc>
            </a:pPr>
            <a:r>
              <a:rPr lang="my-MM" sz="2400" dirty="0"/>
              <a:t>ထိုနည်းတူ၊မိမိ၏နေထိုင်ရာအဖြစ်ပြုလိုသောအစ္စရေးလူမျိုးတို့အား၊ ဘုရားသခင်သည်စုံလင်သောစရိုက်လက္ခဏာ၏ဘုန်းတန်ခိုးပြည့်ဝသော ပုံသဏ္ဍာန်ကိုထင်ရှားပြသခဲ့သည်။ [...] သို့သော် ဤစံနမူနာကို သူတို့ဘာသာသူတို့အားဖြင့်မရယူနိုင်ခဲ့ပေ။ဆိုင်နိုင်တောင်ပေါ်မှ</a:t>
            </a:r>
            <a:r>
              <a:rPr lang="en-US" sz="2400" dirty="0"/>
              <a:t> </a:t>
            </a:r>
            <a:r>
              <a:rPr lang="my-MM" sz="2400" dirty="0"/>
              <a:t>ဗျာဒိတ်တော်သည်သူတို့၏လိုအပ်ချက်နှင့်မစွမ်းသောအားနည်းချက်ကိုသာသူတို့စိတ်ထဲထင်ဟပ်စေနိုင်ခဲ့သည်။"</a:t>
            </a:r>
          </a:p>
          <a:p>
            <a:pPr>
              <a:lnSpc>
                <a:spcPct val="150000"/>
              </a:lnSpc>
            </a:pPr>
            <a:br>
              <a:rPr lang="my-MM" sz="2400" dirty="0"/>
            </a:b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6908433" y="6329270"/>
            <a:ext cx="3174460"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81588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my-MM" sz="2800" b="1" dirty="0">
                <a:ln w="12700" cmpd="sng">
                  <a:noFill/>
                  <a:prstDash val="solid"/>
                </a:ln>
                <a:solidFill>
                  <a:srgbClr val="953DA1"/>
                </a:solidFill>
                <a:latin typeface="Comic Sans MS" panose="030F0702030302020204" pitchFamily="66" charset="0"/>
              </a:rPr>
              <a:t>'ထို့နောက်မောရှေ​သည်ထာဝရဘုရား​၏​စကား​တော်​အလုံးစုံ​တို့​ကို​လည်းကောင်း​၊ပညတ်​တော်မူ​ချက်​အလုံးစုံ​တို့​ကို​လည်းကောင်းလူ​တို့​အားလာ​၍​ပြောကြား​၏​။လူ​အပေါင်း​တို့​က​လည်း“​ထာဝရဘုရား​မိန့်​တော်မူ​သမျှ​စကား​အတိုင်းအကျွန်ုပ်​တို့​ပြု​ပါ​မည်​”​ဟုတစ်သံ တည်း​ပြန်ပြော​ကြ​၏​။ 'ထွက်မြောက်ရာကျမ်း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733800"/>
            <a:ext cx="5981700" cy="3016210"/>
          </a:xfrm>
          <a:prstGeom prst="rect">
            <a:avLst/>
          </a:prstGeom>
          <a:noFill/>
          <a:ln>
            <a:noFill/>
          </a:ln>
        </p:spPr>
        <p:txBody>
          <a:bodyPr wrap="square" rtlCol="0">
            <a:spAutoFit/>
          </a:bodyPr>
          <a:lstStyle/>
          <a:p>
            <a:pPr lvl="0">
              <a:spcBef>
                <a:spcPts val="600"/>
              </a:spcBef>
              <a:defRPr/>
            </a:pPr>
            <a:r>
              <a:rPr lang="es-ES" sz="2000" b="1" dirty="0">
                <a:solidFill>
                  <a:srgbClr val="FFEC00"/>
                </a:solidFill>
                <a:effectLst>
                  <a:outerShdw blurRad="38100" dist="38100" dir="2700000" algn="tl">
                    <a:srgbClr val="000000">
                      <a:alpha val="43137"/>
                    </a:srgbClr>
                  </a:outerShdw>
                </a:effectLst>
                <a:highlight>
                  <a:srgbClr val="4200FF"/>
                </a:highlight>
              </a:rPr>
              <a:t> </a:t>
            </a:r>
            <a:r>
              <a:rPr lang="my-MM" sz="2000" b="1" dirty="0">
                <a:solidFill>
                  <a:srgbClr val="FFEC00"/>
                </a:solidFill>
                <a:effectLst>
                  <a:outerShdw blurRad="38100" dist="38100" dir="2700000" algn="tl">
                    <a:srgbClr val="000000">
                      <a:alpha val="43137"/>
                    </a:srgbClr>
                  </a:outerShdw>
                </a:effectLst>
                <a:highlight>
                  <a:srgbClr val="4200FF"/>
                </a:highlight>
              </a:rPr>
              <a:t>ပဋိညာဉ်နှင့်ပတ်သက်သော အချက်များ:</a:t>
            </a:r>
            <a:endPar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endParaRPr>
          </a:p>
          <a:p>
            <a:pPr lvl="1">
              <a:spcBef>
                <a:spcPts val="1200"/>
              </a:spcBef>
              <a:defRPr/>
            </a:pPr>
            <a:r>
              <a:rPr lang="my-MM" sz="1600" b="1" dirty="0"/>
              <a:t>ပဋိညာဉ်၏သွေး (ထွက်မြောက်ရာကျမ်း ၂၄:၁-၆, ၈)</a:t>
            </a:r>
            <a:endParaRPr lang="en-US" sz="1600" b="1" dirty="0"/>
          </a:p>
          <a:p>
            <a:pPr lvl="1">
              <a:spcBef>
                <a:spcPts val="600"/>
              </a:spcBef>
              <a:defRPr/>
            </a:pPr>
            <a:r>
              <a:rPr lang="my-MM" sz="1600" b="1" dirty="0"/>
              <a:t>ပဋိညာဉ်၏ပြည့်စုံခြင်း (ထွက်မြောက်ရာကျမ်း ၂၄:၇)</a:t>
            </a:r>
            <a:endParaRPr lang="en-US" sz="1600" b="1" dirty="0"/>
          </a:p>
          <a:p>
            <a:pPr lvl="1">
              <a:spcBef>
                <a:spcPts val="600"/>
              </a:spcBef>
              <a:defRPr/>
            </a:pPr>
            <a:r>
              <a:rPr lang="my-MM" sz="1600" b="1" dirty="0"/>
              <a:t>ပဋိညာဉ်စားပွဲ (ထွက်မြောက်ရာကျမ်း ၂၄:၉-၁၈</a:t>
            </a:r>
            <a:r>
              <a:rPr lang="my-MM" dirty="0"/>
              <a:t>)</a:t>
            </a:r>
            <a:endParaRPr lang="en-US" dirty="0"/>
          </a:p>
          <a:p>
            <a:endParaRPr lang="en-US" b="1" dirty="0">
              <a:highlight>
                <a:srgbClr val="9100C4"/>
              </a:highlight>
            </a:endParaRPr>
          </a:p>
          <a:p>
            <a:pPr>
              <a:spcBef>
                <a:spcPts val="1800"/>
              </a:spcBef>
            </a:pPr>
            <a:r>
              <a:rPr lang="es-ES" sz="2000" b="1" dirty="0">
                <a:solidFill>
                  <a:srgbClr val="D3FF19"/>
                </a:solidFill>
                <a:effectLst>
                  <a:outerShdw blurRad="38100" dist="38100" dir="2700000" algn="tl">
                    <a:srgbClr val="000000">
                      <a:alpha val="43137"/>
                    </a:srgbClr>
                  </a:outerShdw>
                </a:effectLst>
                <a:highlight>
                  <a:srgbClr val="9100C4"/>
                </a:highlight>
              </a:rPr>
              <a:t> </a:t>
            </a:r>
            <a:r>
              <a:rPr lang="my-MM" sz="2000" b="1" dirty="0">
                <a:solidFill>
                  <a:srgbClr val="D3FF19"/>
                </a:solidFill>
                <a:effectLst>
                  <a:outerShdw blurRad="38100" dist="38100" dir="2700000" algn="tl">
                    <a:srgbClr val="000000">
                      <a:alpha val="43137"/>
                    </a:srgbClr>
                  </a:outerShdw>
                </a:effectLst>
                <a:highlight>
                  <a:srgbClr val="9100C4"/>
                </a:highlight>
              </a:rPr>
              <a:t>ပုံစံပြတဲတော်နှင့်ပတ်သက်သော အချက်များ:</a:t>
            </a:r>
            <a:r>
              <a:rPr lang="en-US" sz="2000" b="1" dirty="0">
                <a:solidFill>
                  <a:srgbClr val="D3FF19"/>
                </a:solidFill>
                <a:effectLst>
                  <a:outerShdw blurRad="38100" dist="38100" dir="2700000" algn="tl">
                    <a:srgbClr val="000000">
                      <a:alpha val="43137"/>
                    </a:srgbClr>
                  </a:outerShdw>
                </a:effectLst>
                <a:highlight>
                  <a:srgbClr val="9100C4"/>
                </a:highlight>
              </a:rPr>
              <a:t> </a:t>
            </a:r>
          </a:p>
          <a:p>
            <a:pPr lvl="1">
              <a:spcBef>
                <a:spcPts val="1200"/>
              </a:spcBef>
            </a:pPr>
            <a:r>
              <a:rPr lang="my-MM" sz="1600" b="1" dirty="0">
                <a:solidFill>
                  <a:prstClr val="black"/>
                </a:solidFill>
              </a:rPr>
              <a:t>ပုံစံပြ</a:t>
            </a:r>
            <a:r>
              <a:rPr lang="my-MM" sz="1600" b="1" dirty="0"/>
              <a:t>တဲတော်</a:t>
            </a:r>
            <a:r>
              <a:rPr lang="my-MM" sz="1600" b="1" dirty="0">
                <a:solidFill>
                  <a:prstClr val="black"/>
                </a:solidFill>
              </a:rPr>
              <a:t>၏ရည်ရွယ်ချက်(ထွက်မြောက်ရာကျမ်း ၂၅:၁-၉)</a:t>
            </a:r>
            <a:endParaRPr lang="en-US" sz="1600" b="1" dirty="0">
              <a:solidFill>
                <a:prstClr val="black"/>
              </a:solidFill>
            </a:endParaRPr>
          </a:p>
          <a:p>
            <a:pPr lvl="1">
              <a:spcBef>
                <a:spcPts val="600"/>
              </a:spcBef>
            </a:pPr>
            <a:r>
              <a:rPr lang="my-MM" sz="1600" b="1" dirty="0"/>
              <a:t>ပုံစံပြတဲတော်ပြင်ဆင်ခြင်း (ထွက်မြောက်ရာကျမ်း ၃၁:၁-၁၈)</a:t>
            </a:r>
            <a:endParaRPr lang="en" sz="1600" b="1" dirty="0">
              <a:solidFill>
                <a:prstClr val="black"/>
              </a:solidFill>
            </a:endParaRP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1" y="201643"/>
            <a:ext cx="7087365" cy="646331"/>
          </a:xfrm>
          <a:prstGeom prst="rect">
            <a:avLst/>
          </a:prstGeom>
          <a:noFill/>
        </p:spPr>
        <p:txBody>
          <a:bodyPr wrap="square" rtlCol="0">
            <a:spAutoFit/>
          </a:bodyPr>
          <a:lstStyle/>
          <a:p>
            <a:pPr lvl="0">
              <a:spcBef>
                <a:spcPts val="600"/>
              </a:spcBef>
              <a:defRPr/>
            </a:pPr>
            <a:r>
              <a:rPr lang="my-MM" b="1" dirty="0"/>
              <a:t>"ပညတ်တော်ဆယ်ပါးကိုကြေညာပြီးမောရှေအားအခြေခံဥပဒေများပေးအပ်ပြီးနောက်၊ဘုရားသခင်သည်အစ္စရေးနှင့်ပဋိညာဉ်တစ်ရပ်ပြုလုပ်လိုတော်မူ၏။"</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384" y="4887992"/>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5384" y="6383022"/>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5384" y="4539884"/>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65384" y="6053566"/>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65384" y="4198547"/>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780870"/>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9989"/>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9" y="1669533"/>
            <a:ext cx="6895853" cy="1754326"/>
          </a:xfrm>
          <a:prstGeom prst="rect">
            <a:avLst/>
          </a:prstGeom>
          <a:noFill/>
        </p:spPr>
        <p:txBody>
          <a:bodyPr wrap="square">
            <a:spAutoFit/>
          </a:bodyPr>
          <a:lstStyle/>
          <a:p>
            <a:pPr lvl="0">
              <a:spcBef>
                <a:spcPts val="600"/>
              </a:spcBef>
              <a:defRPr/>
            </a:pPr>
            <a:r>
              <a:rPr lang="my-MM" b="1" dirty="0"/>
              <a:t>ပဋိညာဉ်စာချုပ်ကိုစာရွက်တစ်ရွက်ပေါ်ရေးမှတ်ပြီးနောက်၊နှစ်ဖက်စလုံးက ထိုစာချုပ်ကိုအသိအမှတ်ပြုကြရသည်။လူများက"ဤပဋိညာဉ်ကိုကျွန်ုပ်တို့ လိုက်နာပါမည်"ဟု ဝန်ခံကာအသိအမှတ်ပြုကြသည်။ဘုရားသခင်ကမည်သို့ အသိအမှတ်ပြုတော်မူသနည်း။"သွေးအားဖြင့်(ယဇ်ပူဇော်ခြင်း)၊ပဋိညာဉ်စားပွဲအားဖြင့်၊ထိုသဘောတူညီချက်ကိုနားလည်နိုင်စေရန်နမူနာတစ်ခုပြသခြင်းအားဖြင့် ဘုရားသခင်က အတည်ပြုတော်မူခဲ့သည်။"</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58831" y="935588"/>
            <a:ext cx="6895853" cy="646331"/>
          </a:xfrm>
          <a:prstGeom prst="rect">
            <a:avLst/>
          </a:prstGeom>
          <a:noFill/>
        </p:spPr>
        <p:txBody>
          <a:bodyPr wrap="square">
            <a:spAutoFit/>
          </a:bodyPr>
          <a:lstStyle/>
          <a:p>
            <a:pPr lvl="0">
              <a:spcBef>
                <a:spcPts val="600"/>
              </a:spcBef>
              <a:defRPr/>
            </a:pPr>
            <a:r>
              <a:rPr lang="my-MM" b="1" dirty="0">
                <a:solidFill>
                  <a:prstClr val="black"/>
                </a:solidFill>
              </a:rPr>
              <a:t>ပဋိညာဉ်သည်ရိုးရှင်းသည်</a:t>
            </a:r>
            <a:r>
              <a:rPr lang="en-US" b="1" dirty="0">
                <a:solidFill>
                  <a:prstClr val="black"/>
                </a:solidFill>
              </a:rPr>
              <a:t>-</a:t>
            </a:r>
            <a:r>
              <a:rPr lang="my-MM" b="1" dirty="0">
                <a:solidFill>
                  <a:prstClr val="black"/>
                </a:solidFill>
              </a:rPr>
              <a:t>ငါသည်သင်၏ဘုရားသခင်ဖြစ်မည်။သင့်ကို</a:t>
            </a:r>
            <a:r>
              <a:rPr lang="en-US" b="1" dirty="0">
                <a:solidFill>
                  <a:prstClr val="black"/>
                </a:solidFill>
              </a:rPr>
              <a:t> </a:t>
            </a:r>
            <a:r>
              <a:rPr lang="my-MM" b="1" dirty="0">
                <a:solidFill>
                  <a:prstClr val="black"/>
                </a:solidFill>
              </a:rPr>
              <a:t>ကာကွယ်ပြီး ကောင်းချီးပေးမည်။ ငါ့ပညတ်တို့ကို စောင့်ရှောက်လော့။</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5" end="5"/>
                                            </p:txEl>
                                          </p:spTgt>
                                        </p:tgtEl>
                                        <p:attrNameLst>
                                          <p:attrName>style.visibility</p:attrName>
                                        </p:attrNameLst>
                                      </p:cBhvr>
                                      <p:to>
                                        <p:strVal val="visible"/>
                                      </p:to>
                                    </p:set>
                                    <p:animEffect transition="in" filter="wipe(left)">
                                      <p:cBhvr>
                                        <p:cTn id="86" dur="500"/>
                                        <p:tgtEl>
                                          <p:spTgt spid="2">
                                            <p:txEl>
                                              <p:pRg st="5" end="5"/>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7" end="7"/>
                                            </p:txEl>
                                          </p:spTgt>
                                        </p:tgtEl>
                                        <p:attrNameLst>
                                          <p:attrName>style.visibility</p:attrName>
                                        </p:attrNameLst>
                                      </p:cBhvr>
                                      <p:to>
                                        <p:strVal val="visible"/>
                                      </p:to>
                                    </p:set>
                                    <p:animEffect transition="in" filter="wipe(left)">
                                      <p:cBhvr>
                                        <p:cTn id="10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9" y="5984574"/>
            <a:ext cx="12191999" cy="707886"/>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my-MM" sz="4000" b="1" spc="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ပဋိညာဉ်နှင့်ပတ်သက်သောအချက်များ</a:t>
            </a:r>
            <a:endParaRPr lang="en" sz="4000" b="1" spc="15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119504"/>
            <a:ext cx="12192000" cy="64633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1" algn="ctr">
              <a:spcBef>
                <a:spcPts val="600"/>
              </a:spcBef>
              <a:defRPr/>
            </a:pPr>
            <a:r>
              <a:rPr lang="my-MM" sz="3600" b="1" spc="300" dirty="0">
                <a:ln/>
                <a:solidFill>
                  <a:srgbClr val="FF0000"/>
                </a:solidFill>
                <a:effectLst>
                  <a:glow rad="127000">
                    <a:schemeClr val="accent3"/>
                  </a:glow>
                </a:effectLst>
              </a:rPr>
              <a:t>ပဋိညာဉ်၏သွေး </a:t>
            </a:r>
            <a:r>
              <a:rPr lang="my-MM" sz="3600" spc="300" dirty="0">
                <a:ln/>
                <a:solidFill>
                  <a:srgbClr val="FF0000"/>
                </a:solidFill>
                <a:effectLst>
                  <a:glow rad="127000">
                    <a:schemeClr val="accent3"/>
                  </a:glow>
                </a:effectLst>
              </a:rPr>
              <a:t>(ထွက်မြောက်ရာကျမ်း ၂၄:၁-၆, ၈)</a:t>
            </a:r>
            <a:endParaRPr lang="en-US" sz="3600" spc="300" dirty="0">
              <a:ln/>
              <a:solidFill>
                <a:srgbClr val="FF0000"/>
              </a:solidFill>
              <a:effectLst>
                <a:glow rad="127000">
                  <a:schemeClr val="accent3"/>
                </a:glow>
              </a:effectLst>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my-MM" b="1" dirty="0">
                <a:solidFill>
                  <a:srgbClr val="2A4111"/>
                </a:solidFill>
                <a:latin typeface="Comic Sans MS" panose="030F0702030302020204" pitchFamily="66" charset="0"/>
              </a:rPr>
              <a:t>'မောရှေ​သည် သွေး​ကို​ယူ​၍ လူ​တို့​အပေါ်​သို့​ဖျန်း​လျက် “​ကြည့်​လော့​။ ဤ​သွေး​ကား ဤ​စကား​တော်​အလုံးစုံ​တို့​နှင့်အညီ သင်​တို့​နှင့်​ထာဝရဘုရား​ဖွဲ့​တော်မူ​သော ပဋိညာဉ်​သွေး​ဖြစ်​၏​”​ဟု ဆို​လေ​၏​။ 'ထွက်မြောက်ရာကျမ်း 24:8</a:t>
            </a:r>
            <a:endPar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369332"/>
          </a:xfrm>
          <a:prstGeom prst="rect">
            <a:avLst/>
          </a:prstGeom>
          <a:noFill/>
        </p:spPr>
        <p:txBody>
          <a:bodyPr wrap="square" rtlCol="0">
            <a:spAutoFit/>
          </a:bodyPr>
          <a:lstStyle/>
          <a:p>
            <a:pPr lvl="0">
              <a:spcBef>
                <a:spcPts val="600"/>
              </a:spcBef>
              <a:defRPr/>
            </a:pPr>
            <a:r>
              <a:rPr lang="my-MM" b="1" dirty="0">
                <a:solidFill>
                  <a:prstClr val="white"/>
                </a:solidFill>
                <a:effectLst>
                  <a:outerShdw blurRad="38100" dist="38100" dir="2700000" algn="tl">
                    <a:srgbClr val="000000">
                      <a:alpha val="43137"/>
                    </a:srgbClr>
                  </a:outerShdw>
                </a:effectLst>
              </a:rPr>
              <a:t>ပဋိညာဉ်မည်သို့ဖွဲ့ခဲ့သနည်း။</a:t>
            </a:r>
            <a:endPar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4093428"/>
          </a:xfrm>
          <a:prstGeom prst="rect">
            <a:avLst/>
          </a:prstGeom>
          <a:noFill/>
        </p:spPr>
        <p:txBody>
          <a:bodyPr wrap="square" rtlCol="0">
            <a:spAutoFit/>
          </a:bodyPr>
          <a:lstStyle/>
          <a:p>
            <a:pPr marL="447675" lvl="0" indent="-447675">
              <a:buFont typeface="+mj-lt"/>
              <a:buAutoNum type="arabicPeriod"/>
              <a:defRPr/>
            </a:pPr>
            <a:r>
              <a:rPr lang="my-MM" b="1" dirty="0">
                <a:solidFill>
                  <a:srgbClr val="FFFF00"/>
                </a:solidFill>
              </a:rPr>
              <a:t>ပဋိညာဉ်စာချုပ်ကိုဖတ်ကြားခြင်း</a:t>
            </a:r>
            <a:r>
              <a:rPr lang="my-MM" dirty="0">
                <a:solidFill>
                  <a:srgbClr val="FFFF00"/>
                </a:solidFill>
              </a:rPr>
              <a:t> (ထွ. ၂၄:၃က)</a:t>
            </a:r>
            <a:endParaRPr lang="en-US" dirty="0">
              <a:solidFill>
                <a:srgbClr val="FFFF00"/>
              </a:solidFill>
            </a:endParaRPr>
          </a:p>
          <a:p>
            <a:pPr marL="447675" lvl="0" indent="-447675">
              <a:buFont typeface="+mj-lt"/>
              <a:buAutoNum type="arabicPeriod"/>
              <a:defRPr/>
            </a:pPr>
            <a:r>
              <a:rPr lang="my-MM" b="1" dirty="0">
                <a:solidFill>
                  <a:schemeClr val="bg1"/>
                </a:solidFill>
              </a:rPr>
              <a:t>လူများက "ထာဝရဘုရား မိန့်တော်မူသမျှကို ကျွန်ုပ်တို့ လိုက်နာပါမည်" ဟု သဘောတူကြေညာခဲ့ကြသည်</a:t>
            </a:r>
            <a:r>
              <a:rPr lang="my-MM" dirty="0">
                <a:solidFill>
                  <a:schemeClr val="bg1"/>
                </a:solidFill>
              </a:rPr>
              <a:t> (ထွ. ၂၄:၃ခ</a:t>
            </a:r>
            <a:endParaRPr lang="en-US" dirty="0">
              <a:solidFill>
                <a:schemeClr val="bg1"/>
              </a:solidFill>
            </a:endParaRPr>
          </a:p>
          <a:p>
            <a:pPr marL="447675" lvl="0" indent="-447675">
              <a:buFont typeface="+mj-lt"/>
              <a:buAutoNum type="arabicPeriod"/>
              <a:defRPr/>
            </a:pPr>
            <a:r>
              <a:rPr lang="my-MM" b="1" dirty="0">
                <a:solidFill>
                  <a:srgbClr val="FFFF00"/>
                </a:solidFill>
              </a:rPr>
              <a:t>စာဖြင့်ရေးမှတ်တင်ထားခဲ့သည်</a:t>
            </a:r>
            <a:r>
              <a:rPr lang="my-MM" dirty="0">
                <a:solidFill>
                  <a:srgbClr val="FFFF00"/>
                </a:solidFill>
              </a:rPr>
              <a:t> (ထွ. ၂၄:၄က)</a:t>
            </a:r>
            <a:endParaRPr lang="en-US" dirty="0">
              <a:solidFill>
                <a:srgbClr val="FFFF00"/>
              </a:solidFill>
            </a:endParaRPr>
          </a:p>
          <a:p>
            <a:pPr marL="447675" lvl="0" indent="-447675">
              <a:buFont typeface="+mj-lt"/>
              <a:buAutoNum type="arabicPeriod"/>
              <a:defRPr/>
            </a:pPr>
            <a:r>
              <a:rPr lang="my-MM" b="1" dirty="0">
                <a:solidFill>
                  <a:schemeClr val="bg1"/>
                </a:solidFill>
              </a:rPr>
              <a:t>ပလ္လင်တစ်ခုတည်ဆောက်ခဲ့သည်</a:t>
            </a:r>
            <a:r>
              <a:rPr lang="my-MM" dirty="0">
                <a:solidFill>
                  <a:schemeClr val="bg1"/>
                </a:solidFill>
              </a:rPr>
              <a:t> (ထွ. ၂၄:၄ခ)</a:t>
            </a:r>
          </a:p>
          <a:p>
            <a:pPr marL="447675" lvl="0" indent="-447675">
              <a:buFont typeface="+mj-lt"/>
              <a:buAutoNum type="arabicPeriod"/>
              <a:defRPr/>
            </a:pPr>
            <a:r>
              <a:rPr lang="my-MM" b="1" dirty="0">
                <a:solidFill>
                  <a:srgbClr val="FFFF00"/>
                </a:solidFill>
                <a:effectLst>
                  <a:outerShdw blurRad="38100" dist="38100" dir="2700000" algn="tl">
                    <a:srgbClr val="000000">
                      <a:alpha val="43137"/>
                    </a:srgbClr>
                  </a:outerShdw>
                </a:effectLst>
              </a:rPr>
              <a:t>တိုင် ၁၂ တိုင် စိုက်ထူခဲ့သည် (ထွ. ၂၄း၄ဂ)၊</a:t>
            </a:r>
            <a:endParaRPr lang="en-US" b="1" dirty="0">
              <a:solidFill>
                <a:srgbClr val="FFFF00"/>
              </a:solidFill>
              <a:effectLst>
                <a:outerShdw blurRad="38100" dist="38100" dir="2700000" algn="tl">
                  <a:srgbClr val="000000">
                    <a:alpha val="43137"/>
                  </a:srgbClr>
                </a:outerShdw>
              </a:effectLst>
            </a:endParaRPr>
          </a:p>
          <a:p>
            <a:pPr marL="447675" lvl="0" indent="-447675">
              <a:buFont typeface="+mj-lt"/>
              <a:buAutoNum type="arabicPeriod"/>
              <a:defRPr/>
            </a:pPr>
            <a:r>
              <a:rPr lang="my-MM" b="1" dirty="0">
                <a:solidFill>
                  <a:schemeClr val="bg1"/>
                </a:solidFill>
                <a:effectLst>
                  <a:outerShdw blurRad="38100" dist="38100" dir="2700000" algn="tl">
                    <a:srgbClr val="000000">
                      <a:alpha val="43137"/>
                    </a:srgbClr>
                  </a:outerShdw>
                </a:effectLst>
              </a:rPr>
              <a:t>မီးရှို့ရာယဇ်ကို ပူဇော်ကြသည် (ထွ. ၂၄:၅)၊</a:t>
            </a:r>
            <a:endParaRPr lang="en-US" b="1" dirty="0">
              <a:solidFill>
                <a:schemeClr val="bg1"/>
              </a:solidFill>
              <a:effectLst>
                <a:outerShdw blurRad="38100" dist="38100" dir="2700000" algn="tl">
                  <a:srgbClr val="000000">
                    <a:alpha val="43137"/>
                  </a:srgbClr>
                </a:outerShdw>
              </a:effectLst>
            </a:endParaRPr>
          </a:p>
          <a:p>
            <a:pPr marL="447675" lvl="0" indent="-447675">
              <a:buFont typeface="+mj-lt"/>
              <a:buAutoNum type="arabicPeriod"/>
              <a:defRPr/>
            </a:pPr>
            <a:r>
              <a:rPr lang="my-MM" b="1" dirty="0">
                <a:solidFill>
                  <a:srgbClr val="FFFF00"/>
                </a:solidFill>
              </a:rPr>
              <a:t>သွေးတစ်ဝက်ကို ပလ္လင်ပေါ်ဖြန်းခဲ့သည်</a:t>
            </a:r>
            <a:r>
              <a:rPr lang="my-MM" dirty="0">
                <a:solidFill>
                  <a:srgbClr val="FFFF00"/>
                </a:solidFill>
              </a:rPr>
              <a:t> (ထွ. ၂၄:၆)</a:t>
            </a:r>
            <a:endParaRPr lang="en-US" dirty="0">
              <a:solidFill>
                <a:srgbClr val="FFFF00"/>
              </a:solidFill>
            </a:endParaRPr>
          </a:p>
          <a:p>
            <a:pPr marL="447675" lvl="0" indent="-447675">
              <a:buFont typeface="+mj-lt"/>
              <a:buAutoNum type="arabicPeriod"/>
              <a:defRPr/>
            </a:pPr>
            <a:r>
              <a:rPr lang="my-MM" b="1" dirty="0">
                <a:solidFill>
                  <a:schemeClr val="bg1"/>
                </a:solidFill>
              </a:rPr>
              <a:t>ပဋိညာဉ်ကို နောက်တစ်ကြိမ် ဖတ်ကြားခဲ့သည်</a:t>
            </a:r>
            <a:r>
              <a:rPr lang="my-MM" dirty="0">
                <a:solidFill>
                  <a:schemeClr val="bg1"/>
                </a:solidFill>
              </a:rPr>
              <a:t> (ထွ. ၂၄:၇က)</a:t>
            </a:r>
            <a:endParaRPr lang="en-US" dirty="0">
              <a:solidFill>
                <a:schemeClr val="bg1"/>
              </a:solidFill>
            </a:endParaRPr>
          </a:p>
          <a:p>
            <a:pPr marL="447675" lvl="0" indent="-447675">
              <a:buFont typeface="+mj-lt"/>
              <a:buAutoNum type="arabicPeriod"/>
              <a:defRPr/>
            </a:pPr>
            <a:r>
              <a:rPr lang="my-MM" b="1" dirty="0">
                <a:solidFill>
                  <a:srgbClr val="FFFF00"/>
                </a:solidFill>
              </a:rPr>
              <a:t>လူများက"ထာဝရဘုရား၏အမိန့်တော်အတိုင်းကျွန်ုပ်တို့ နာခံပါမည်</a:t>
            </a:r>
            <a:r>
              <a:rPr lang="en-US" b="1" dirty="0">
                <a:solidFill>
                  <a:srgbClr val="FFFF00"/>
                </a:solidFill>
              </a:rPr>
              <a:t>                                                   </a:t>
            </a:r>
            <a:r>
              <a:rPr lang="my-MM" b="1" dirty="0">
                <a:solidFill>
                  <a:srgbClr val="FFFF00"/>
                </a:solidFill>
              </a:rPr>
              <a:t>" ဟုထပ်မံကြေညာခဲ့ကြသည်</a:t>
            </a:r>
            <a:r>
              <a:rPr lang="my-MM" dirty="0">
                <a:solidFill>
                  <a:srgbClr val="FFFF00"/>
                </a:solidFill>
              </a:rPr>
              <a:t> (ထွ. ၂၄:၇ခ)</a:t>
            </a:r>
            <a:endParaRPr lang="en-US" dirty="0">
              <a:solidFill>
                <a:srgbClr val="FFFF00"/>
              </a:solidFill>
            </a:endParaRPr>
          </a:p>
          <a:p>
            <a:pPr marL="447675" lvl="0" indent="-447675">
              <a:buFont typeface="+mj-lt"/>
              <a:buAutoNum type="arabicPeriod"/>
              <a:defRPr/>
            </a:pPr>
            <a:r>
              <a:rPr lang="my-MM" b="1" dirty="0">
                <a:solidFill>
                  <a:schemeClr val="bg1"/>
                </a:solidFill>
              </a:rPr>
              <a:t>ကျန်သွေးတစ်ဝက်ကို လူများပေါ်ဖြန်းခဲ့သည်</a:t>
            </a:r>
            <a:r>
              <a:rPr lang="my-MM" dirty="0">
                <a:solidFill>
                  <a:schemeClr val="bg1"/>
                </a:solidFill>
              </a:rPr>
              <a:t> (ထွ. ၂၄:၈က)</a:t>
            </a:r>
            <a:endParaRPr lang="en-US" dirty="0">
              <a:solidFill>
                <a:schemeClr val="bg1"/>
              </a:solidFill>
            </a:endParaRPr>
          </a:p>
          <a:p>
            <a:pPr marL="447675" lvl="0" indent="-447675">
              <a:buFont typeface="+mj-lt"/>
              <a:buAutoNum type="arabicPeriod"/>
              <a:defRPr/>
            </a:pPr>
            <a:r>
              <a:rPr lang="my-MM" b="1" dirty="0">
                <a:solidFill>
                  <a:srgbClr val="FFFF00"/>
                </a:solidFill>
              </a:rPr>
              <a:t>မောရှေက ဤသွေးကို "ပဋိညာဉ်၏သွေး" ဟု ကြေညာခဲ့သည်</a:t>
            </a:r>
            <a:r>
              <a:rPr lang="my-MM" dirty="0">
                <a:solidFill>
                  <a:srgbClr val="FFFF00"/>
                </a:solidFill>
              </a:rPr>
              <a:t> (ထွ. ၂၄:၈ခ; မဿဲ ၂၆:၂၈)</a:t>
            </a:r>
            <a:endParaRPr lang="en-US" dirty="0">
              <a:solidFill>
                <a:srgbClr val="FFFF00"/>
              </a:solidFill>
            </a:endParaRPr>
          </a:p>
          <a:p>
            <a:pPr marL="447675" lvl="0" indent="-447675">
              <a:buFont typeface="+mj-lt"/>
              <a:buAutoNum type="arabicPeriod"/>
              <a:defRPr/>
            </a:pPr>
            <a:r>
              <a:rPr lang="my-MM" b="1" dirty="0">
                <a:solidFill>
                  <a:schemeClr val="bg1"/>
                </a:solidFill>
              </a:rPr>
              <a:t>ပဋိညာဉ်အတည်ပြုရန် စား</a:t>
            </a:r>
            <a:r>
              <a:rPr lang="my-MM" b="1">
                <a:solidFill>
                  <a:schemeClr val="bg1"/>
                </a:solidFill>
              </a:rPr>
              <a:t>ပွဲက</a:t>
            </a:r>
            <a:r>
              <a:rPr lang="my-MM" b="1" dirty="0">
                <a:solidFill>
                  <a:schemeClr val="bg1"/>
                </a:solidFill>
              </a:rPr>
              <a:t>ျင်းပခဲ့သည်</a:t>
            </a:r>
            <a:r>
              <a:rPr lang="my-MM" dirty="0">
                <a:solidFill>
                  <a:schemeClr val="bg1"/>
                </a:solidFill>
              </a:rPr>
              <a:t> (ထွ. ၂၄:၉-၁၁)</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732019"/>
            <a:ext cx="11849100" cy="646331"/>
          </a:xfrm>
          <a:prstGeom prst="rect">
            <a:avLst/>
          </a:prstGeom>
          <a:noFill/>
        </p:spPr>
        <p:txBody>
          <a:bodyPr wrap="square" rtlCol="0">
            <a:spAutoFit/>
          </a:bodyPr>
          <a:lstStyle/>
          <a:p>
            <a:pPr lvl="0">
              <a:spcBef>
                <a:spcPts val="600"/>
              </a:spcBef>
              <a:defRPr/>
            </a:pPr>
            <a:r>
              <a:rPr lang="my-MM" b="1" dirty="0">
                <a:solidFill>
                  <a:srgbClr val="FFFF00"/>
                </a:solidFill>
                <a:effectLst>
                  <a:outerShdw blurRad="38100" dist="38100" dir="2700000" algn="tl">
                    <a:srgbClr val="000000">
                      <a:alpha val="43137"/>
                    </a:srgbClr>
                  </a:outerShdw>
                </a:effectLst>
              </a:rPr>
              <a:t>ဘုရားသခင်သည်ဣသရေလလူမျိုးအဖြစ်အသိအမှတ်ပြုခဲ့သည်။အထူးသဖြင့်လူငယ်များကိုတန်ဖိုးထားခဲ့သည်။၎င်းပြင်သူတို့အပေါ်၌ သူ၏အသွေးကိုဖြန်းခြင်းဖြင့်သူသည်လူတစ်ဦးစီအတွက်မိမိကိုယ်ကိုကတိသစ္စာပြုခဲ့သည်။</a:t>
            </a:r>
            <a:endParaRPr kumimoji="0" lang="en"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ptos" panose="02110004020202020204"/>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1290" y="2530778"/>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369332"/>
          </a:xfrm>
          <a:prstGeom prst="rect">
            <a:avLst/>
          </a:prstGeom>
          <a:noFill/>
        </p:spPr>
        <p:txBody>
          <a:bodyPr wrap="square">
            <a:spAutoFit/>
          </a:bodyPr>
          <a:lstStyle/>
          <a:p>
            <a:pPr lvl="0">
              <a:spcBef>
                <a:spcPts val="600"/>
              </a:spcBef>
              <a:defRPr/>
            </a:pPr>
            <a:r>
              <a:rPr lang="my-MM" b="1" dirty="0">
                <a:solidFill>
                  <a:prstClr val="white"/>
                </a:solidFill>
                <a:effectLst>
                  <a:outerShdw blurRad="38100" dist="38100" dir="2700000" algn="tl">
                    <a:srgbClr val="000000">
                      <a:alpha val="43137"/>
                    </a:srgbClr>
                  </a:outerShdw>
                </a:effectLst>
              </a:rPr>
              <a:t>ဘုရားသခင်သည် ကျွန်ုပ်တို့နှင့် တစ်ဦးချင်းနှင့် ယုံကြည်သူများ၏ အသိုင်းအဝိုင်းတစ်ခုအနေဖြင့် ဆက်ဆံရေးကို အလိုရှိသည်။</a:t>
            </a:r>
            <a:endPar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 calcmode="lin" valueType="num">
                                      <p:cBhvr>
                                        <p:cTn id="62" dur="500" fill="hold"/>
                                        <p:tgtEl>
                                          <p:spTgt spid="9"/>
                                        </p:tgtEl>
                                        <p:attrNameLst>
                                          <p:attrName>style.rotation</p:attrName>
                                        </p:attrNameLst>
                                      </p:cBhvr>
                                      <p:tavLst>
                                        <p:tav tm="0">
                                          <p:val>
                                            <p:fltVal val="360"/>
                                          </p:val>
                                        </p:tav>
                                        <p:tav tm="100000">
                                          <p:val>
                                            <p:fltVal val="0"/>
                                          </p:val>
                                        </p:tav>
                                      </p:tavLst>
                                    </p:anim>
                                    <p:animEffect transition="in" filter="fade">
                                      <p:cBhvr>
                                        <p:cTn id="63" dur="500"/>
                                        <p:tgtEl>
                                          <p:spTgt spid="9"/>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left)">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txEl>
                                              <p:pRg st="9" end="9"/>
                                            </p:txEl>
                                          </p:spTgt>
                                        </p:tgtEl>
                                        <p:attrNameLst>
                                          <p:attrName>style.visibility</p:attrName>
                                        </p:attrNameLst>
                                      </p:cBhvr>
                                      <p:to>
                                        <p:strVal val="visible"/>
                                      </p:to>
                                    </p:set>
                                    <p:animEffect transition="in" filter="wipe(left)">
                                      <p:cBhvr>
                                        <p:cTn id="92" dur="500"/>
                                        <p:tgtEl>
                                          <p:spTgt spid="7">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txEl>
                                              <p:pRg st="10" end="10"/>
                                            </p:txEl>
                                          </p:spTgt>
                                        </p:tgtEl>
                                        <p:attrNameLst>
                                          <p:attrName>style.visibility</p:attrName>
                                        </p:attrNameLst>
                                      </p:cBhvr>
                                      <p:to>
                                        <p:strVal val="visible"/>
                                      </p:to>
                                    </p:set>
                                    <p:animEffect transition="in" filter="wipe(left)">
                                      <p:cBhvr>
                                        <p:cTn id="97" dur="500"/>
                                        <p:tgtEl>
                                          <p:spTgt spid="7">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
                                            <p:txEl>
                                              <p:pRg st="11" end="11"/>
                                            </p:txEl>
                                          </p:spTgt>
                                        </p:tgtEl>
                                        <p:attrNameLst>
                                          <p:attrName>style.visibility</p:attrName>
                                        </p:attrNameLst>
                                      </p:cBhvr>
                                      <p:to>
                                        <p:strVal val="visible"/>
                                      </p:to>
                                    </p:set>
                                    <p:animEffect transition="in" filter="wipe(left)">
                                      <p:cBhvr>
                                        <p:cTn id="102" dur="500"/>
                                        <p:tgtEl>
                                          <p:spTgt spid="7">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9" presetClass="entr" presetSubtype="0" decel="10000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 calcmode="lin" valueType="num">
                                      <p:cBhvr>
                                        <p:cTn id="109" dur="500" fill="hold"/>
                                        <p:tgtEl>
                                          <p:spTgt spid="11"/>
                                        </p:tgtEl>
                                        <p:attrNameLst>
                                          <p:attrName>style.rotation</p:attrName>
                                        </p:attrNameLst>
                                      </p:cBhvr>
                                      <p:tavLst>
                                        <p:tav tm="0">
                                          <p:val>
                                            <p:fltVal val="360"/>
                                          </p:val>
                                        </p:tav>
                                        <p:tav tm="100000">
                                          <p:val>
                                            <p:fltVal val="0"/>
                                          </p:val>
                                        </p:tav>
                                      </p:tavLst>
                                    </p:anim>
                                    <p:animEffect transition="in" filter="fade">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left)">
                                      <p:cBhvr>
                                        <p:cTn id="115" dur="500"/>
                                        <p:tgtEl>
                                          <p:spTgt spid="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wipe(left)">
                                      <p:cBhvr>
                                        <p:cTn id="1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142201"/>
            <a:ext cx="11772901" cy="646331"/>
          </a:xfrm>
          <a:prstGeom prst="rect">
            <a:avLst/>
          </a:prstGeom>
          <a:noFill/>
        </p:spPr>
        <p:txBody>
          <a:bodyPr wrap="square">
            <a:spAutoFit/>
          </a:bodyPr>
          <a:lstStyle/>
          <a:p>
            <a:pPr lvl="0" algn="ctr">
              <a:defRPr/>
            </a:pPr>
            <a:r>
              <a:rPr lang="my-MM" sz="3600" b="1" dirty="0">
                <a:ln w="10160">
                  <a:solidFill>
                    <a:schemeClr val="accent5"/>
                  </a:solidFill>
                  <a:prstDash val="solid"/>
                </a:ln>
                <a:solidFill>
                  <a:srgbClr val="FFFFFF"/>
                </a:solidFill>
                <a:effectLst>
                  <a:outerShdw blurRad="38100" dist="22860" dir="5400000" algn="tl" rotWithShape="0">
                    <a:srgbClr val="000000"/>
                  </a:outerShdw>
                </a:effectLst>
              </a:rPr>
              <a:t>ပဋိညာဉ်၏ပြည့်စုံခြင်း </a:t>
            </a:r>
            <a:r>
              <a:rPr lang="my-MM" sz="3600" dirty="0">
                <a:ln w="10160">
                  <a:solidFill>
                    <a:schemeClr val="accent5"/>
                  </a:solidFill>
                  <a:prstDash val="solid"/>
                </a:ln>
                <a:solidFill>
                  <a:srgbClr val="FFFFFF"/>
                </a:solidFill>
                <a:effectLst>
                  <a:outerShdw blurRad="38100" dist="22860" dir="5400000" algn="tl" rotWithShape="0">
                    <a:srgbClr val="000000"/>
                  </a:outerShdw>
                </a:effectLst>
              </a:rPr>
              <a:t>(ထွက်မြောက်ရာကျမ်း ၂၄:၇)</a:t>
            </a:r>
            <a:endParaRPr lang="en" sz="3600"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7337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my-MM" b="1" dirty="0">
                <a:solidFill>
                  <a:srgbClr val="037CD8"/>
                </a:solidFill>
                <a:latin typeface="Comic Sans MS" panose="030F0702030302020204" pitchFamily="66" charset="0"/>
              </a:rPr>
              <a:t>'ထို့နောက် ပဋိညာဉ်​ကျမ်း​ကို​ယူ​၍ လူ​တို့​ရှေ့​၌​ဖတ်ကြား​လေ​၏​။ လူ​တို့​က​လည်း “​ထာဝရဘုရား​မိန့်​တော်မူ​သမျှ​တို့​ကို အကျွန်ုပ်​တို့​ပြု​ပါ​မည်​။နားထောင်​ပါ​မည်​”​ဟုဆို​ကြ​၏​။ 'ထွက်မြောက်ရာကျမ်း 24:7</a:t>
            </a:r>
            <a:endPar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630988"/>
            <a:ext cx="8958264" cy="646331"/>
          </a:xfrm>
          <a:prstGeom prst="rect">
            <a:avLst/>
          </a:prstGeom>
          <a:noFill/>
        </p:spPr>
        <p:txBody>
          <a:bodyPr wrap="square" rtlCol="0">
            <a:spAutoFit/>
          </a:bodyPr>
          <a:lstStyle/>
          <a:p>
            <a:pPr lvl="0">
              <a:spcBef>
                <a:spcPts val="600"/>
              </a:spcBef>
              <a:defRPr/>
            </a:pPr>
            <a:r>
              <a:rPr lang="my-MM" b="1" dirty="0">
                <a:solidFill>
                  <a:prstClr val="black"/>
                </a:solidFill>
              </a:rPr>
              <a:t>လူတို့သည် ပဋိညာဉ်တရားကို အပြည့်အ၀ သစ္စာစောင့်သိကြသည်။ ဤကတိကဝတ်သည် ခဏတာဖြစ်သည် (ထွ. ၃၂:၈)။</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580457"/>
            <a:ext cx="3844023" cy="1922012"/>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46406" y="3659166"/>
            <a:ext cx="1755641" cy="1900045"/>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82246" y="3850001"/>
            <a:ext cx="2755210" cy="1754326"/>
          </a:xfrm>
          <a:prstGeom prst="rect">
            <a:avLst/>
          </a:prstGeom>
          <a:noFill/>
        </p:spPr>
        <p:txBody>
          <a:bodyPr wrap="square">
            <a:spAutoFit/>
          </a:bodyPr>
          <a:lstStyle/>
          <a:p>
            <a:pPr lvl="0">
              <a:spcBef>
                <a:spcPts val="600"/>
              </a:spcBef>
              <a:defRPr/>
            </a:pPr>
            <a:r>
              <a:rPr lang="my-MM" b="1" dirty="0">
                <a:solidFill>
                  <a:prstClr val="black"/>
                </a:solidFill>
              </a:rPr>
              <a:t>သဘာဝအားဖြင့်ကျွန်ုပ်တို့</a:t>
            </a:r>
            <a:r>
              <a:rPr lang="en-US" b="1" dirty="0">
                <a:solidFill>
                  <a:prstClr val="black"/>
                </a:solidFill>
              </a:rPr>
              <a:t> </a:t>
            </a:r>
            <a:r>
              <a:rPr lang="my-MM" b="1" dirty="0">
                <a:solidFill>
                  <a:prstClr val="black"/>
                </a:solidFill>
              </a:rPr>
              <a:t>သည်နာခံမှုမရှိသူများဖြစ်</a:t>
            </a:r>
            <a:r>
              <a:rPr lang="en-US" b="1" dirty="0">
                <a:solidFill>
                  <a:prstClr val="black"/>
                </a:solidFill>
              </a:rPr>
              <a:t> </a:t>
            </a:r>
            <a:r>
              <a:rPr lang="my-MM" b="1" dirty="0">
                <a:solidFill>
                  <a:prstClr val="black"/>
                </a:solidFill>
              </a:rPr>
              <a:t>သည်(ရောမ၇:၁၈)၊ကျွန်ုပ်တို့၏သဘောထားကိုပြောင်းလဲရန် ဘာမျှမလုပ်ဆောင်နိုင် (ရောမ ၇:၂၄)။</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11272" y="5665595"/>
            <a:ext cx="9052129" cy="1200329"/>
          </a:xfrm>
          <a:prstGeom prst="rect">
            <a:avLst/>
          </a:prstGeom>
          <a:noFill/>
        </p:spPr>
        <p:txBody>
          <a:bodyPr wrap="square">
            <a:spAutoFit/>
          </a:bodyPr>
          <a:lstStyle/>
          <a:p>
            <a:pPr lvl="0">
              <a:spcBef>
                <a:spcPts val="600"/>
              </a:spcBef>
              <a:defRPr/>
            </a:pPr>
            <a:r>
              <a:rPr lang="my-MM" b="1" dirty="0">
                <a:solidFill>
                  <a:prstClr val="black"/>
                </a:solidFill>
              </a:rPr>
              <a:t>သို့သော်ကျွန်ုပ်တို့သည်သူ့ကိုခွင့်ပြုလျှင်ဘုရားသခင်သည်ကျွန်ုပ်တို့၏သဘောသဘာဝကိုပြောင်းလဲနိုင်သည်(ယေဇ၊၃၆း၂၆-၂၇)။ကိုယ်တော်သည်ကျွန်ုပ်တို့အားသန့်စင်ပေးခြင်း၊အပြစ်များအားယူသွားခြင်း ဖြင့်သူ၏စကားအားနားထောင်နိုင်သည်။ကိုယ်တော်သာလျှင်ကျွန်ုပ်တို့အားခွန်အားဖြစ်စေသည်  								(၂ကော ၁၂း၁၀)။</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646331"/>
          </a:xfrm>
          <a:prstGeom prst="rect">
            <a:avLst/>
          </a:prstGeom>
          <a:noFill/>
        </p:spPr>
        <p:txBody>
          <a:bodyPr wrap="square">
            <a:spAutoFit/>
          </a:bodyPr>
          <a:lstStyle/>
          <a:p>
            <a:pPr lvl="0">
              <a:spcBef>
                <a:spcPts val="600"/>
              </a:spcBef>
              <a:defRPr/>
            </a:pPr>
            <a:r>
              <a:rPr lang="my-MM" b="1" dirty="0">
                <a:solidFill>
                  <a:prstClr val="black"/>
                </a:solidFill>
              </a:rPr>
              <a:t>ကျွန်ုပ်တို့၏ရည်ရွယ်ချက်ကောင်းများကြားမှဘုရားသခင်ကိုနာခံခြင်းမှကျွန်ုပ်တို့အားအဘယ်အရာကတားဆီးသန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319287"/>
            <a:ext cx="8958264" cy="923330"/>
          </a:xfrm>
          <a:prstGeom prst="rect">
            <a:avLst/>
          </a:prstGeom>
          <a:noFill/>
        </p:spPr>
        <p:txBody>
          <a:bodyPr wrap="square">
            <a:spAutoFit/>
          </a:bodyPr>
          <a:lstStyle/>
          <a:p>
            <a:pPr lvl="0">
              <a:spcBef>
                <a:spcPts val="600"/>
              </a:spcBef>
              <a:defRPr/>
            </a:pPr>
            <a:r>
              <a:rPr lang="my-MM" b="1" dirty="0">
                <a:solidFill>
                  <a:prstClr val="black"/>
                </a:solidFill>
              </a:rPr>
              <a:t>နောင်လာနောက်သားများသည်လည်း ပဋိညာဉ်ကိုစောင့်ထိန်းရန် ကတိပြုကြသည် (ယောရှု၂၄း၁၈ခ)။သို့ရာတွင်ယောရှုသည်သူတို့ကို“သခင်ဘုရား၏အမှုတော်ကိုဆောင်နိုင်လိမ့်မည်မဟုတ်” (ယောရှု ၂၄း၁၉) ဟု ရှင်းရှင်းလင်းလင်း သတိပေးခဲ့သည်။</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26302" y="130247"/>
            <a:ext cx="9237967"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1" algn="ctr">
              <a:spcBef>
                <a:spcPts val="600"/>
              </a:spcBef>
              <a:defRPr/>
            </a:pPr>
            <a:r>
              <a:rPr lang="my-MM" sz="3200" b="1" spc="300" dirty="0">
                <a:ln/>
                <a:solidFill>
                  <a:schemeClr val="accent4"/>
                </a:solidFill>
                <a:effectLst>
                  <a:outerShdw blurRad="38100" dist="12700" dir="2700000" algn="tl">
                    <a:srgbClr val="000000">
                      <a:alpha val="43137"/>
                    </a:srgbClr>
                  </a:outerShdw>
                </a:effectLst>
              </a:rPr>
              <a:t>ပဋိညာဉ်စားပွဲ</a:t>
            </a:r>
            <a:r>
              <a:rPr lang="my-MM" sz="3200" spc="300" dirty="0">
                <a:ln/>
                <a:solidFill>
                  <a:schemeClr val="accent4"/>
                </a:solidFill>
                <a:effectLst>
                  <a:outerShdw blurRad="38100" dist="12700" dir="2700000" algn="tl">
                    <a:srgbClr val="000000">
                      <a:alpha val="43137"/>
                    </a:srgbClr>
                  </a:outerShdw>
                </a:effectLst>
              </a:rPr>
              <a:t>(ထွက်မြောက်ရာကျမ်း ၂၄:၉-၁၈)</a:t>
            </a:r>
            <a:endParaRPr lang="en-US" sz="3200" spc="300" dirty="0">
              <a:ln/>
              <a:solidFill>
                <a:schemeClr val="accent4"/>
              </a:solidFill>
              <a:effectLst>
                <a:outerShdw blurRad="38100" dist="12700" dir="2700000" algn="tl">
                  <a:srgbClr val="000000">
                    <a:alpha val="43137"/>
                  </a:srgbClr>
                </a:outerShdw>
              </a:effectLst>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26303" y="731663"/>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my-MM" b="1" dirty="0">
                <a:solidFill>
                  <a:srgbClr val="FF9900">
                    <a:lumMod val="50000"/>
                  </a:srgbClr>
                </a:solidFill>
                <a:latin typeface="Comic Sans MS" panose="030F0702030302020204" pitchFamily="66" charset="0"/>
              </a:rPr>
              <a:t>'ထို့နောက် မောရှေ​နှင့်အတူ အာရုန်​၊ နာဒပ်​၊ အဘိဟု​နှင့် အစ္စရေး​လူမျိုး​သက်ကြီးဝါကြီး​တို့​ထဲမှ အယောက်​ခုနစ်ဆယ်​တို့​သည် တက်သွား​၍     ထွက်မြောက်ရာကျမ်း 24:9</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lvl="0">
              <a:spcBef>
                <a:spcPts val="600"/>
              </a:spcBef>
              <a:defRPr/>
            </a:pPr>
            <a:r>
              <a:rPr lang="my-MM" sz="2000" b="1" dirty="0">
                <a:solidFill>
                  <a:prstClr val="black"/>
                </a:solidFill>
              </a:rPr>
              <a:t>ယာကုပ်နှင့်လာဗန်တို့၏ပုံသက်သေတွင်ကျွန်ုပ်တို့တွေ့မြင်ရသည့်အတိုင်းရှေးခေတ်အရှေ့တိုင်း၌ ပဋိညာဉ်အတည်ပြုချက်တွင် နှစ်ဖက်စလုံးက စားသောက်ကြသည် (က၊ ၃၁း၄၄-၅၄)။</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021029"/>
            <a:ext cx="7281052" cy="707886"/>
          </a:xfrm>
          <a:prstGeom prst="rect">
            <a:avLst/>
          </a:prstGeom>
          <a:noFill/>
        </p:spPr>
        <p:txBody>
          <a:bodyPr wrap="square">
            <a:spAutoFit/>
          </a:bodyPr>
          <a:lstStyle/>
          <a:p>
            <a:pPr lvl="0">
              <a:spcBef>
                <a:spcPts val="600"/>
              </a:spcBef>
              <a:defRPr/>
            </a:pPr>
            <a:r>
              <a:rPr lang="my-MM" sz="2000" b="1" dirty="0">
                <a:solidFill>
                  <a:prstClr val="black"/>
                </a:solidFill>
              </a:rPr>
              <a:t>ပဋိညာဉ်တရားသစ်ကို သခင်ယေရှုက အစပြုသောအခါ၊ တမန်တော် ၁၂ ပါးနှင့်စားပွဲကိုကျင်းပခဲ့သည် (မဿဲ ၂၆း၂၆-၂၈)။</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743352"/>
            <a:ext cx="3506838" cy="2308324"/>
          </a:xfrm>
          <a:prstGeom prst="rect">
            <a:avLst/>
          </a:prstGeom>
          <a:noFill/>
        </p:spPr>
        <p:txBody>
          <a:bodyPr wrap="square">
            <a:spAutoFit/>
          </a:bodyPr>
          <a:lstStyle/>
          <a:p>
            <a:pPr lvl="0">
              <a:spcBef>
                <a:spcPts val="600"/>
              </a:spcBef>
              <a:defRPr/>
            </a:pPr>
            <a:r>
              <a:rPr lang="my-MM" b="1" dirty="0"/>
              <a:t>"ကျေးဇူးတော်စားသောကာလတိုင်းတွင်၊ငါတို့သည်ဘုရားသခင်နှင့်ပြုထားသောပဋိညာဉ်ကိုအသစ်တဖန်ပြုပြင်ကြသည်။မုန့်နှင့်စပျစ်ရည်ကိုသုံး</a:t>
            </a:r>
            <a:r>
              <a:rPr lang="en-US" b="1" dirty="0"/>
              <a:t> </a:t>
            </a:r>
            <a:r>
              <a:rPr lang="my-MM" b="1" dirty="0"/>
              <a:t>ဆောင်ခြင်းအားဖြင့်၊ယေရှုခရစ်တော်၌ ငါတို့ရရှိသော လွတ်ငြိမ်းခြင်းနှင့် ကယ်တင်ခြင်းကျေးဇူးတော်ကို ချီးမွမ်းကြသည် (၁ ကော ၁၁:၂၆)။"</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05366"/>
            <a:ext cx="7281052" cy="1015663"/>
          </a:xfrm>
          <a:prstGeom prst="rect">
            <a:avLst/>
          </a:prstGeom>
          <a:noFill/>
        </p:spPr>
        <p:txBody>
          <a:bodyPr wrap="square">
            <a:spAutoFit/>
          </a:bodyPr>
          <a:lstStyle/>
          <a:p>
            <a:pPr lvl="0">
              <a:spcBef>
                <a:spcPts val="600"/>
              </a:spcBef>
              <a:defRPr/>
            </a:pPr>
            <a:r>
              <a:rPr lang="my-MM" sz="2000" b="1" dirty="0">
                <a:solidFill>
                  <a:prstClr val="black"/>
                </a:solidFill>
              </a:rPr>
              <a:t>သိနတောင်အရပ်တွင် ဘုရားသခင်သည် လူ ၇၄ ဦးအား မောရှေ၊ အာရုန်၊ နာဒပ်၊အဘိဟုနှင့်လူပေါင်း ၇၄ ဦးအား “ပဋိညာဉ်စားပွဲ”ကိုကျင်းပခဲ့သည် (ထွ. ၂၄:၉-၁၁)။</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spcBef>
                <a:spcPts val="600"/>
              </a:spcBef>
              <a:defRPr/>
            </a:pPr>
            <a:r>
              <a:rPr lang="my-MM" sz="2000" b="1" dirty="0">
                <a:solidFill>
                  <a:prstClr val="black"/>
                </a:solidFill>
              </a:rPr>
              <a:t>ကယ်တင်ခြင်းတရားကိုငြင်းပယ်ခဲ့သော်လည်း၊ နာဒပ်၊ အဘိဟု၊ ယုဒတို့ကို ဤ “ပဋိညာဉ်စားပွဲ” မှ မဖယ်ထုတ်ခဲ့ပေ။</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6005629"/>
            <a:ext cx="12191999" cy="707886"/>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my-MM" sz="40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rPr>
              <a:t>ပုံစံပြတဲတော်နှင့်ပတ်သက်သောအချက်များ</a:t>
            </a:r>
            <a:endParaRPr lang="en" sz="40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62700"/>
            <a:ext cx="10015992" cy="584775"/>
          </a:xfrm>
          <a:prstGeom prst="rect">
            <a:avLst/>
          </a:prstGeom>
          <a:noFill/>
          <a:effectLst>
            <a:outerShdw blurRad="50800" dist="25400" dir="5400000" algn="ctr" rotWithShape="0">
              <a:schemeClr val="tx1"/>
            </a:outerShdw>
          </a:effectLst>
        </p:spPr>
        <p:txBody>
          <a:bodyPr wrap="square">
            <a:spAutoFit/>
          </a:bodyPr>
          <a:lstStyle/>
          <a:p>
            <a:r>
              <a:rPr lang="my-MM" sz="3200" b="1" dirty="0">
                <a:ln w="12700">
                  <a:solidFill>
                    <a:schemeClr val="accent3">
                      <a:lumMod val="50000"/>
                    </a:schemeClr>
                  </a:solidFill>
                  <a:prstDash val="solid"/>
                </a:ln>
                <a:pattFill prst="narHorz">
                  <a:fgClr>
                    <a:srgbClr val="FFFF00"/>
                  </a:fgClr>
                  <a:bgClr>
                    <a:schemeClr val="accent3">
                      <a:lumMod val="75000"/>
                    </a:schemeClr>
                  </a:bgClr>
                </a:pattFill>
                <a:effectLst>
                  <a:innerShdw blurRad="177800">
                    <a:schemeClr val="accent3">
                      <a:lumMod val="50000"/>
                    </a:schemeClr>
                  </a:innerShdw>
                </a:effectLst>
              </a:rPr>
              <a:t>ပုံစံပြတဲတော်၏ရည်ရွယ်ချက်</a:t>
            </a:r>
            <a:r>
              <a:rPr lang="my-MM" sz="3200" dirty="0">
                <a:ln w="12700">
                  <a:solidFill>
                    <a:schemeClr val="accent3">
                      <a:lumMod val="50000"/>
                    </a:schemeClr>
                  </a:solidFill>
                  <a:prstDash val="solid"/>
                </a:ln>
                <a:pattFill prst="narHorz">
                  <a:fgClr>
                    <a:srgbClr val="FFFF00"/>
                  </a:fgClr>
                  <a:bgClr>
                    <a:schemeClr val="accent3">
                      <a:lumMod val="75000"/>
                    </a:schemeClr>
                  </a:bgClr>
                </a:pattFill>
                <a:effectLst>
                  <a:innerShdw blurRad="177800">
                    <a:schemeClr val="accent3">
                      <a:lumMod val="50000"/>
                    </a:schemeClr>
                  </a:innerShdw>
                </a:effectLst>
              </a:rPr>
              <a:t>(ထွက်မြောက်ရာကျမ်း ၂၅:၁-၉)</a:t>
            </a:r>
            <a:endParaRPr lang="en-US" sz="3200" dirty="0">
              <a:ln w="12700">
                <a:solidFill>
                  <a:schemeClr val="accent3">
                    <a:lumMod val="50000"/>
                  </a:schemeClr>
                </a:solidFill>
                <a:prstDash val="solid"/>
              </a:ln>
              <a:pattFill prst="narHorz">
                <a:fgClr>
                  <a:srgbClr val="FFFF00"/>
                </a:fgClr>
                <a:bgClr>
                  <a:schemeClr val="accent3">
                    <a:lumMod val="75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lang="my-MM"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'သူ​တို့​အလယ်​၌ ငါ​ကိန်းဝပ်​ဖို့​ရန် သူ​တို့​သည် ငါ့​အဖို့ သန့်ရှင်းရာဌာန​ကို​လုပ်​ကြ​စေ​။ထွက်မြောက်ရာကျမ်း 25:8</a:t>
            </a:r>
            <a:endPar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spcBef>
                <a:spcPts val="600"/>
              </a:spcBef>
              <a:defRPr/>
            </a:pPr>
            <a:r>
              <a:rPr lang="my-MM" sz="2000" b="1" dirty="0">
                <a:solidFill>
                  <a:prstClr val="white"/>
                </a:solidFill>
                <a:effectLst>
                  <a:glow rad="88900">
                    <a:srgbClr val="041D57"/>
                  </a:glow>
                  <a:outerShdw blurRad="38100" dist="38100" dir="2700000" algn="tl">
                    <a:srgbClr val="000000">
                      <a:alpha val="43137"/>
                    </a:srgbClr>
                  </a:outerShdw>
                </a:effectLst>
              </a:rPr>
              <a:t>ပဋိညာဉ်၏အစိတ်အပိုင်းကို ပြည့်စုံစေမည်ဟု အာမခံချက်တစ်ခုအနေနှင့်၊ ဘုရားသခင်သည် လူများကြားတွင် နေထိုင်သွားရန် ဆုံးဖြတ်ခဲ့သည်။</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48187" y="3546866"/>
            <a:ext cx="6210256" cy="923330"/>
          </a:xfrm>
          <a:prstGeom prst="rect">
            <a:avLst/>
          </a:prstGeom>
          <a:noFill/>
        </p:spPr>
        <p:txBody>
          <a:bodyPr wrap="square">
            <a:spAutoFit/>
          </a:bodyPr>
          <a:lstStyle/>
          <a:p>
            <a:pPr lvl="0">
              <a:spcBef>
                <a:spcPts val="600"/>
              </a:spcBef>
              <a:defRPr/>
            </a:pPr>
            <a:r>
              <a:rPr lang="my-MM" b="1" dirty="0">
                <a:solidFill>
                  <a:prstClr val="white"/>
                </a:solidFill>
                <a:effectLst>
                  <a:glow rad="88900">
                    <a:srgbClr val="041D57"/>
                  </a:glow>
                  <a:outerShdw blurRad="38100" dist="38100" dir="2700000" algn="tl">
                    <a:srgbClr val="000000">
                      <a:alpha val="43137"/>
                    </a:srgbClr>
                  </a:outerShdw>
                </a:effectLst>
              </a:rPr>
              <a:t>မောရှေသည်တဲတော်</a:t>
            </a:r>
            <a:r>
              <a:rPr lang="my-MM" b="1" dirty="0">
                <a:solidFill>
                  <a:schemeClr val="bg1"/>
                </a:solidFill>
              </a:rPr>
              <a:t>ပုံစံ</a:t>
            </a:r>
            <a:r>
              <a:rPr lang="my-MM" b="1" dirty="0">
                <a:solidFill>
                  <a:prstClr val="white"/>
                </a:solidFill>
                <a:effectLst>
                  <a:glow rad="88900">
                    <a:srgbClr val="041D57"/>
                  </a:glow>
                  <a:outerShdw blurRad="38100" dist="38100" dir="2700000" algn="tl">
                    <a:srgbClr val="000000">
                      <a:alpha val="43137"/>
                    </a:srgbClr>
                  </a:outerShdw>
                </a:effectLst>
              </a:rPr>
              <a:t>ကိုပြသခဲ့ပြီး၎င်း၏တည်ဆောက်မှုအတွက်တိကျသောညွှန်ကြားချက်များပေးခဲ့သည်။လူများကိုလိုအပ်သော ပစ္စည်းများ လှူဒါန်းရန် တောင်းဆိုခဲ့သည် (ထွ ၂၅း၂-၇)။</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08808" y="5478755"/>
            <a:ext cx="5717905" cy="1200329"/>
          </a:xfrm>
          <a:prstGeom prst="rect">
            <a:avLst/>
          </a:prstGeom>
          <a:noFill/>
        </p:spPr>
        <p:txBody>
          <a:bodyPr wrap="square">
            <a:spAutoFit/>
          </a:bodyPr>
          <a:lstStyle/>
          <a:p>
            <a:pPr lvl="0">
              <a:spcBef>
                <a:spcPts val="600"/>
              </a:spcBef>
              <a:defRPr/>
            </a:pPr>
            <a:r>
              <a:rPr lang="my-MM" b="1" dirty="0">
                <a:solidFill>
                  <a:schemeClr val="bg1"/>
                </a:solidFill>
              </a:rPr>
              <a:t>"ဣသရေလလူမျိုးတစ်ဦးသည်သန့်ရှင်းသောဌာနသို့ဝင်သောအခါ၊သူသည်သင်္ကေတအားဖြင့် ဘုရားသခင်၏ရှေ့တော်မှောက်သို့ ရောက်ရှိခြင်းဖြစ်သည်... ယေရှုအသေခံတော်မူသောအခါ ကုလားကာကြီး နှစ်ခြမ်းကွဲသည်အထိ ဤသို့ဖြစ်ခဲ့သည်။"</a:t>
            </a:r>
            <a:endParaRPr kumimoji="0" lang="en" sz="2000" b="1" i="0" u="none" strike="noStrike" kern="1200" cap="none" spc="0" normalizeH="0" baseline="0" noProof="0" dirty="0">
              <a:ln>
                <a:noFill/>
              </a:ln>
              <a:solidFill>
                <a:schemeClr val="bg1"/>
              </a:solidFill>
              <a:effectLst>
                <a:glow rad="88900">
                  <a:srgbClr val="041D57"/>
                </a:glow>
                <a:outerShdw blurRad="38100" dist="38100" dir="2700000" algn="tl">
                  <a:srgbClr val="000000">
                    <a:alpha val="43137"/>
                  </a:srgbClr>
                </a:outerShdw>
              </a:effectLst>
              <a:uLnTx/>
              <a:uFillTx/>
              <a:latin typeface="Aptos" panose="02110004020202020204"/>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689320"/>
            <a:ext cx="8783194" cy="646331"/>
          </a:xfrm>
          <a:prstGeom prst="rect">
            <a:avLst/>
          </a:prstGeom>
          <a:noFill/>
        </p:spPr>
        <p:txBody>
          <a:bodyPr wrap="square">
            <a:spAutoFit/>
          </a:bodyPr>
          <a:lstStyle/>
          <a:p>
            <a:pPr lvl="0">
              <a:spcBef>
                <a:spcPts val="600"/>
              </a:spcBef>
              <a:defRPr/>
            </a:pPr>
            <a:r>
              <a:rPr lang="my-MM" b="1" dirty="0">
                <a:solidFill>
                  <a:prstClr val="white"/>
                </a:solidFill>
                <a:effectLst>
                  <a:glow rad="88900">
                    <a:srgbClr val="041D57"/>
                  </a:glow>
                  <a:outerShdw blurRad="38100" dist="38100" dir="2700000" algn="tl">
                    <a:srgbClr val="000000">
                      <a:alpha val="43137"/>
                    </a:srgbClr>
                  </a:outerShdw>
                </a:effectLst>
              </a:rPr>
              <a:t>ရှောလမုန်တည်သော သန့်ရှင်းရာဌာနနှင့် ဗိမာန်တော် နှစ်ခုလုံးသည် ကောင်းကင်ဘုံ၌ တည်ဆောက်ထားသော သန့်ရှင်းရာဌာန၏ ပုံစံဖြစ်သည် (ဟေဗြဲ ၈:၁-၂; ၁ ရာ ၈:၂၇၊ ၃၀)။</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754326"/>
          </a:xfrm>
          <a:prstGeom prst="rect">
            <a:avLst/>
          </a:prstGeom>
          <a:noFill/>
        </p:spPr>
        <p:txBody>
          <a:bodyPr wrap="square">
            <a:spAutoFit/>
          </a:bodyPr>
          <a:lstStyle/>
          <a:p>
            <a:pPr lvl="0">
              <a:spcBef>
                <a:spcPts val="600"/>
              </a:spcBef>
              <a:defRPr/>
            </a:pPr>
            <a:r>
              <a:rPr lang="my-MM" b="1" dirty="0">
                <a:solidFill>
                  <a:schemeClr val="bg1"/>
                </a:solidFill>
              </a:rPr>
              <a:t>"သို့သော်ဘုရားသခင်၏ရုပ်ဝထ္ထုတည်ရှိမှုသည်သူတို့အားလုံးအတွက်ချက်ချင်းသေခြင်းကိုဖြစ်စေမည်(ထွက်၃၃:၂၀)။ထို့ကြောင့်၊သူသည်သူ၏အလိုတော်ကိုထင်ရှားစေရန် သန့်ရှင်းသောဌာနတစ်ခု တည်ဆောက်ရန် သူတို့အား မှာထားတော်မူ၏။ ဤထင်ရှားမှုသည် သင်္ကေတများဖြင့် ပြသခြင်းဖြစ်သည်၊ အကြောင်းမှာ ဘုရားသခင်သည် မည်သည့်မြေကြီးပေါ်ရှိ ဗိမာန်တော်၌မျှ ရုပ်ဝထ္ထုအားဖြင့် မနေထိုင်တော်မူသောကြောင့်ဖြစ်သည် (တမန် ၁၇:၂၄)။"</a:t>
            </a:r>
            <a:endParaRPr kumimoji="0" lang="en" sz="2000" b="1" i="0" u="none" strike="noStrike" kern="1200" cap="none" spc="0" normalizeH="0" baseline="0" noProof="0" dirty="0">
              <a:ln>
                <a:noFill/>
              </a:ln>
              <a:solidFill>
                <a:schemeClr val="bg1"/>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5213</Words>
  <Application>Microsoft Office PowerPoint</Application>
  <PresentationFormat>Panorámica</PresentationFormat>
  <Paragraphs>76</Paragraphs>
  <Slides>11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Aptos</vt:lpstr>
      <vt:lpstr>Aptos Display</vt:lpstr>
      <vt:lpstr>Arial</vt:lpstr>
      <vt:lpstr>Calibri</vt:lpstr>
      <vt:lpstr>Comic Sans MS</vt:lpstr>
      <vt:lpstr>Constantia</vt:lpstr>
      <vt:lpstr>WinAmaraPura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saw tinmaungkyi</dc:creator>
  <cp:lastModifiedBy>Sergio</cp:lastModifiedBy>
  <cp:revision>19</cp:revision>
  <dcterms:created xsi:type="dcterms:W3CDTF">2025-08-05T07:38:24Z</dcterms:created>
  <dcterms:modified xsi:type="dcterms:W3CDTF">2025-08-07T09:02:01Z</dcterms:modified>
</cp:coreProperties>
</file>