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10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20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2000" b="1" i="0" dirty="0"/>
            <a:t>"ဘုရားသခင်နှင့် မောရှေတို့၏ ဆက်ဆံရေးသည် တဖြည်းဖြည်း နက်ရှိုင်းပြင်းထန်လာခဲ့သည်။"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ဘုရားသခင်သည်မီးလင်းသော ချုံပင်အတွင်းမှ သူ့အား ခေါ်တော်မူခဲ့သည်။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ဘုရားသခင်သည်အီဂျစ်နတ်ဘုရားများကိုအနိုင်ယူပုံကို မောရှေမြင်ခဲ့သည်။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အစ္စရေးတွေလွတ်မြောက်ဖို့ပင်လယ်နီခွဲထွက်တာကို သူမြင်ခဲ့တယ်။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ဘုရားသခင်သည် ဣသရေလလူတို့ကိုသိုင်နာတောင်သို့ ပို့ဆောင်တော်မူသည်ကို သူမြင်တွေ့ခဲ့ရသည်။"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i="0" dirty="0"/>
            <a:t>"သူတို့သည်တောင်ပေါ်၌ ရက်ပေါင်း လေးဆယ်တိတိ အတူတကွ ကုန်လွန်ခဲ့ကြသည်။"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သူတို့နှစ်ယောက်ရဲ့ဆက်ဆံရေးကတစ်နေ့ထက်တစ်နေ့ ပိုတိုးလာတယ်။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"ဘုရားရှင်သည်ကမ္ဘာဦးကျမ်းနှင့်ယောဘကျမ်းကိုရေးသားရန်မောရှေအားစေခိုင်းတော်မူခဲ့သည်။"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my-MM" sz="1800" b="1" dirty="0"/>
            <a:t>ဘုရားသခင်</a:t>
          </a:r>
          <a:endParaRPr lang="en" sz="1800" b="1" dirty="0"/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</a:rPr>
            <a:t>မောရှေ</a:t>
          </a:r>
          <a:endParaRPr lang="en" sz="2000" b="1" dirty="0">
            <a:solidFill>
              <a:schemeClr val="bg1"/>
            </a:solidFill>
          </a:endParaRP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my-MM" sz="1800" b="1" dirty="0"/>
            <a:t>ဘုရားသခင်</a:t>
          </a:r>
          <a:endParaRPr lang="en" sz="1800" b="1" dirty="0"/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</a:rPr>
            <a:t>မောရှေ</a:t>
          </a:r>
          <a:endParaRPr lang="en" sz="2000" b="1" dirty="0">
            <a:solidFill>
              <a:schemeClr val="bg1"/>
            </a:solidFill>
          </a:endParaRP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</a:rPr>
            <a:t>မောရှေ</a:t>
          </a:r>
          <a:endParaRPr lang="en" sz="2000" b="1" dirty="0">
            <a:solidFill>
              <a:schemeClr val="bg1"/>
            </a:solidFill>
          </a:endParaRP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my-MM" sz="1800" b="1" dirty="0"/>
            <a:t>ဘုရားသခင်</a:t>
          </a:r>
          <a:endParaRPr lang="en" sz="1800" b="1" dirty="0"/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"နင်သည် ငါ၏မိတ်ဆွေဖြစ်၏။ ငါ၏ ကျေးဇူးတော်လည်း နင့်အပေါ်၌ရှိ၏။"</a:t>
          </a:r>
          <a:endParaRPr lang="en" sz="16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"အကယ်၍ မှန်သည်ဆိုလျှင်၊ ကိုယ်တော်၏လမ်းခရီးကိုသွန်သင်ပြသတော်မူပါ။သို့မှသာ ကိုယ်တော်ကိုကျွန်တော်သိရှိပါမည်။"</a:t>
          </a:r>
          <a:endParaRPr lang="es-ES" sz="16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ငါ့သည် သင့်နှင့်အတူ သွားလိမ့်မည်။ ထိုမှတစ်ပါး သင့်အား အနားရစေမည်။"</a:t>
          </a:r>
          <a:endParaRPr lang="en" sz="16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"အကယ်၍ကိုယ်တော်သည်ကျွန်တော်တို့နှင့်အတူမသွားလျှင်၊ဤနေရာမှကျွန်တော်တို့ကိုမစေလွတ်ပါနှင့်</a:t>
          </a:r>
          <a:endParaRPr lang="en" sz="16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သင့်အားငါကျေးဇူးပြုသည်ဖြစ်၍၊သင့်ကိုငါ၏မိတ်ဆွေအဖြစ်မှတ်ယူသည်ဖြစ်၍၊သင်တောင်းဆိုသည့်အတိုင်း ငါပြုမည်။"</a:t>
          </a:r>
          <a:endParaRPr lang="en" sz="1600" b="1" dirty="0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my-MM" sz="1600" b="1" i="0" dirty="0"/>
            <a:t>ကျွန်တော်တို့နှင့်အတူမလိုက်လျှင်၊ကိုယ်တော်သည်ကျွန်တော်နှင့်ကျေးဇူးပြုတော်မူသည်ကိုအဘယ်သူသိရှိပါမည်နည်း။"</a:t>
          </a:r>
          <a:endParaRPr lang="en" sz="1600" b="1" dirty="0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70000"/>
            </a:lnSpc>
          </a:pPr>
          <a:r>
            <a:rPr lang="my-MM" sz="1600" b="1" i="0" dirty="0"/>
            <a:t>"မောရှေကဤသို့တောင်းဆိုခဲ့သည်</a:t>
          </a:r>
          <a:r>
            <a:rPr lang="en-US" sz="1600" b="1" i="0" dirty="0"/>
            <a:t>-</a:t>
          </a:r>
          <a:r>
            <a:rPr lang="my-MM" sz="1600" b="1" i="0" dirty="0"/>
            <a:t>ကိုယ်တော်၏ဘုန်းတော်</a:t>
          </a:r>
          <a:r>
            <a:rPr lang="en-US" sz="1600" b="1" i="0" dirty="0"/>
            <a:t> </a:t>
          </a:r>
          <a:r>
            <a:rPr lang="my-MM" sz="1600" b="1" i="0" dirty="0"/>
            <a:t>ကိုကျွန်တောအားပြသတော်မူပါ။"(ထွက်မြောက်ရာ ၃၃:၁၈)</a:t>
          </a:r>
          <a:endParaRPr lang="en" sz="1600" b="1" dirty="0">
            <a:effectLst/>
          </a:endParaRP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sz="1800" b="1" i="0" dirty="0"/>
        </a:p>
        <a:p>
          <a:r>
            <a:rPr lang="my-MM" sz="1800" b="1" i="0" dirty="0"/>
            <a:t>"ငါ၏ကျေးဇူးတော်ကိုသင့်အမြင်၌ ဖြတ်သန်းစေမည်"</a:t>
          </a:r>
          <a:br>
            <a:rPr lang="my-MM" sz="1800" dirty="0"/>
          </a:br>
          <a:r>
            <a:rPr lang="my-MM" sz="1800" b="1" i="0" dirty="0"/>
            <a:t>(ထွက် ၃၃:၁၉)</a:t>
          </a:r>
          <a:br>
            <a:rPr lang="my-MM" sz="1800" b="1" dirty="0"/>
          </a:br>
          <a:endParaRPr lang="en" sz="1800" b="1" dirty="0">
            <a:effectLst/>
          </a:endParaRP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my-MM" sz="1600" b="1" i="0" dirty="0"/>
            <a:t>"ဘုရားသခင်၏ ဘုန်းတော်သည် ကိုယ်တော်၏ကျေးဇူးတော်ပင်ဖြစ်၏။ဆိုလိုသည်မှာ ကိုယ်တော်၏ စိတ်နေသဘောထား</a:t>
          </a:r>
          <a:r>
            <a:rPr lang="en-US" sz="1600" b="1" i="0" dirty="0"/>
            <a:t> </a:t>
          </a:r>
          <a:r>
            <a:rPr lang="my-MM" sz="1600" b="1" i="0" dirty="0"/>
            <a:t>ပြည့်စုံခြင်းပင်တည်း။"</a:t>
          </a:r>
          <a:br>
            <a:rPr lang="my-MM" sz="1600" dirty="0"/>
          </a:b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/>
            </a:rPr>
            <a:t>ဘုရားသခင်ပြသခဲ့သည့်အရာမှာ သူ၏စရိုက်ဖြစ်သည် (ထွ ၃၄း၆-၇)။</a:t>
          </a:r>
          <a:endParaRPr lang="en" sz="1800" b="1" dirty="0">
            <a:effectLst/>
          </a:endParaRP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my-MM" sz="1600" b="1" i="0" dirty="0"/>
            <a:t>ပဋိညာဉ်၏ အခြေခံသဘောတရားများကို လက်ခံရယူရန်"</a:t>
          </a:r>
          <a:r>
            <a:rPr lang="my-MM" sz="1600" b="0" i="0" dirty="0"/>
            <a:t>(ထွက်မြောက်ရာ ၁၉:၃-၇)</a:t>
          </a:r>
          <a:endParaRPr lang="en" sz="1600" b="1" dirty="0"/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r>
            <a:rPr lang="my-MM" sz="1600" b="1" i="0" dirty="0"/>
            <a:t>လူတို့၏တုန့်ပြန်မှုကိုလျှောက်တင်ရန်နှင့်သိနတောင်ပေါ်ရှိဘုရားသခင်၏ပေါ်ထွန်းခြင်းဆိုင်ရာအမိန့်တော်များကိုလက်ခံရယူရန်"</a:t>
          </a:r>
          <a:r>
            <a:rPr lang="my-MM" sz="1600" b="0" i="0" dirty="0"/>
            <a:t>(ထွက်မြောက်ရာ ၁၉:၈-၁၄)</a:t>
          </a:r>
          <a:br>
            <a:rPr lang="my-MM" sz="1600" dirty="0"/>
          </a:br>
          <a:endParaRPr lang="en" sz="1600" b="1" dirty="0"/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my-MM" sz="1600" b="1" dirty="0"/>
            <a:t>ညွှန်ကြားချက်အသစ်များရရှိရန် (ထွ. ၁၉:၂၀-၂၅)</a:t>
          </a:r>
          <a:endParaRPr lang="en" sz="1600" b="1" dirty="0"/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my-MM" sz="1600" b="1" dirty="0"/>
            <a:t>ဖြည့်စွက်ဥပဒေများကို လက်ခံရရှိရန် (ထွ. ၂၀:၂၁; ၂၄:၃)၊</a:t>
          </a:r>
          <a:endParaRPr lang="en" sz="1600" b="1" dirty="0"/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r>
            <a:rPr lang="my-MM" sz="1600" b="1" i="0" dirty="0"/>
            <a:t>"ဘုရားသခင်၏လက်တော်ဖြင့်ရေးထားသော ပညတ်တော်ဆယ်ပါးကိုလည်းကောင်း၊ တဲတော်၏ပုံစံကိုလည်းကောင်းလက်ခံရယူရန်"(ထွက်မြောက်ရာ ၂၄:၁၂, ၁၈; ၃၂:၁၅)</a:t>
          </a:r>
          <a:endParaRPr lang="en" sz="1600" b="1" dirty="0"/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my-MM" sz="1600" b="1" dirty="0"/>
            <a:t>ရွှေနွားသငယ်၏အပြစ်အတွက် ဆုတောင်းပေးခြင်း (ထွ ၃၂း၃၀)၊</a:t>
          </a:r>
          <a:endParaRPr lang="en" sz="1600" b="1" dirty="0"/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r>
            <a:rPr lang="my-MM" sz="1600" b="1" i="0" dirty="0"/>
            <a:t>"ဘုရားသခင်သည် မိမိ၏ဘုန်းတော်ကိုပြသရန်နှင့် ပညတ်တော်ဆယ်ပါးပါရှိသော ကျောက်ပြားအသစ်များကိုလက်ခံရယူရန်"(ထွက်မြောက်ရာ ၃၄:၁-၅)</a:t>
          </a:r>
          <a:endParaRPr lang="en" sz="1600" b="1" dirty="0"/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5113BE4B-9685-4919-80F2-A60FCDEA0AFF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2FCD1DC8-054F-42AD-85F5-93A8C1BF38BB}" type="parTrans" cxnId="{66A24A28-245D-4026-A709-FA0CF2809EAC}">
      <dgm:prSet/>
      <dgm:spPr/>
      <dgm:t>
        <a:bodyPr/>
        <a:lstStyle/>
        <a:p>
          <a:endParaRPr lang="en-US"/>
        </a:p>
      </dgm:t>
    </dgm:pt>
    <dgm:pt modelId="{181D95C8-3789-4557-87CF-6F9B8286DAE5}" type="sibTrans" cxnId="{66A24A28-245D-4026-A709-FA0CF2809EAC}">
      <dgm:prSet/>
      <dgm:spPr/>
      <dgm:t>
        <a:bodyPr/>
        <a:lstStyle/>
        <a:p>
          <a:endParaRPr lang="en-US"/>
        </a:p>
      </dgm:t>
    </dgm:pt>
    <dgm:pt modelId="{F2722519-5C68-489F-9F08-7979990A5267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A05E3E11-6B6A-4683-95BC-70197B480247}" type="parTrans" cxnId="{DFA0F455-C422-4EB7-997D-0E0E4F058D1C}">
      <dgm:prSet/>
      <dgm:spPr/>
      <dgm:t>
        <a:bodyPr/>
        <a:lstStyle/>
        <a:p>
          <a:endParaRPr lang="en-US"/>
        </a:p>
      </dgm:t>
    </dgm:pt>
    <dgm:pt modelId="{E51B8628-64CB-478B-8F02-7F2CD53B7B1F}" type="sibTrans" cxnId="{DFA0F455-C422-4EB7-997D-0E0E4F058D1C}">
      <dgm:prSet/>
      <dgm:spPr/>
      <dgm:t>
        <a:bodyPr/>
        <a:lstStyle/>
        <a:p>
          <a:endParaRPr lang="en-US"/>
        </a:p>
      </dgm:t>
    </dgm:pt>
    <dgm:pt modelId="{BDC1E7A3-66F3-4391-8073-3AB7BF766DBD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148B4BE9-3534-40CE-BBCD-B8A3C49BB56E}" type="parTrans" cxnId="{625E320C-3AA4-41C0-AFD3-BF8E67D28652}">
      <dgm:prSet/>
      <dgm:spPr/>
      <dgm:t>
        <a:bodyPr/>
        <a:lstStyle/>
        <a:p>
          <a:endParaRPr lang="en-US"/>
        </a:p>
      </dgm:t>
    </dgm:pt>
    <dgm:pt modelId="{31B1FE51-A9F5-4F23-88E6-2EF124FAFFCF}" type="sibTrans" cxnId="{625E320C-3AA4-41C0-AFD3-BF8E67D28652}">
      <dgm:prSet/>
      <dgm:spPr/>
      <dgm:t>
        <a:bodyPr/>
        <a:lstStyle/>
        <a:p>
          <a:endParaRPr lang="en-US"/>
        </a:p>
      </dgm:t>
    </dgm:pt>
    <dgm:pt modelId="{F1DC3C8C-FC6F-4199-9D8C-F6479EE55848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lnSpc>
              <a:spcPct val="6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7C9828E6-F9F1-4BDF-81DA-D8DF4A605A34}" type="parTrans" cxnId="{8178A281-5935-41D6-B070-87E364FF3E6B}">
      <dgm:prSet/>
      <dgm:spPr/>
      <dgm:t>
        <a:bodyPr/>
        <a:lstStyle/>
        <a:p>
          <a:endParaRPr lang="en-US"/>
        </a:p>
      </dgm:t>
    </dgm:pt>
    <dgm:pt modelId="{FA24CC00-3331-4D74-AE01-9FF0D877A682}" type="sibTrans" cxnId="{8178A281-5935-41D6-B070-87E364FF3E6B}">
      <dgm:prSet/>
      <dgm:spPr/>
      <dgm:t>
        <a:bodyPr/>
        <a:lstStyle/>
        <a:p>
          <a:endParaRPr lang="en-U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1" presId="urn:microsoft.com/office/officeart/2005/8/layout/vList5"/>
    <dgm:cxn modelId="{625E320C-3AA4-41C0-AFD3-BF8E67D28652}" srcId="{2EEC3273-5F8A-48C9-850A-69EE6865333D}" destId="{BDC1E7A3-66F3-4391-8073-3AB7BF766DBD}" srcOrd="1" destOrd="0" parTransId="{148B4BE9-3534-40CE-BBCD-B8A3C49BB56E}" sibTransId="{31B1FE51-A9F5-4F23-88E6-2EF124FAFFCF}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1" presId="urn:microsoft.com/office/officeart/2005/8/layout/vList5"/>
    <dgm:cxn modelId="{66A24A28-245D-4026-A709-FA0CF2809EAC}" srcId="{2EEC3273-5F8A-48C9-850A-69EE6865333D}" destId="{5113BE4B-9685-4919-80F2-A60FCDEA0AFF}" srcOrd="0" destOrd="0" parTransId="{2FCD1DC8-054F-42AD-85F5-93A8C1BF38BB}" sibTransId="{181D95C8-3789-4557-87CF-6F9B8286DAE5}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3D2FA733-D231-42F1-BB1A-3E6CA48B0F2B}" type="presOf" srcId="{BDC1E7A3-66F3-4391-8073-3AB7BF766DBD}" destId="{76109693-36C5-44EA-BAE6-ABC72EF45D16}" srcOrd="0" destOrd="1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2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DFA0F455-C422-4EB7-997D-0E0E4F058D1C}" srcId="{E41AC5FE-3F87-4911-827E-95B18C71597E}" destId="{F2722519-5C68-489F-9F08-7979990A5267}" srcOrd="0" destOrd="0" parTransId="{A05E3E11-6B6A-4683-95BC-70197B480247}" sibTransId="{E51B8628-64CB-478B-8F02-7F2CD53B7B1F}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8178A281-5935-41D6-B070-87E364FF3E6B}" srcId="{C200C701-680C-41A3-BAC9-65DDA5D879F1}" destId="{F1DC3C8C-FC6F-4199-9D8C-F6479EE55848}" srcOrd="0" destOrd="0" parTransId="{7C9828E6-F9F1-4BDF-81DA-D8DF4A605A34}" sibTransId="{FA24CC00-3331-4D74-AE01-9FF0D877A682}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C81AC394-AE08-4240-8588-29B0899069CE}" type="presOf" srcId="{F1DC3C8C-FC6F-4199-9D8C-F6479EE55848}" destId="{172CFDF2-7936-4E9D-BFFA-0C73FCBBBDC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B2860AA6-2D44-4CA4-94E2-00F481E5EC0F}" type="presOf" srcId="{F2722519-5C68-489F-9F08-7979990A5267}" destId="{B35259F7-3DA3-4B94-9D52-4E67297EB8CB}" srcOrd="0" destOrd="0" presId="urn:microsoft.com/office/officeart/2005/8/layout/vList5"/>
    <dgm:cxn modelId="{03579AAB-EB30-46FB-BBF6-D975B712C197}" srcId="{C200C701-680C-41A3-BAC9-65DDA5D879F1}" destId="{68A9CB1A-A521-481A-8821-A7D8D7578B71}" srcOrd="1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1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2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E00D59F2-5BA4-47D7-BA2F-3BDFF398A1F9}" type="presOf" srcId="{5113BE4B-9685-4919-80F2-A60FCDEA0AFF}" destId="{76109693-36C5-44EA-BAE6-ABC72EF45D16}" srcOrd="0" destOrd="0" presId="urn:microsoft.com/office/officeart/2005/8/layout/vList5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i="0" kern="1200" dirty="0"/>
        </a:p>
        <a:p>
          <a:pPr marL="0" lvl="0" indent="0" algn="ctr" defTabSz="8890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i="0" kern="1200" dirty="0"/>
            <a:t>"ဘုရားသခင်နှင့် မောရှေတို့၏ ဆက်ဆံရေးသည် တဖြည်းဖြည်း နက်ရှိုင်းပြင်းထန်လာခဲ့သည်။"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"ဘုရားရှင်သည်ကမ္ဘာဦးကျမ်းနှင့်ယောဘကျမ်းကိုရေးသားရန်မောရှေအားစေခိုင်းတော်မူခဲ့သည်။"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ဘုရားသခင်သည်မီးလင်းသော ချုံပင်အတွင်းမှ သူ့အား ခေါ်တော်မူခဲ့သည်။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ဘုရားသခင်သည်အီဂျစ်နတ်ဘုရားများကိုအနိုင်ယူပုံကို မောရှေမြင်ခဲ့သည်။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အစ္စရေးတွေလွတ်မြောက်ဖို့ပင်လယ်နီခွဲထွက်တာကို သူမြင်ခဲ့တယ်။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ဘုရားသခင်သည် ဣသရေလလူတို့ကိုသိုင်နာတောင်သို့ ပို့ဆောင်တော်မူသည်ကို သူမြင်တွေ့ခဲ့ရသည်။"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"သူတို့သည်တောင်ပေါ်၌ ရက်ပေါင်း လေးဆယ်တိတိ အတူတကွ ကုန်လွန်ခဲ့ကြသည်။"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သူတို့နှစ်ယောက်ရဲ့ဆက်ဆံရေးကတစ်နေ့ထက်တစ်နေ့ ပိုတိုးလာတယ်။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</a:t>
          </a:r>
          <a:endParaRPr lang="en" sz="1800" b="1" kern="1200" dirty="0"/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"နင်သည် ငါ၏မိတ်ဆွေဖြစ်၏။ ငါ၏ ကျေးဇူးတော်လည်း နင့်အပေါ်၌ရှိ၏။"</a:t>
          </a:r>
          <a:endParaRPr lang="en" sz="16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</a:rPr>
            <a:t>မောရှေ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"အကယ်၍ မှန်သည်ဆိုလျှင်၊ ကိုယ်တော်၏လမ်းခရီးကိုသွန်သင်ပြသတော်မူပါ။သို့မှသာ ကိုယ်တော်ကိုကျွန်တော်သိရှိပါမည်။"</a:t>
          </a:r>
          <a:endParaRPr lang="es-ES" sz="16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</a:t>
          </a:r>
          <a:endParaRPr lang="en" sz="1800" b="1" kern="1200" dirty="0"/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ငါ့သည် သင့်နှင့်အတူ သွားလိမ့်မည်။ ထိုမှတစ်ပါး သင့်အား အနားရစေမည်။"</a:t>
          </a:r>
          <a:endParaRPr lang="en" sz="16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</a:rPr>
            <a:t>မောရှေ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"အကယ်၍ကိုယ်တော်သည်ကျွန်တော်တို့နှင့်အတူမသွားလျှင်၊ဤနေရာမှကျွန်တော်တို့ကိုမစေလွတ်ပါနှင့်</a:t>
          </a:r>
          <a:endParaRPr lang="en" sz="16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</a:rPr>
            <a:t>မောရှေ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ကျွန်တော်တို့နှင့်အတူမလိုက်လျှင်၊ကိုယ်တော်သည်ကျွန်တော်နှင့်ကျေးဇူးပြုတော်မူသည်ကိုအဘယ်သူသိရှိပါမည်နည်း။"</a:t>
          </a:r>
          <a:endParaRPr lang="en" sz="1600" b="1" kern="1200" dirty="0"/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</a:t>
          </a:r>
          <a:endParaRPr lang="en" sz="1800" b="1" kern="1200" dirty="0"/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သင့်အားငါကျေးဇူးပြုသည်ဖြစ်၍၊သင့်ကိုငါ၏မိတ်ဆွေအဖြစ်မှတ်ယူသည်ဖြစ်၍၊သင်တောင်းဆိုသည့်အတိုင်း ငါပြုမည်။"</a:t>
          </a:r>
          <a:endParaRPr lang="en" sz="1600" b="1" kern="1200" dirty="0"/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"မောရှေကဤသို့တောင်းဆိုခဲ့သည်</a:t>
          </a:r>
          <a:r>
            <a:rPr lang="en-US" sz="1600" b="1" i="0" kern="1200" dirty="0"/>
            <a:t>-</a:t>
          </a:r>
          <a:r>
            <a:rPr lang="my-MM" sz="1600" b="1" i="0" kern="1200" dirty="0"/>
            <a:t>ကိုယ်တော်၏ဘုန်းတော်</a:t>
          </a:r>
          <a:r>
            <a:rPr lang="en-US" sz="1600" b="1" i="0" kern="1200" dirty="0"/>
            <a:t> </a:t>
          </a:r>
          <a:r>
            <a:rPr lang="my-MM" sz="1600" b="1" i="0" kern="1200" dirty="0"/>
            <a:t>ကိုကျွန်တောအားပြသတော်မူပါ။"(ထွက်မြောက်ရာ ၃၃:၁၈)</a:t>
          </a:r>
          <a:endParaRPr lang="en" sz="1600" b="1" kern="1200" dirty="0">
            <a:effectLst/>
          </a:endParaRP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"ငါ၏ကျေးဇူးတော်ကိုသင့်အမြင်၌ ဖြတ်သန်းစေမည်"</a:t>
          </a:r>
          <a:br>
            <a:rPr lang="my-MM" sz="1800" kern="1200" dirty="0"/>
          </a:br>
          <a:r>
            <a:rPr lang="my-MM" sz="1800" b="1" i="0" kern="1200" dirty="0"/>
            <a:t>(ထွက် ၃၃:၁၉)</a:t>
          </a:r>
          <a:br>
            <a:rPr lang="my-MM" sz="1800" b="1" kern="1200" dirty="0"/>
          </a:br>
          <a:endParaRPr lang="en" sz="1800" b="1" kern="1200" dirty="0">
            <a:effectLst/>
          </a:endParaRP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/>
            </a:rPr>
            <a:t>ဘုရားသခင်ပြသခဲ့သည့်အရာမှာ သူ၏စရိုက်ဖြစ်သည် (ထွ ၃၄း၆-၇)။</a:t>
          </a:r>
          <a:endParaRPr lang="en" sz="1800" b="1" kern="1200" dirty="0">
            <a:effectLst/>
          </a:endParaRP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"ဘုရားသခင်၏ ဘုန်းတော်သည် ကိုယ်တော်၏ကျေးဇူးတော်ပင်ဖြစ်၏။ဆိုလိုသည်မှာ ကိုယ်တော်၏ စိတ်နေသဘောထား</a:t>
          </a:r>
          <a:r>
            <a:rPr lang="en-US" sz="1600" b="1" i="0" kern="1200" dirty="0"/>
            <a:t> </a:t>
          </a:r>
          <a:r>
            <a:rPr lang="my-MM" sz="1600" b="1" i="0" kern="1200" dirty="0"/>
            <a:t>ပြည့်စုံခြင်းပင်တည်း။"</a:t>
          </a:r>
          <a:br>
            <a:rPr lang="my-MM" sz="1600" kern="1200" dirty="0"/>
          </a:b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ပဋိညာဉ်၏ အခြေခံသဘောတရားများကို လက်ခံရယူရန်"</a:t>
          </a:r>
          <a:r>
            <a:rPr lang="my-MM" sz="1600" b="0" i="0" kern="1200" dirty="0"/>
            <a:t>(ထွက်မြောက်ရာ ၁၉:၃-၇)</a:t>
          </a:r>
          <a:endParaRPr lang="en" sz="1600" b="1" kern="1200" dirty="0"/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လူတို့၏တုန့်ပြန်မှုကိုလျှောက်တင်ရန်နှင့်သိနတောင်ပေါ်ရှိဘုရားသခင်၏ပေါ်ထွန်းခြင်းဆိုင်ရာအမိန့်တော်များကိုလက်ခံရယူရန်"</a:t>
          </a:r>
          <a:r>
            <a:rPr lang="my-MM" sz="1600" b="0" i="0" kern="1200" dirty="0"/>
            <a:t>(ထွက်မြောက်ရာ ၁၉:၈-၁၄)</a:t>
          </a:r>
          <a:br>
            <a:rPr lang="my-MM" sz="1600" kern="1200" dirty="0"/>
          </a:br>
          <a:endParaRPr lang="en" sz="1600" b="1" kern="1200" dirty="0"/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ညွှန်ကြားချက်အသစ်များရရှိရန် (ထွ. ၁၉:၂၀-၂၅)</a:t>
          </a:r>
          <a:endParaRPr lang="en" sz="1600" b="1" kern="1200" dirty="0"/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ဖြည့်စွက်ဥပဒေများကို လက်ခံရရှိရန် (ထွ. ၂၀:၂၁; ၂၄:၃)၊</a:t>
          </a:r>
          <a:endParaRPr lang="en" sz="1600" b="1" kern="1200" dirty="0"/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"ဘုရားသခင်၏လက်တော်ဖြင့်ရေးထားသော ပညတ်တော်ဆယ်ပါးကိုလည်းကောင်း၊ တဲတော်၏ပုံစံကိုလည်းကောင်းလက်ခံရယူရန်"(ထွက်မြောက်ရာ ၂၄:၁၂, ၁၈; ၃၂:၁၅)</a:t>
          </a:r>
          <a:endParaRPr lang="en" sz="1600" b="1" kern="1200" dirty="0"/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ရွှေနွားသငယ်၏အပြစ်အတွက် ဆုတောင်းပေးခြင်း (ထွ ၃၂း၃၀)၊</a:t>
          </a:r>
          <a:endParaRPr lang="en" sz="1600" b="1" kern="1200" dirty="0"/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"ဘုရားသခင်သည် မိမိ၏ဘုန်းတော်ကိုပြသရန်နှင့် ပညတ်တော်ဆယ်ပါးပါရှိသော ကျောက်ပြားအသစ်များကိုလက်ခံရယူရန်"(ထွက်မြောက်ရာ ၃၄:၁-၅)</a:t>
          </a:r>
          <a:endParaRPr lang="en" sz="1600" b="1" kern="1200" dirty="0"/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37BA4-3A78-496D-9205-425004351A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C5E4-6353-481B-B40C-5C7DDE5EE2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C5E4-6353-481B-B40C-5C7DDE5EE2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4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2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1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5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3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3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5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1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1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1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8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2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3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0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5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8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1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1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3.jpeg"/><Relationship Id="rId4" Type="http://schemas.microsoft.com/office/2007/relationships/hdphoto" Target="../media/hdphoto4.wdp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8210550" y="139212"/>
            <a:ext cx="3981450" cy="3939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300" normalizeH="0" baseline="0" noProof="0" dirty="0">
                <a:ln w="1270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prstClr val="black"/>
                  </a:glow>
                  <a:outerShdw blurRad="38100" dist="50800" dir="5400000" algn="tl" rotWithShape="0">
                    <a:srgbClr val="CCCC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my-MM" sz="4800" b="1" i="0" u="none" strike="noStrike" kern="1200" cap="none" spc="300" normalizeH="0" baseline="0" noProof="0" dirty="0">
                <a:ln w="1270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prstClr val="black"/>
                  </a:glow>
                  <a:outerShdw blurRad="38100" dist="50800" dir="5400000" algn="tl" rotWithShape="0">
                    <a:srgbClr val="CCCC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​ကိုယ်တော်​၏​ဘုန်းအသရေ​တော်​ကိုအကျွန်ုပ်​အားပြ​တော်မူ​ပါ​</a:t>
            </a:r>
            <a:r>
              <a:rPr kumimoji="0" lang="es-ES" sz="4800" b="1" i="0" u="none" strike="noStrike" kern="1200" cap="none" spc="300" normalizeH="0" baseline="0" noProof="0" dirty="0">
                <a:ln w="1270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prstClr val="black"/>
                  </a:glow>
                  <a:outerShdw blurRad="38100" dist="50800" dir="5400000" algn="tl" rotWithShape="0">
                    <a:srgbClr val="CCCC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12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for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September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20, 2025</a:t>
            </a:r>
          </a:p>
        </p:txBody>
      </p:sp>
    </p:spTree>
    <p:extLst>
      <p:ext uri="{BB962C8B-B14F-4D97-AF65-F5344CB8AC3E}">
        <p14:creationId xmlns:p14="http://schemas.microsoft.com/office/powerpoint/2010/main" val="26832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94966" y="58994"/>
            <a:ext cx="1191292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2800" b="1" dirty="0">
                <a:ln/>
                <a:solidFill>
                  <a:schemeClr val="accent3"/>
                </a:solidFill>
              </a:rPr>
              <a:t>ဘုရားသခင်၏ဘုန်းတော်ကိုမြင်တွေ့ရခြင်း၏ရလဒ်(ထွက်မြောက်ရာ၃၄:၂၉-၃၅)</a:t>
            </a:r>
            <a:endParaRPr lang="en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65468" y="711672"/>
            <a:ext cx="11868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7030A0"/>
                </a:solidFill>
                <a:latin typeface="Comic Sans MS" panose="030F0702030302020204" pitchFamily="66" charset="0"/>
              </a:rPr>
              <a:t>'ထို့နောက်မောရှေ​သည်သိနာ​တောင်​ပေါ်မှဆင်းလာ​၏​။တောင်​ပေါ်မှဆင်းလာ​သောအခါမောရှေ​၏​လက်​ထဲ၌သက်သေခံချက်​ကျောက်ပြား​နှစ်​ချပ်​ပါ​၏​။မောရှေ​သည်ထာဝရဘုရား​နှင့်​စကားပြော​ခဲ့​ရ​သဖြင့်သူ​၏​မျက်နှာ​ထွန်းပ​သည်​ကိုသူ​မ​သိ​။ထွက်မြောက်ရာကျမ်း34:29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358003"/>
            <a:ext cx="76301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"မောရှေသည်ယခင်က“မျက်နှာချင်းဆိုင်”ဘုရားသခင်နှင့်များစွာပြောဆိုခဲ့ဖူးသော်</a:t>
            </a:r>
            <a:r>
              <a:rPr lang="en-US" b="1" dirty="0"/>
              <a:t> </a:t>
            </a:r>
            <a:r>
              <a:rPr lang="my-MM" b="1" dirty="0"/>
              <a:t>လည်း၊ ယင်းအချိန်ထိ သူ၏မျက်နှာသည် အလင်းတောက်ပခြင်း မရှိခဲ့ပါ။ ဤတစ်ကြိမ်တွင် အဘယ်အရာက ပြောင်းလဲစေသနည်း？ ထို့အပြင်၊ ဤပြောင်းလဲမှုသည် ကြာရှည်စွာ တည်တံ့ခဲ့ကြောင်း (ထွက်မြောက်ရာ ၃၄:၃၄-၃၅) သတိပြုပါ။"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3" y="4955747"/>
            <a:ext cx="8090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"ဤဖြစ်ရပ်ကို ပြန်လည်အမှတ်ရစေလျက်၊ ရှင်ပေါလုသည် မောရှေကဲ့သို့ အတုယူရန်နှင့် မောရှေကဲ့သို့ပင် ပြောင်းလဲခြင်းသို့ ရောက်ရှိရန် ဘုရားသခင်၏ဘုန်းတော်ကို ဆင်ခြင်တွေးတောရန် ကျွန်ုပ်တို့အား ဖိတ်ခေါ်ထားသည် (၂ ကောရိန္သု ၃:၁၂-၁၈)။"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6" y="2731603"/>
            <a:ext cx="36742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"ယခုအခါတွင်မောရှေသည်ဘုရားသခင်အားများစွာပို၍နက်ရှိုင်းစွာသိရှိလာခဲ့</a:t>
            </a:r>
            <a:r>
              <a:rPr lang="en-US" b="1" dirty="0"/>
              <a:t> </a:t>
            </a:r>
            <a:r>
              <a:rPr lang="my-MM" b="1" dirty="0"/>
              <a:t>သည်။သူ၏မိတ်ဆွေဖြစ်ခြင်းသည်ရင့်ကျက်မှုအဆင့်သို့ ရောက်ရှိခဲ့သည်။ သူသည်ဘုရားသခင်၏ဘုန်းတော်ကိုအာရုံပြုဆင်ခြင်တွေးတောခဲ့ပြီး၊ထိုဘုန်းတော်အားဖြင့်ပြောင်းလဲခြင်းသို့ရောက်ရှိခဲ့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951862"/>
            <a:ext cx="8090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ကျွန်ုပ်တို့၏စရိုက်လက္ခဏာကို ပြောင်းလဲကာ ဘုရားသခင်ပုံသဏ္ဌာန်ဖြစ်အောင် ပုံသွင်းခွင့်ပြုသောအခါဘုရားသခင်သည်ကျွန်ုပ်တို့အတွက်အဘယ်အရာပြုလုပ်ပေးနိုင်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သည်ကိုမောရှေသည်သက်သေပြသည့်စံပြတစ်ဦးဖြစ်သည်။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475334" y="956290"/>
            <a:ext cx="888274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300" b="1" dirty="0"/>
              <a:t>"ဘုရားသခင်သည်မောရှေ၏ရဲရင့်ခြင်းအတွက်သူ့ကိုဆူပူဆုံးမတော်မူသည်ဟုသင်ထင်သလော။မှန်ပေသည်၊မည်သို့မျှမဟုတ်ပါ။မောရှေသည်ဤတောင်းဆိုချက်ကိုအကျိုးအကြောင်းမရှိသောစိတ်ဝင်စားမှုမှမပြုခဲ့ပါ။သူ့တွင်ရည်ရွယ်</a:t>
            </a:r>
            <a:r>
              <a:rPr lang="en-US" sz="2300" b="1" dirty="0"/>
              <a:t> </a:t>
            </a:r>
            <a:r>
              <a:rPr lang="my-MM" sz="2300" b="1" dirty="0"/>
              <a:t>ချက်ရှိခဲ့သည်။မိမိ၏အားဖြင့်ဘုရားသခင်၏အမှုတော်ကိုမကောင်းမြတ်စွာမဆောင်ရွက်နိုင်ကြောင်းသူမြင်တွေ့ခဲ့သည်။ဘုရားသခင်၏ဘုန်းတော်ကိုရှင်း</a:t>
            </a:r>
            <a:r>
              <a:rPr lang="en-US" sz="2300" b="1" dirty="0"/>
              <a:t> </a:t>
            </a:r>
            <a:r>
              <a:rPr lang="my-MM" sz="2300" b="1" dirty="0"/>
              <a:t>လင်းစွာမြင်တွေ့နိုင်ပါက၊မိမိ၏ကိုယ်ပိုင်အားဖြင့်မဟုတ်ဘဲအာနုဘော်အလုံးစုံကိုပိုင်ဆိုင်တော်မူသောထာဝရဘုရားသခင်၏အားဖြင့်မိမိ၏အရေးကြီးသောတာဝန်ကိုဆက်လက်ထမ်းဆောင်နိုင်မည်ကိုသိရှိခဲ့သည်။သူ၏ဝိညာဉ်တစ်ခုလုံးသည်ဘုရားသခင်ဘက်သို့ဆွဲငင်ခြင်းခံခဲ့ရသည်။ဘုရားသခင်အားပိုမိုသိရှိလိုခဲ့သည်၊မည်သည့်အရေးကြီးသောအချိန်သို့မဟုတ်စိတ်ရှုပ်စရာကိစ္စတွင်မဆို</a:t>
            </a:r>
            <a:r>
              <a:rPr lang="en-US" sz="2300" b="1" dirty="0"/>
              <a:t> </a:t>
            </a:r>
            <a:r>
              <a:rPr lang="my-MM" sz="2300" b="1" dirty="0"/>
              <a:t>ဘုရားသခင်၏ကိုယ်တော်တိုင်ရှိခြင်းခံစားရန်လိုလားခဲ့သည်။မောရှေကဘုရားသခင်၏ဘုန်းတော်ကိုမြင်တွေ့လိုသောတောင်းဆိုချက်သည်အတ္တဆန်ခြင်းကြောင့်မဟုတ်ပါ။သူ၏တစ်ခုတည်းသောရည်ရွယ်ချက်မှာမိမိ၏ဖန်ဆင်းရှင်အား ပိုမိုဂုဏ်ပြုနိုင်ရန် ဆန္ဒရှိခြင်းပင်ဖြစ်သည်။"</a:t>
            </a:r>
            <a:endParaRPr kumimoji="0" lang="e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690004" y="323495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EFE4C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872234" y="243331"/>
            <a:ext cx="5290249" cy="64940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2800" dirty="0"/>
              <a:t>ထာဝရဘုရား​သည်သူ့​ရှေ့​မှ​ဖြတ်သွား​၍“​ထာဝရဘုရား​၊ထာဝရဘုရား​သည်သနားစုံမက်​တတ်​သော​ဘုရား​၊ကျေးဇူးပြု​တတ်​သောဘုရား​၊စိတ်ရှည်​သော​ဘုရား​၊မေတ္တာကရုဏာ​ကြွယ်ဝ​သော​ဘုရား​၊သစ္စာတည်​သော​ဘုရား​ဖြစ်​၏​။မျိုးဆက်​အထောင်​အသောင်း​တို့​အား မေတ္တာကရုဏာ​ထား​၍ကျူးလွန်​သော​ဒုစရိုက်​အပြစ်​တို့​ကို​ခွင့်လွှတ်​သော်</a:t>
            </a:r>
            <a:r>
              <a:rPr lang="en-US" sz="2800" dirty="0"/>
              <a:t> </a:t>
            </a:r>
            <a:r>
              <a:rPr lang="my-MM" sz="2800" dirty="0"/>
              <a:t>လည်းအပြစ်ဒဏ်​မ​ခတ်​ဘဲ​မ​နေ​။ဖခင်​တို့​၏​အပြစ်​ကိုသား​မြေး​တို့​အပေါ်တတိယ​အဆက်​၊စတုတ္ထ​အဆက်​တိုင်အောင်အပြစ်ဒဏ်​ကျရောက်​စေ​သော​ဘုရား​ဖြစ်​သည်​”​ဟုမြွက်ဆို​တော်မူ​၏</a:t>
            </a:r>
            <a:r>
              <a:rPr lang="my-MM" sz="3200" dirty="0"/>
              <a:t>​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34:6, 7, NKJV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</a:pPr>
            <a:r>
              <a:rPr lang="en-US" b="1" dirty="0">
                <a:solidFill>
                  <a:schemeClr val="tx2"/>
                </a:solidFill>
              </a:rPr>
              <a:t>        </a:t>
            </a:r>
            <a:r>
              <a:rPr lang="my-MM" b="1" dirty="0">
                <a:solidFill>
                  <a:schemeClr val="tx2"/>
                </a:solidFill>
              </a:rPr>
              <a:t>ဘုရားသခင်နှင့်မောရှေ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ဘုရားသခင်နှင့် တွေ့ဆုံခြင်း (ထွက်မြောက်ရာ ၃၃:၇-၁၁)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ဘုရားသခင်အား ပိုမို၍ သိကျွမ်းလာခြင်း (ထွက်မြောက်ရာ ၃၃:၁၂-၁၇)</a:t>
            </a:r>
            <a:endParaRPr lang="en-US" b="1" dirty="0"/>
          </a:p>
          <a:p>
            <a:pPr lvl="1">
              <a:spcBef>
                <a:spcPts val="1200"/>
              </a:spcBef>
            </a:pPr>
            <a:r>
              <a:rPr lang="my-MM" b="1" dirty="0">
                <a:solidFill>
                  <a:srgbClr val="0070C0"/>
                </a:solidFill>
              </a:rPr>
              <a:t>ဘုရားသခင်၏ ဘုန်းတော်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ဘုရားသခင်၏ဘုန်းတော်ကိုသိလိုခြင်းဆန္ဒ (ထွက်မြောက်ရာ ၃၃:၁၈-၂၃)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ဘုရားသခင်၏ဘုန်းတော်၏ဗျာဒိတ်တော် (ထွက်မြောက်ရာ၃၄:၁၂၈)</a:t>
            </a:r>
            <a:endParaRPr lang="es-ES" b="1" dirty="0"/>
          </a:p>
          <a:p>
            <a:pPr lvl="1">
              <a:spcBef>
                <a:spcPts val="1200"/>
              </a:spcBef>
            </a:pPr>
            <a:r>
              <a:rPr lang="my-MM" b="1" dirty="0"/>
              <a:t>ဘုရားသခင်၏ဘုန်းတော်ကိုမြင်တွေ့ရခြင်း၏ရလဒ်(ထွက်မြောက်ရာ ၃၄:၂၉-၃၅)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65550" y="67747"/>
            <a:ext cx="683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"ထိုအကြောင်းကိုယုံမှားဖွယ်ရာမရှိပါ။ဘုရားသခင်နှင့်မောရှေသည်ရင်းနှီး</a:t>
            </a:r>
            <a:r>
              <a:rPr lang="en-US" b="1" dirty="0"/>
              <a:t> </a:t>
            </a:r>
            <a:r>
              <a:rPr lang="my-MM" b="1" dirty="0"/>
              <a:t>ခင်မင်ရင်းသောမိတ်ဆွေများဖြစ်လာကြ၏။"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9" y="5804911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3250" y="621901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3252" y="446245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7" y="537533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04835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883072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-34549" y="2759428"/>
            <a:ext cx="71867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ွက်မြောက်ရာကျမ်းအခန်းကြီး၃၃နှင့်၃၄သည်ဤထူးခြားပြင်းထန်သောဆက်ဆံရေးအတွင်းကအထူးအခိုက်အတန့်တစ်ခုကိုမှတ်တမ်းတင်ထားသည်ဘုရားသခင်၏ဘုန်းတော်ကိုမြင်တွေ့လိုသောမောရှေ၏တောင်းဆိုချက်ပင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25656" y="1946571"/>
            <a:ext cx="6835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နာတောင်ပေါ်တွင်အမျိုးမျိုးသောတွေ့ဆုံမှုများအတွင်းသူတို့၏ခင်မင်ရင်းနှီးမှုခိုင်ခံ့လာကာမောရှေအားအနားယူရန်ဘုရားသခင်ခေါ်သည့်နေ့အထိဆက်လက်တိုးပွားလာ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45283" y="746498"/>
            <a:ext cx="6835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"ဤသို့ဖြစ်လာခြင်းသည်တစ်ညတည်းဖြင့်မဟုတ်ခဲ့ပါ။၎င်းသည်ဖြည်းဖြည်းချင်း ဖြစ်ပေါ်လာခဲ့သော ဖြစ်စဉ်တစ်ခုဖြစ်သည်။ ထိုအရာသည် မောရှေ၏ ငယ်စဉ်ဘဝတုန်းကစတင်ခဲ့သည်၊သူ၏မိခင်ကသူတို့ကိုးကွယ်သောအံ့ဖွယ်သောဘုရားသခင်အကြောင်းသူ့အားပြောပြချိန်တွင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my-MM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ဘုရားသခင်နှင့်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 </a:t>
            </a:r>
            <a:r>
              <a:rPr lang="my-MM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မောရှေ</a:t>
            </a:r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29431" y="88435"/>
            <a:ext cx="6517560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2200" b="1" dirty="0"/>
              <a:t>ဘုရားသခင်နှင့်တွေ့ဆုံခြင်း(ထွက်မြောက်ရာ၃၃:၇-၁၁)</a:t>
            </a:r>
            <a:endParaRPr lang="en-US" sz="2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E3B8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'မောရှေ​သည် တဲ​တော်​ထဲသို့​ဝင်သွား​သောအခါ မိုးတိမ်​တိုင်​သည်​ဆင်းလာ​၍ တဲ​တော်​အဝင်ဝ​၌ တည်​နေ​၏​။ ထို့နောက် </a:t>
            </a:r>
            <a:r>
              <a:rPr lang="my-MM" sz="2000" b="1" dirty="0">
                <a:solidFill>
                  <a:srgbClr val="E3B8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ထာဝရဘုရား​</a:t>
            </a:r>
            <a:r>
              <a:rPr lang="my-MM" b="1" dirty="0">
                <a:solidFill>
                  <a:srgbClr val="E3B8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သည် မောရှေ​နှင့်​စကားပြော​တော်မူ​၏​။ 'ထွက်မြောက်ရာကျမ်း 33:9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3B84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62250" y="1976209"/>
            <a:ext cx="594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မောရှေသည် တဲတော်၌ ဘုရားသခင်နှင့် တွေ့ဆုံခဲ့ပြီး သူနှင့် မျက်နှာချင်းဆိုင်စကားပြောခဲ့သည် (ထွ ၃၃:၇-၁၁)။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50735" y="5771590"/>
            <a:ext cx="6051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မောရှေသည်ဘုရားသခင်၏သစ္စာရှိကျေးကျွန်တစ်ဦးဖြစ်လာခဲ့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သည်(ဟေဗြဲ၃:၅)၊အမှောင်ထဲတွင်မငြိမ်းနိုင်သောမီးရှူးတန်ဆောင်၊ စံနမူနာပြပရောဖက်တစ်ဦးဖြစ်လာခဲ့သည်။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991288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632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07300" y="2827459"/>
            <a:ext cx="27837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"ရှင်းလင်းချက်“</a:t>
            </a:r>
            <a:r>
              <a:rPr lang="en-US" sz="1600" b="1" dirty="0"/>
              <a:t>-</a:t>
            </a:r>
            <a:r>
              <a:rPr lang="my-MM" sz="1600" b="1" dirty="0"/>
              <a:t>မျက်နှာချင်း</a:t>
            </a:r>
            <a:r>
              <a:rPr lang="en-US" sz="1600" b="1" dirty="0"/>
              <a:t> </a:t>
            </a:r>
            <a:r>
              <a:rPr lang="my-MM" sz="1600" b="1" dirty="0"/>
              <a:t>ဆိုင်"ဟူသောအသုံးအနှုန်းသည်</a:t>
            </a:r>
            <a:r>
              <a:rPr lang="en-US" sz="1600" b="1" dirty="0"/>
              <a:t> </a:t>
            </a:r>
            <a:r>
              <a:rPr lang="my-MM" sz="1600" b="1" dirty="0"/>
              <a:t>ရုပ်ပိုင်းဆိုင်ရာအားဖြင့်တစ်ဦးကိုတစ်ဦးမြင်တွေ့ကြသည်ကိုဆိုလိုခြင်းမဟုတ်ပါ။ထို့ထက်၎င်းတို့ကြားတွင်လွတ်လပ်စွာစကားပြောနိုင်သောဆက်ဆံရေးရှိကြောင်း(မောရှေသည်ဘုရားသခင်၏မျက်နှာတော်ကိုဘယ်သောအခါမှမမြင်ဖူးသော်လည်း)ဖော်ပြခြင်းဖြစ်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-1" y="50289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2800" b="1" dirty="0"/>
              <a:t>ဘုရားသခင်အားပိုမို၍သိကျွမ်းလာခြင်း(ထွက်မြောက်ရာ ၃၃:၁၂-၁၇)</a:t>
            </a:r>
            <a:endParaRPr kumimoji="0" lang="en" sz="2800" b="1" i="0" u="none" strike="noStrike" kern="1200" cap="none" spc="300" normalizeH="0" baseline="0" noProof="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52192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'ယခု အကျွန်ုပ်​သည် ကိုယ်တော်​၏​ရှေ့​တော်​၌ မျက်နှာရ​ပါလျှင် အကျွန်ုပ်​အား ကိုယ်တော်​၏​လမ်းခရီး​ကို သိ​စေ​တော်မူ​ပါ​။ သို့ပြုလျှင် အကျွန်ုပ်​သည် ကိုယ်တော်​ကို​သိ​မည်​ဖြစ်၍ ကိုယ်တော်​၏​ရှေ့​တော်​၌ မျက်နှာရ​ပါ​လိမ့်မည်​။ ဤ​လူမျိုး​သည် ကိုယ်တော်​၏​လူမျိုး​တော်​ဖြစ်​သည်​ကို ဆင်ခြင်​တော်မူ​ပါ​”​ဟု လျှောက်​လေ​၏​။ 'ထွက်မြောက်ရာကျမ်း 33:13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96907"/>
            <a:ext cx="116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"ဘုရားသခင်ကမောရှေကိုယ်တိုင်လူတို့ကိုကတိနိုင်ငံ(ကာနန်သို့</a:t>
            </a:r>
            <a:r>
              <a:rPr lang="en-US" b="1" dirty="0"/>
              <a:t>)</a:t>
            </a:r>
            <a:r>
              <a:rPr lang="my-MM" b="1" dirty="0"/>
              <a:t>မပို့ဆောင်တော့မည်ဟုမိန့်တော်မူသောအခါ(ထွက်မြောက်ရာ၃၃:၁-၃)၊ စိတ်ဝင်စားဖွယ် စကားပြောဆိုမှုတစ်ရပ် ဖြစ်ပေါ်လာခဲ့သည် (ထွက်မြောက်ရာ ၃၃:၁၂-၁၇)။"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896205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ဘုရားသခင်နှင့်ရက်ပေါင်း၄၀အတူရှိနေခဲ့ပြီးပညတ်တော်ဆယ်ပါးနှင့်တဲတော်ဆောက်လုပ်ရန်အမိန့်တော်များကိုလက်ခံရရှိခဲ့သည်။ယခုအခါတွင်လူတို့အတွက်ကြားဝင်တောင်းပန်ရန်သူသည် ဘုရားသခင်ရှေ့တော်မှောက်သို့တစ်ဖန်ရောက်ရှိနေပြန်သည်။ဘုရားသခင်အားအလွန်ရင်းနှီးစွာစကားပြောဆိုခဲ့သည်မှာသူသည်ဘုရားသခင်အားကောင်းစွာသိရှိသည်ဟုထင်ရသည်။သို့ဖြစ်လျှင်(ထွက်မြောက်ရာ ၃၃:၁၃အရ)သူသည် မည်သို့သောအရာကို သိရှိလိုသည်ဟု ဆိုသနည်း။ သင်သည်လည်း ဘုရားသခင်အား မည်သို့သိရှိရန် လိုအပ်သနည်း။"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681315" y="78931"/>
            <a:ext cx="8642555" cy="437508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lvl="1">
              <a:spcBef>
                <a:spcPts val="1200"/>
              </a:spcBef>
            </a:pPr>
            <a:r>
              <a:rPr lang="my-MM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ဘုရားသခင်၏ ဘုန်းတော်</a:t>
            </a:r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11430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ဘုရားသခင်၏ဘုန်းတော်ကိုသိလိုခြင်းဆန္ဒ (ထွက်မြောက်ရာ ၃၃:၁၈-၂၃)</a:t>
            </a:r>
            <a:endParaRPr lang="en" sz="32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0" y="712442"/>
            <a:ext cx="12077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48CEE0">
                    <a:lumMod val="50000"/>
                  </a:srgbClr>
                </a:solidFill>
                <a:latin typeface="Comic Sans MS" panose="030F0702030302020204" pitchFamily="66" charset="0"/>
              </a:rPr>
              <a:t>'ထိုအခါ မောရှေ​က “​ကိုယ်တော်​၏​ဘုန်းအသရေ​တော်​ကိုအကျွန်ုပ်​အားပြ​တော်မူ​ပါ​”​ဟုလျှောက်​လေ​၏​။ 'ထွက်မြောက်ရာကျမ်း 33:18</a:t>
            </a:r>
            <a:endParaRPr lang="en" sz="1400" b="1" dirty="0">
              <a:solidFill>
                <a:srgbClr val="48CEE0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36270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19963" y="4332752"/>
            <a:ext cx="7399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Ellen G. White </a:t>
            </a:r>
            <a:r>
              <a:rPr lang="my-MM" sz="1600" b="1" dirty="0"/>
              <a:t>က ဤသို့ဖြည့်စွက်ဖော်ပြထားသည်- ဘုရားသခင်၏ဘုန်းတော်သည် သူ၏ သားသမီးများအားစွမ်းအားပေးခြင်း၊နောင်တရသောအပြစ်သားများကိုလက်ခံပွေ့ချီခြင်းနှင့်၎င်းတို့၏စိတ်နေစိတ်ထားပြောင်းလဲနိုင်ရန်အတွက်လိုအပ်သမျှအားလုံးကိုပံ့ပိုးပေးခြင်းတို့</a:t>
            </a:r>
            <a:r>
              <a:rPr lang="en-US" sz="1600" b="1" dirty="0"/>
              <a:t> </a:t>
            </a:r>
            <a:r>
              <a:rPr lang="my-MM" sz="1600" b="1" dirty="0"/>
              <a:t>တွင်တည်ရှိသည်။"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19963" y="5994265"/>
            <a:ext cx="7514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prstClr val="black"/>
                </a:solidFill>
              </a:rPr>
              <a:t>ကျွန်ုပ်တို့သည်လက်ဝါးကပ်တိုင်ကိုကြည့်ရှုသောအခါ၊ကျွန်ုပ်တို့တွင်ဘုရားသခင်၏ဘုန်းအသရေ၊ကိုယ်တော်၏ကောင်းမြတ်မှုနှင့်သူ၏စရိုက်လက္ခဏာတို့ကိုအကြီး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my-MM" sz="1600" b="1" dirty="0">
                <a:solidFill>
                  <a:prstClr val="black"/>
                </a:solidFill>
              </a:rPr>
              <a:t>ကျယ်ဆုံးပေါ်လွင်စေပါသည်။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383638"/>
            <a:ext cx="751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prstClr val="black"/>
                </a:solidFill>
              </a:rPr>
              <a:t>ထို့ကြောင့် ကျွန်ုပ်တို့၏ “ဘုန်း” သည် ကျွန်ုပ်တို့၏အသက်တာတွင် ဘုရားသခင်၏ စရိုက်လက္ခဏာကို ထင်ဟပ်စေသည် (၂ကော ၁:၁၂၊ ၃:၁၈)။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79887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1">
              <a:spcBef>
                <a:spcPts val="1200"/>
              </a:spcBef>
            </a:pPr>
            <a:r>
              <a:rPr lang="my-MM" sz="28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ဘုရားသခင်၏ဘုန်းတော်၏ဗျာဒိတ်တော် (ထွက်မြောက်ရာ၃၄:၁၂၈)</a:t>
            </a:r>
            <a:endParaRPr lang="en-US" sz="28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'ထာဝရဘုရား​သည်သူ့​ရှေ့​မှ​ဖြတ်သွား​၍“​</a:t>
            </a:r>
            <a:r>
              <a:rPr lang="my-MM" b="1" dirty="0">
                <a:latin typeface="Comic Sans MS" panose="030F0702030302020204" pitchFamily="66" charset="0"/>
              </a:rPr>
              <a:t>ထာဝရဘုရား​၊ထာဝရဘုရား​</a:t>
            </a:r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သည်သနားစုံမက်​တတ်​သော​ဘုရား​၊ ကျေးဇူးပြု​တတ်​သော​ဘုရား​၊ စိတ်ရှည်​သော​ဘုရား​၊ မေတ္တာကရုဏာ​ကြွယ်ဝ​သော​ဘုရား​၊ သစ္စာတည်​သော​ဘုရား​ဖြစ်​၏​။ 'ထွက်မြောက်ရာကျမ်း 34:6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3B84B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သည်မောရှေသိနတောင်ကိုသတ္တမအကြိမ်တက်ရောက်ခဲ့စဉ်မောရှေအားသူ၏ဘုန်းတော်ကိုပြသခဲ့သည်။မောရှေသည်</a:t>
            </a:r>
            <a:r>
              <a:rPr lang="en-US" b="1" dirty="0"/>
              <a:t> </a:t>
            </a:r>
            <a:r>
              <a:rPr lang="my-MM" b="1" dirty="0"/>
              <a:t>မည်သည့်အချိန်များတွင်နှင့်မည်သည့်ရည်ရွယ်ချက်ဖြင့်ဘုရားသခင်ရှေ့တော်မှောက်သို့ ခစားခဲ့သနည်း။"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925890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"ဘုရားသခင်၏ ဘုန်းတော်၏ ဗျာဒိတ်တော်သည် ကိုယ်တော်၏ စိတ်နေသဘောထားကို ကိုယ်တိုင်ကြေညာခြင်းပင် ဖြစ်ကြောင်း ထင်ရှားခဲ့သည် (ထွက်မြောက်ရာ ၃၄:၆-၇)။ ဘုရားသခင်၏ မေတ္တာတော်၏ ဤအစိတ်အပိုင်းကို တွေ့မြင်ရသောအခါ၊ မောရှေသည် ကိုးကွယ်ဝတ်ပြုခဲ့သည် (ထွက်မြောက်ရာ ၃၄:၈; ၁ ယောဟန် ၄:၁၉)။ အဆုံး၌၊ ဘုရားသခင်သည် ဣသရေလနှင့် မိမိ၏ပဋိညာဉ်ကို ပြန်လည်အတည်ပြုတော်မူပြီး နွားသငယ်ရုပ် ဖန်ဆင်းကိုးကွယ်မှုအပြစ်ကို လွှတ်ငြိမ်းတော်မူခဲ့သည်။"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1415" y="2087730"/>
            <a:ext cx="3805785" cy="3514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6033</Words>
  <Application>Microsoft Office PowerPoint</Application>
  <PresentationFormat>Panorámica</PresentationFormat>
  <Paragraphs>85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Isabel Laveda</cp:lastModifiedBy>
  <cp:revision>21</cp:revision>
  <dcterms:created xsi:type="dcterms:W3CDTF">2025-08-30T13:44:12Z</dcterms:created>
  <dcterms:modified xsi:type="dcterms:W3CDTF">2025-09-02T18:10:26Z</dcterms:modified>
</cp:coreProperties>
</file>