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endParaRPr lang="en-US" sz="1400" b="0" i="0" dirty="0"/>
        </a:p>
        <a:p>
          <a:pPr>
            <a:lnSpc>
              <a:spcPct val="70000"/>
            </a:lnSpc>
            <a:spcAft>
              <a:spcPts val="0"/>
            </a:spcAft>
          </a:pPr>
          <a:r>
            <a:rPr lang="my-MM" sz="1400" b="0" i="0" dirty="0">
              <a:solidFill>
                <a:schemeClr val="tx1"/>
              </a:solidFill>
              <a:highlight>
                <a:srgbClr val="00FF00"/>
              </a:highlight>
            </a:rPr>
            <a:t>“</a:t>
          </a:r>
          <a:r>
            <a:rPr lang="my-MM" sz="1400" b="0" i="0" u="sng" dirty="0">
              <a:solidFill>
                <a:schemeClr val="tx1"/>
              </a:solidFill>
              <a:highlight>
                <a:srgbClr val="00FF00"/>
              </a:highlight>
            </a:rPr>
            <a:t>သန့်ရှင်းရာဌာနတ</a:t>
          </a:r>
          <a:r>
            <a:rPr lang="my-MM" sz="1400" b="0" i="0" dirty="0">
              <a:highlight>
                <a:srgbClr val="00FF00"/>
              </a:highlight>
            </a:rPr>
            <a:t>ော်</a:t>
          </a:r>
          <a:r>
            <a:rPr lang="my-MM" sz="1400" b="0" i="0" dirty="0"/>
            <a:t>သန့်ရှင်းရာအခန်းနှင့် အလွန်သန့်ရှင်းရာ</a:t>
          </a:r>
          <a:r>
            <a:rPr lang="en-US" sz="1400" b="0" i="0" dirty="0"/>
            <a:t> </a:t>
          </a:r>
          <a:r>
            <a:rPr lang="my-MM" sz="1400" b="0" i="0" dirty="0"/>
            <a:t>အခန်း</a:t>
          </a:r>
          <a:endParaRPr lang="en-US" sz="14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my-MM" sz="1800" b="1" i="0" dirty="0"/>
            <a:t>ပဋိညာဉ်သေတ္တာ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my-MM" sz="1800" b="1" i="0" dirty="0"/>
            <a:t>မုန့်စားပွဲ</a:t>
          </a:r>
          <a:r>
            <a:rPr lang="my-MM" sz="1800" b="0" i="0" dirty="0"/>
            <a:t> 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my-MM" sz="1800" b="1" i="0" dirty="0"/>
            <a:t>ဆီမီးခုံ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my-MM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နံ့သာပလ္လင်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my-MM" sz="1800" b="1" i="0" dirty="0"/>
            <a:t>ယဇ်ပလ္လင်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my-MM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ကြေးအင်တုံ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my-MM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တဲတော်</a:t>
          </a:r>
          <a:r>
            <a:rPr lang="my-MM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အပြင်ဘက်</a:t>
          </a:r>
          <a:endParaRPr lang="en-US" sz="14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my-MM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သင်တိုင်း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my-MM" sz="1800" b="0" i="0" dirty="0"/>
            <a:t>ရင်ဖုံး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my-MM" sz="1400" b="0" i="0" dirty="0"/>
            <a:t>ကျန်ရှိသောဝတ်ရုံများ</a:t>
          </a:r>
          <a:endParaRPr lang="en-US" sz="14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my-MM" sz="2000" b="1" noProof="0" dirty="0"/>
            <a:t>အပြစ်ကို ဘုရားသခင်မုန်းတယ်။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my-MM" sz="1800" b="1" noProof="0" dirty="0"/>
            <a:t>ဘုရားသခင်သည်အပြစ်သားကိုကယ်တင်တော်မူ၏</a:t>
          </a:r>
          <a:endParaRPr lang="en-US" sz="18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my-MM" sz="1800" b="1" noProof="0" dirty="0"/>
            <a:t>ဘုရားသခင်သည် လူဆိုးတို့ကို ဖျက်ဆီးလိမ့်မည်။</a:t>
          </a:r>
          <a:endParaRPr lang="en-US" sz="18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endParaRPr lang="en-US" sz="1800" b="1" noProof="0" dirty="0"/>
        </a:p>
        <a:p>
          <a:pPr>
            <a:lnSpc>
              <a:spcPct val="70000"/>
            </a:lnSpc>
            <a:spcAft>
              <a:spcPts val="0"/>
            </a:spcAft>
          </a:pPr>
          <a:r>
            <a:rPr lang="my-MM" sz="1800" b="1" noProof="0" dirty="0"/>
            <a:t>ဘုန်းကြီးသောအနာဂတ်ကိုဘုရားသခင်ကကျွန်ုပ်တို့အား အာမခံပါသည်။</a:t>
          </a:r>
          <a:endParaRPr lang="en-US" sz="18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0" i="0" kern="1200" dirty="0"/>
        </a:p>
        <a:p>
          <a:pPr marL="0" lvl="0" indent="0" algn="ctr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0" i="0" kern="1200" dirty="0">
              <a:solidFill>
                <a:schemeClr val="tx1"/>
              </a:solidFill>
              <a:highlight>
                <a:srgbClr val="00FF00"/>
              </a:highlight>
            </a:rPr>
            <a:t>“</a:t>
          </a:r>
          <a:r>
            <a:rPr lang="my-MM" sz="1400" b="0" i="0" u="sng" kern="1200" dirty="0">
              <a:solidFill>
                <a:schemeClr val="tx1"/>
              </a:solidFill>
              <a:highlight>
                <a:srgbClr val="00FF00"/>
              </a:highlight>
            </a:rPr>
            <a:t>သန့်ရှင်းရာဌာနတ</a:t>
          </a:r>
          <a:r>
            <a:rPr lang="my-MM" sz="1400" b="0" i="0" kern="1200" dirty="0">
              <a:highlight>
                <a:srgbClr val="00FF00"/>
              </a:highlight>
            </a:rPr>
            <a:t>ော်</a:t>
          </a:r>
          <a:r>
            <a:rPr lang="my-MM" sz="1400" b="0" i="0" kern="1200" dirty="0"/>
            <a:t>သန့်ရှင်းရာအခန်းနှင့် အလွန်သန့်ရှင်းရာ</a:t>
          </a:r>
          <a:r>
            <a:rPr lang="en-US" sz="1400" b="0" i="0" kern="1200" dirty="0"/>
            <a:t> </a:t>
          </a:r>
          <a:r>
            <a:rPr lang="my-MM" sz="1400" b="0" i="0" kern="1200" dirty="0"/>
            <a:t>အခန်း</a:t>
          </a:r>
          <a:endParaRPr lang="en-US" sz="14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ပဋိညာဉ်သေတ္တာ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မုန့်စားပွဲ</a:t>
          </a:r>
          <a:r>
            <a:rPr lang="my-MM" sz="1800" b="0" i="0" kern="1200" dirty="0"/>
            <a:t> 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ဆီမီးခုံ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နံ့သာပလ္လင်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ယဇ်ပလ္လင်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ကြေးအင်တုံ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တဲတော်</a:t>
          </a:r>
          <a:r>
            <a:rPr lang="my-MM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အပြင်ဘက်</a:t>
          </a:r>
          <a:endParaRPr lang="en-US" sz="14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သင်တိုင်း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0" i="0" kern="1200" dirty="0"/>
            <a:t>ရင်ဖုံး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0" i="0" kern="1200" dirty="0"/>
            <a:t>ကျန်ရှိသောဝတ်ရုံများ</a:t>
          </a:r>
          <a:endParaRPr lang="en-US" sz="14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981"/>
          <a:ext cx="4708606" cy="4565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noProof="0" dirty="0"/>
            <a:t>အပြစ်ကို ဘုရားသခင်မုန်းတယ်။</a:t>
          </a:r>
          <a:endParaRPr lang="en-US" sz="2000" kern="1200" noProof="0" dirty="0"/>
        </a:p>
      </dsp:txBody>
      <dsp:txXfrm>
        <a:off x="22286" y="23267"/>
        <a:ext cx="4664034" cy="411967"/>
      </dsp:txXfrm>
    </dsp:sp>
    <dsp:sp modelId="{49FB8278-23E9-44B1-B0E9-2B687210E11D}">
      <dsp:nvSpPr>
        <dsp:cNvPr id="0" name=""/>
        <dsp:cNvSpPr/>
      </dsp:nvSpPr>
      <dsp:spPr>
        <a:xfrm>
          <a:off x="0" y="467379"/>
          <a:ext cx="4708606" cy="456539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noProof="0" dirty="0"/>
            <a:t>ဘုရားသခင်သည်အပြစ်သားကိုကယ်တင်တော်မူ၏</a:t>
          </a:r>
          <a:endParaRPr lang="en-US" sz="1800" kern="1200" noProof="0" dirty="0"/>
        </a:p>
      </dsp:txBody>
      <dsp:txXfrm>
        <a:off x="22286" y="489665"/>
        <a:ext cx="4664034" cy="411967"/>
      </dsp:txXfrm>
    </dsp:sp>
    <dsp:sp modelId="{C188DD80-2EA5-48DD-A3DA-B408111F1352}">
      <dsp:nvSpPr>
        <dsp:cNvPr id="0" name=""/>
        <dsp:cNvSpPr/>
      </dsp:nvSpPr>
      <dsp:spPr>
        <a:xfrm>
          <a:off x="0" y="933777"/>
          <a:ext cx="4708606" cy="456539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noProof="0" dirty="0"/>
            <a:t>ဘုရားသခင်သည် လူဆိုးတို့ကို ဖျက်ဆီးလိမ့်မည်။</a:t>
          </a:r>
          <a:endParaRPr lang="en-US" sz="1800" kern="1200" noProof="0" dirty="0"/>
        </a:p>
      </dsp:txBody>
      <dsp:txXfrm>
        <a:off x="22286" y="956063"/>
        <a:ext cx="4664034" cy="411967"/>
      </dsp:txXfrm>
    </dsp:sp>
    <dsp:sp modelId="{CF501F27-D192-4894-A090-DEB699832C3E}">
      <dsp:nvSpPr>
        <dsp:cNvPr id="0" name=""/>
        <dsp:cNvSpPr/>
      </dsp:nvSpPr>
      <dsp:spPr>
        <a:xfrm>
          <a:off x="0" y="1400175"/>
          <a:ext cx="4708606" cy="456539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kern="1200" noProof="0" dirty="0"/>
        </a:p>
        <a:p>
          <a:pPr marL="0" lvl="0" indent="0" algn="l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kern="1200" noProof="0" dirty="0"/>
            <a:t>ဘုန်းကြီးသောအနာဂတ်ကိုဘုရားသခင်ကကျွန်ုပ်တို့အား အာမခံပါသည်။</a:t>
          </a:r>
          <a:endParaRPr lang="en-US" sz="1800" kern="1200" noProof="0" dirty="0"/>
        </a:p>
      </dsp:txBody>
      <dsp:txXfrm>
        <a:off x="22286" y="1422461"/>
        <a:ext cx="4664034" cy="411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16D78-B06C-4D79-8D72-7D4BD139DEF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51B5C-3138-43B0-B189-66184F17BBA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4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536A3-E7EC-4917-8028-C5847F2C940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51B5C-3138-43B0-B189-66184F17BB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1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4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9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90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332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8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4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09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9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6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0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1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03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281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9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3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7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8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0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0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30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66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695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24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3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2.jpeg"/><Relationship Id="rId4" Type="http://schemas.openxmlformats.org/officeDocument/2006/relationships/diagramData" Target="../diagrams/data1.xml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5058579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y-MM" sz="8000" b="1" i="0" u="none" strike="noStrike" kern="1200" cap="none" spc="0" normalizeH="0" baseline="0" noProof="0" dirty="0">
                <a:ln/>
                <a:solidFill>
                  <a:srgbClr val="FFFF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တဲတော်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FF6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9933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13 for September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92989"/>
            <a:ext cx="8377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400" b="1" spc="6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defRPr>
            </a:lvl1pPr>
          </a:lstStyle>
          <a:p>
            <a:r>
              <a:rPr lang="my-MM" sz="3600" dirty="0"/>
              <a:t>တည်ဆောက်ခြင</a:t>
            </a:r>
            <a:r>
              <a:rPr lang="my-MM" sz="3600"/>
              <a:t>်း </a:t>
            </a:r>
            <a:endParaRPr lang="en-US" sz="3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8" y="677764"/>
            <a:ext cx="819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တည်ဆောက်ပြီးစီးသောအခါ၊သန့်ရှင်းရာဌာနတော်(သန့်ရှင်းရာအဆောက်အဦနှင့်ဝင်းခြံ) သည်နေ့စဉ်နှင့်နှစ်စဉ်ဟူ၍ကွဲပြားသောအမှုတော်နှစ်ရပ်၏ဗဟိုချက်မဖြစ်လာပါသည်။၎င်းတို့၏မတူညီသောခမ်းနားထည်ဝါသည့်အခမ်းအနားများသည်စုပေါင်းသုံးသပ်လျှင်အောက်ပါသင်ခန်းစာများကို သွန်သင်ပါသည်။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5014668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2" y="3771563"/>
            <a:ext cx="7440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နေ့စဉ်ပူဇော်သက္ကာကိုယ်စားပြုခြင်းအမှုအားဖြင့်၊ဘုရားသခင်သည် အပြစ်သားအား ကရုဏာတော်ဖြင့်အပြစ်လွှတ်တော်မူပုံလမ်းညွှန်ပြသတော်မူပါသည်။ထိုသို့ပြုရာတွင်အပြစ်မရှိသောတိရစ္ဆာန်၏အသေခံတော်မူခြင်းအားဖြင့်ဖြစ်ပါသည်။ထိုတိရစ္ဆာန်သည်"ကမ္ဘာလောက၏အပြစ်ကိုဆောင်သွားသောဘုရားသခင်၏သိုးသငယ်" ဖြစ်တော်မူပါသည် (ယောဟန် ၁:၂၉)။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သန့်ရှင်းရာဌာနတော်သည် ဘုရားသခင်အား ကိုးကွယ်ခြင်း၊ ချီးမွမ်းခြင်းနှင့် ကျေးဇူးတင်ဝန်ခံခြင်းတို့ကို ပြုရာနေရာလည်း ဖြစ်ပါသည်။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5218757"/>
            <a:ext cx="7440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နှစ်စဉ်ပြုလုပ်သော အမှုတော် (အပြစ်ဖြေရာနေ့) အားဖြင့်၊ ဘုရားသခင်သည် စကြဝဠာတစ်ခွင်မှ အပြစ်ကို အမြစ်ဖြတ်ရှင်းလင်းတော်မူမည့်ပုံနှင့် ဒုစရိုက်ဟူသော ပြဿနာအား နောက်ဆုံးအဖြေကို ဖော်ပြတော်မူပါသည် (ဆာလံ ၇၃:၁၇)။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0" y="87944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400" b="1" spc="600">
                <a:ln/>
                <a:solidFill>
                  <a:schemeClr val="accent5"/>
                </a:solidFill>
              </a:defRPr>
            </a:lvl1pPr>
          </a:lstStyle>
          <a:p>
            <a:r>
              <a:rPr lang="my-MM" sz="3600" dirty="0"/>
              <a:t>အပ်နှံခြင်း (ထွက်မြောက်ရ</a:t>
            </a:r>
            <a:r>
              <a:rPr lang="my-MM" sz="3600"/>
              <a:t>ာ ၄၀:၁-၃၈</a:t>
            </a:r>
            <a:endParaRPr lang="en-US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" y="697485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'ထိုအခါ မိုးတိမ်​သည် တွေ့ဆုံစည်းဝေးရာ​တဲ​တော်​ကို​ဖုံးလွှမ်း​၍ ကိန်းဝပ်​တော်မူ​ရာ​တဲ​တော်​သည် ထာဝရဘုရား​၏​ဘုန်းအသရေ​တော်​ဖြင့်​ပြည့်​လေ​၏​။ 'ထွက်မြောက်ရာကျမ်း 40:34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C0000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928570" y="1372854"/>
            <a:ext cx="6149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ထွက်မြောက်ရာကျမ်းသည်သန့်ရှင်းရာဌာနတော်နှင့်ယဇ်ပုရောဟိတ်များကိုရည်စူးအပ်နှင်းခြင်းဖြင့်အဆုံးသတ်ထားပါသည်။ဤအခန်း၏ ဇာတ်လိုက်သည်မိမိ၏ဘုန်းတော်တည်ရှိမှုဖြင့်အရာခပ်သိမ်းကို ပြည့်ဝစေတော်မူသောဘုရားသခင်မုချဖြစ်ပါသည် (ထွ ၄၀:၃၄)။ ဤတည်ရှိမှုတော်သည်တိမ်တော်အတွင်း၌လည်းကောင်း၊ရှက်ခိနာ (သေတ္တာတော်ပေါ်ရှိ ချေရုပ်ဘင်ကြားမှ ဘုရားသခင်၏ဘုန်းတော် ထင်ရှားမှု) အတွင်း၌လည်းကောင်း၊ သန့်ရှင်းရာဌာနတော်နှင့်အတူ ဆက်လက်တည်ရှိနေတော်မူပါသည်။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7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637138"/>
            <a:ext cx="7211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လုပ်အားလုံးပြီးစီးပြီးနောက်၊ အီဂျစ်ပြည်မှ ထွက်ခွာခဲ့ကြသည့်နှစ် ဒုတိယနှစ်၊ ပထမလ၏ ပထမနေ့တွင် သန့်ရှင်းရာဌာနတော်ကို စတင်တည်ဆောက်ခဲ့သည် (ထွ ၄၀:၂၊ ၁၇)။ အရာခပ်သိမ်းကို (သေတ္တာတော်၊ ကုလားကာ၊ မုန့်စားပွဲ၊ ဆီမီးခုံ၊ ရွှေယဇ်ပလ္လင်၊ ကြေးဝါယဇ်ပလ္လင်၊ ရေအိုး) စနစ်တကျ ထားရှိပြီး သန့်ရှင်းစင်ကြယ်စေကာ အပ်နှင်းခဲ့သည် (ထွ ၄၀:၉)။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44942" y="5068299"/>
            <a:ext cx="31021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နောက်ဆုံးတွင်၊အာရုန်နှင့်သူ၏သားများအားယဇ်ပုရောဟိတ်ဝတ်ရုံများဝတ်ဆင်စေပြီး၊၎င်းတို့၏အမှုတော်အတွက်ဆီသွန်းလောင်း၍အပ်နှင်းခြင်းခံကြရ သည် (ထွ ၄၀:၁၂-၁၅)။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1582057" y="1002486"/>
            <a:ext cx="10544629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400" dirty="0"/>
              <a:t>"သန့်ရှင်းရာဌာနတော်အတွင်းထင်ရှားသောမြင်ကွင်းတော်၏ဘုန်းတော်ကိုမည်သည့်ဘာသာစကားကမျှဖော်ပြနိုင်စွမ်းမရှိပါ-ရွှေဆီမီးခုံမှထွက်သောအလင်းကိုရွှေချထားသော နံရံများကတစ်ဖန်ပြန်ဟပ်နေခြင်း၊ကောင်းကင်တမန်ရုပ်များဖြင့်ချယ်သထားသောပန်းထိုးကွက်များ၏တောက်ပစိုးပြောင်နေသောအရောင်တောက်များ၊ရွှေဖြင့်တလက်လက်တောက်ပနေသောမုန့်စားပွဲနှင့်နံ့သာပေါင်းပူဇော်ရာယဇ်ပလ္လင်တို့ဖြစ်သည်။ဒုတိယကုလားကာအနားတွင်ချရုဘင်ကောင်းကင်တမန်ရုပ်များဖြင့်တည်ဆောက်ထားသောသန့်ရှင်းသည့်သေတ္တာတော်ရှိ၍၊ထိုအပေါ်၌ယေဟောဝါ၏ကိုယ်တော်တိုင်တည်ရှိမှုကိုမျက်ဝါးထင်ထင်ဖော်ပြသောသန့်ရှင်းသည့်ရှက်ခိနာ့ဘုန်းတော်ကျိန်းဝပ်နေတော်မူသည်။ဤအရာခပ်သိမ်းတို့သည်ကောင်းကင်ရှိဘုရားသခင်၏ဗိမာန်တော်၊လူသားတို့ရွေးနုတ်ခြင်းအမှုအတွက်အဓိကဗဟိုချက်မ၏ဘုန်းတော်များ၏မှုန်ဝါးသောပုံရိပ်သဏ္ဍာန်ငယ်မျှသာဖြစ်ပါသည်။"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my-MM" dirty="0"/>
              <a:t>အခြားတဲတော်မ</a:t>
            </a:r>
            <a:r>
              <a:rPr lang="my-MM"/>
              <a:t>ျား-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-3" y="67299"/>
            <a:ext cx="12191999" cy="64633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400" b="1" spc="3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defRPr>
            </a:lvl1pPr>
          </a:lstStyle>
          <a:p>
            <a:r>
              <a:rPr lang="my-MM" sz="3600" dirty="0"/>
              <a:t>ယေရှုနှင့်ယေရုရှလင်မြို့</a:t>
            </a:r>
            <a:r>
              <a:rPr lang="my-MM" sz="3600"/>
              <a:t>သစ်</a:t>
            </a:r>
            <a:endParaRPr lang="en-US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'နှုတ်ကပတ်တော်​သည်လူသား​အဖြစ်​ကို​ခံယူ​၍အကျွန်ုပ်​တို့​တွင်​စံမြန်း​တော်မူ​သဖြင့်။ 'ရှင်ယောဟန်ခရစ်ဝင် 1:14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9933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9224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'ထို့နောက်ပလ္လင်​တော်​မှ​ကျယ်လောင်​သော​အသံ​က“ကြည့်ရှု​လော့။ဘုရားသခင်​စံရာ​တဲ​တော်​သည်လူ​တို့​တွင်​ရှိ​၍ကိုယ်တော်​သည်သူ​တို့​နှင့်အတူ​စံမြန်း​တော်မူ​မည်။သူ​တို့​သည်​လည်းကိုယ်တော်​၏​လူမျိုး​တော်​ဖြစ်​ကြ​ပြီးဘုရားသခင်​ကိုယ်တော်​တိုင်သူ​တို့​နှင့်အတူ​ရှိ​၍သူ​တို့​၏​ဘုရားသခင်​ဖြစ်​တော်မူ​မည်။ ‘</a:t>
            </a:r>
          </a:p>
          <a:p>
            <a:pPr lvl="0">
              <a:defRPr/>
            </a:pPr>
            <a:r>
              <a:rPr lang="my-MM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						ဗျာဒိတ်ကျမ်း 21:3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-23587" y="1804609"/>
            <a:ext cx="57175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ယောဟန်၁:၁၄သည်ယေရှုသည်လူ့ဇာတိခံယူတော်မူပြီးကျွန်ုပ်တို့ကြားတွင် "သန့်ရှင်းရာဌာနတော် အဖြစ် တည်တော်မူကြောင်း" (သို့မဟုတ် သန့်ရှင်းရာဌာနတော်အဖြစ်ကျိန်းဝပ်တော်မူကြောင်း)ကိုစာသား အတိုင်းဖော်ပြထားပါသည်။သူ၏လူ့ဇာတိခံယူခြင်းအားဖြင့်၊ထာဝရဘုရားသခင်ယေရှုသည်ကျွန်ုပ်တို့ကြားတွင်ရုပ်ဝတ္ထုခန္ဓာကိုယ်ဖြင့်နေထိုင်လိုတော်မူသောအလိုတော်ကိုပြည့်စုံစေတော်မူခဲ့သည်။သူသည်'ဧမာနွေလ'၊ကျွန်ုပ်တို့နှင့်အတူရှိသောဘုရားသခင်ဖြစ်တော်မူလာခဲ့သည်    (မဿဲ ၁:၂၃)။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သန့်ရှင်းသောဝိညာဉ်တော်အားဖြင့်၊ဘုရားသခင်သည်ယနေ့တိုင်ကျွန်ုပ်တို့နှင့်အတူ ဆက်လက်တည်ရှိနေတော်မူပါသည် (မဿဲ ၁၈:၂၀၊ ၁ ကော ၃:၁၆)။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ဤအရာသည်ကယ်တင်တော်မူခြင်းအကြံအစည်တော်ပြည့်စုံပြီးဒုစရိုက်အပြစ်သည် အပြီးတိုင် အမြစ်ဖြတ်ခံရသောအခါ ဖြစ်ပျက်လာမည် ဖြစ်ပါသည်။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သို့သော် ကျွန်ုပ်တို့သည် ဘုရားသခင်နှင့် မျက်နှာချင်းဆိုင်ရပ်တည်နိုင်ပြီး၊ သူကိုယ်တိုင် ကျွန်ုပ်တို့အတွက် ပြင်ဆင်ထားတော်မူသော ဘုရင်များဆိုင်ရာ သန့်ရှင်းရာဌာနတော်ဖြစ်သည့် ယေရုရှလင်မြို့သစ်၌ သူနှင့်အတူ နေထိုင်ရမည့်နေ့ရက်သည် မကြာမီ ရောက်လာတော့မည် (ဗျာဒိတ် ၂၁:၃)။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587828" y="2160314"/>
            <a:ext cx="114307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sz="2400" b="1" dirty="0"/>
              <a:t>ဘုရားသခင်သည် ဣသရေလလူမျိုးအား မောရှေအားဖြင့် “ငါ့အတွက် သန့်ရှင်းရာဌာနတစ်ခုကို ပြုလုပ်ကြစေ။ ထိုသို့ပြုလုပ်လျှင် သူတို့တွင် ငါနေရာယူမည်” (ထွက်မြောက်ရာကျမ်း ၂၅:၈) ဟု အမိန့်တော်ချမှတ်တော်မူခဲ့သည်။ထို့ကြောင့်သူသည်သန့်ရှင်းရာဌာနတော်အတွင်း၌၊မိမိလူတို့အလယ်၌ ကျိန်းဝပ်နေထိုင်တော်မူခဲ့သည်။ တောကြီးမှုန်း၌ သူတို့ ပင်ပန်းစွာ ခရီးလှည့်လည်ရသော ကာလအလုံးစုံတွင်၊ သူ၏တည်ရှိမှုတော်၏ သင်္ကေတသည် သူတို့နှင့်အတူရှိခဲ့သည်။</a:t>
            </a:r>
          </a:p>
          <a:p>
            <a:endParaRPr lang="my-MM" sz="2400" b="1"/>
          </a:p>
          <a:p>
            <a:r>
              <a:rPr lang="my-MM" sz="2400" b="1"/>
              <a:t>ထ</a:t>
            </a:r>
            <a:r>
              <a:rPr lang="my-MM" sz="2400" b="1" dirty="0"/>
              <a:t>ိုနည်းတူ၊ ခရစ်တော်သည် လူသားတို့၏စခန်းချရာအလယ်၌ မိမိ၏သန့်ရှင်းရာဌာနတော်ကို စိုက်ထူတော်မူခဲ့သည်။ လူတို့၏တဲအိမ်များဘေးတွင် မိမိတဲတော်ကို စိုက်ထူတော်မူခဲ့သည်။ ထိုသို့ပြုတော်မူခြင်း</a:t>
            </a:r>
            <a:r>
              <a:rPr lang="my-MM" sz="2400" b="1"/>
              <a:t>မှာက</a:t>
            </a:r>
            <a:r>
              <a:rPr lang="my-MM" sz="2400" b="1" dirty="0"/>
              <a:t>ျွန်ုပ်တို့ကြားတွ</a:t>
            </a:r>
            <a:r>
              <a:rPr lang="my-MM" sz="2400" b="1"/>
              <a:t>င်န</a:t>
            </a:r>
            <a:r>
              <a:rPr lang="my-MM" sz="2400" b="1" dirty="0"/>
              <a:t>ေထိုင်တော်မူရန်နှ</a:t>
            </a:r>
            <a:r>
              <a:rPr lang="my-MM" sz="2400" b="1"/>
              <a:t>င့်မ</a:t>
            </a:r>
            <a:r>
              <a:rPr lang="my-MM" sz="2400" b="1" dirty="0"/>
              <a:t>ိမိ၏ဘုရားသဘောသက်ဆိုင်သော စရိုက်လက္ခဏာတော်နှင့် အသက်တာကို ကျွန်ုပ်တို့အား ရင်းနှီးကျွမ်းဝင်စေရန် ဖြစ်တော်မူသည်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97549" y="1929678"/>
            <a:ext cx="4396902" cy="31700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'ထိုအခါမိုးတိမ်​သည်တွေ့ဆုံစည်းဝေးရာ​တဲ​တော်​ကို​ဖုံးလွှမ်း​၍ကိန်းဝပ်​တော်မူ​ရာ​တဲ​တော်​သည်ထာဝရဘုရား​၏​ဘုန်းအသရေ​တော်​ဖြင့်​ပြည့်​လေ​၏​။’......'ခရီးလမ်း​တစ်လျှောက်လုံး​တွင်ထာဝရဘုရား​၏​မိုးတိမ်​ သည်နေ့အချိန်​တွင်ကိန်းဝပ်​တော်မူ​ရာ​တဲ​တော်​အပေါ်​၌​ရှိ​၍ညအချိန်​တွင်မိုးတိမ်​ထဲ၌ မီး​လင်း​နေ​သည်​ကိုအစ္စရေး​အမျိုးသား​အပေါင်း​တို့​မြင်​ရ​၏​။'ထွက်မြောက်ရာကျမ်း 40: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34,</a:t>
            </a:r>
            <a:r>
              <a:rPr lang="my-MM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38</a:t>
            </a:r>
            <a:endParaRPr kumimoji="0" lang="en-US" sz="1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06DC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5908402" y="354500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341834" y="3571875"/>
            <a:ext cx="5850166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my-MM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  <a:latin typeface="Aptos" panose="02110004020202020204"/>
              </a:rPr>
              <a:t>ပြင်ဆင်မှု-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C5140"/>
              </a:highlight>
              <a:latin typeface="Aptos" panose="02110004020202020204"/>
            </a:endParaRPr>
          </a:p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</a:t>
            </a:r>
            <a:r>
              <a:rPr lang="my-MM" b="1" dirty="0">
                <a:solidFill>
                  <a:prstClr val="black"/>
                </a:solidFill>
              </a:rPr>
              <a:t>ဥပုသ်နေ့ (ထွက်မြောက်ရာ ၃၅:၁-၃)</a:t>
            </a:r>
            <a:endParaRPr lang="en-US" b="1" dirty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</a:t>
            </a: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ဆန္ဒ</a:t>
            </a:r>
            <a:r>
              <a:rPr lang="my-MM" b="1" dirty="0">
                <a:solidFill>
                  <a:prstClr val="black"/>
                </a:solidFill>
              </a:rPr>
              <a:t>အလျောက်ပူဇော်သက္ကာ(ထွက်မြောက်ရာ ၃၅:၄-၃၆:၇)</a:t>
            </a:r>
            <a:endParaRPr lang="en-US" b="1" dirty="0">
              <a:solidFill>
                <a:prstClr val="black"/>
              </a:solidFill>
            </a:endParaRPr>
          </a:p>
          <a:p>
            <a:pPr lvl="0">
              <a:spcBef>
                <a:spcPts val="12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my-MM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latin typeface="Aptos" panose="02110004020202020204"/>
              </a:rPr>
              <a:t>တဲတော် </a:t>
            </a:r>
          </a:p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      </a:t>
            </a:r>
            <a:r>
              <a:rPr lang="my-MM" b="1" dirty="0">
                <a:solidFill>
                  <a:prstClr val="black"/>
                </a:solidFill>
              </a:rPr>
              <a:t>တည်ဆောက်ခြင်း (ထွက်မြောက်ရာ ၃၆:၈-၃၉:၄၃</a:t>
            </a:r>
            <a:r>
              <a:rPr lang="my-MM" sz="2000" b="1" dirty="0">
                <a:solidFill>
                  <a:prstClr val="black"/>
                </a:solidFill>
              </a:rPr>
              <a:t>)       </a:t>
            </a:r>
          </a:p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      </a:t>
            </a:r>
            <a:r>
              <a:rPr lang="my-MM" b="1" dirty="0">
                <a:solidFill>
                  <a:prstClr val="black"/>
                </a:solidFill>
              </a:rPr>
              <a:t>အပ်နှံခြင်း (ထွက်မြောက်ရာ ၄၀:၁-၃၈</a:t>
            </a:r>
          </a:p>
          <a:p>
            <a:pPr lvl="0">
              <a:spcBef>
                <a:spcPts val="12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my-MM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latin typeface="Aptos" panose="02110004020202020204"/>
              </a:rPr>
              <a:t>အခြားတဲတော်များ- </a:t>
            </a:r>
          </a:p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       </a:t>
            </a:r>
            <a:r>
              <a:rPr lang="my-MM" b="1" dirty="0">
                <a:solidFill>
                  <a:prstClr val="black"/>
                </a:solidFill>
              </a:rPr>
              <a:t>ယေရှုနှင့်ယေရုရှလင်မြို့သစ်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/>
              <a:t>ထွက်မြောက်ရာကျမ်း၏နောက်ဆုံးအခန်းများသည်တဲတော်၏တည်ဆောက်ပုံနှင့်အနာဂတ္တိအခမ်းအနားအသေးစိတ်ဖော်ပြချက်များအတွက် ရည်စူးထားပါသည်။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4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623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86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249" y="5554637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249" y="394160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249" y="516571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249" y="432351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24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5965508" y="477673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5933236" y="5991861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5" y="2234408"/>
            <a:ext cx="66156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ko-KR" b="1" dirty="0" err="1"/>
              <a:t>ဘုရားသခင်သည်ဤသယ်ဆောင်နိုင်သောဗိမာန်တော်ကိုတည်ဆောက်ရန</a:t>
            </a:r>
            <a:r>
              <a:rPr lang="en-US" altLang="ko-KR" b="1" dirty="0"/>
              <a:t>် </a:t>
            </a:r>
            <a:r>
              <a:rPr lang="en-US" altLang="ko-KR" b="1" dirty="0" err="1"/>
              <a:t>အဓိကအကြောင်းပြချက်မှာ</a:t>
            </a:r>
            <a:r>
              <a:rPr lang="en-US" altLang="ko-KR" b="1" dirty="0"/>
              <a:t> </a:t>
            </a:r>
            <a:r>
              <a:rPr lang="en-US" altLang="ko-KR" b="1" dirty="0" err="1"/>
              <a:t>မိမိလူမျိုးတို့တွင</a:t>
            </a:r>
            <a:r>
              <a:rPr lang="en-US" altLang="ko-KR" b="1" dirty="0"/>
              <a:t>် </a:t>
            </a:r>
            <a:r>
              <a:rPr lang="en-US" altLang="ko-KR" b="1" dirty="0" err="1"/>
              <a:t>ကိန်းဝပ်နေထိုင်လိုသော</a:t>
            </a:r>
            <a:r>
              <a:rPr lang="en-US" altLang="ko-KR" b="1" dirty="0"/>
              <a:t> </a:t>
            </a:r>
            <a:r>
              <a:rPr lang="en-US" altLang="ko-KR" b="1" dirty="0" err="1"/>
              <a:t>ဆန္ဒပင်ဖြစ်သည</a:t>
            </a:r>
            <a:r>
              <a:rPr lang="en-US" altLang="ko-KR" b="1" dirty="0"/>
              <a:t>်(ထွက်၂၅:၈)။</a:t>
            </a:r>
            <a:r>
              <a:rPr lang="en-US" altLang="ko-KR" b="1" dirty="0" err="1"/>
              <a:t>ဤဆန္ဒသည်ယေရှုခရစ်တော</a:t>
            </a:r>
            <a:r>
              <a:rPr lang="en-US" altLang="ko-KR" b="1" dirty="0"/>
              <a:t>်၌</a:t>
            </a:r>
            <a:r>
              <a:rPr lang="en-US" altLang="ko-KR" b="1" dirty="0" err="1"/>
              <a:t>ပြည</a:t>
            </a:r>
            <a:r>
              <a:rPr lang="en-US" altLang="ko-KR" b="1" dirty="0"/>
              <a:t>့်</a:t>
            </a:r>
            <a:r>
              <a:rPr lang="en-US" altLang="ko-KR" b="1" dirty="0" err="1"/>
              <a:t>စုံခဲ့ပြီး</a:t>
            </a:r>
            <a:r>
              <a:rPr lang="en-US" altLang="ko-KR" b="1" dirty="0"/>
              <a:t>၊ </a:t>
            </a:r>
            <a:r>
              <a:rPr lang="en-US" altLang="ko-KR" b="1" dirty="0" err="1"/>
              <a:t>နောက်ဆုံးသောကာလတွင်သူနှင</a:t>
            </a:r>
            <a:r>
              <a:rPr lang="en-US" altLang="ko-KR" b="1" dirty="0"/>
              <a:t>့်</a:t>
            </a:r>
            <a:r>
              <a:rPr lang="en-US" altLang="ko-KR" b="1" dirty="0" err="1"/>
              <a:t>အတူကောင်းကင်သစ်နှင</a:t>
            </a:r>
            <a:r>
              <a:rPr lang="en-US" altLang="ko-KR" b="1" dirty="0"/>
              <a:t>့်</a:t>
            </a:r>
            <a:r>
              <a:rPr lang="en-US" altLang="ko-KR" b="1" dirty="0" err="1"/>
              <a:t>မြေကြီးသစ</a:t>
            </a:r>
            <a:r>
              <a:rPr lang="en-US" altLang="ko-KR" b="1" dirty="0"/>
              <a:t>်၌ </a:t>
            </a:r>
            <a:r>
              <a:rPr lang="en-US" altLang="ko-KR" b="1" dirty="0" err="1"/>
              <a:t>စုစည်းနေထိုင်ကြသောအခ</a:t>
            </a:r>
            <a:r>
              <a:rPr lang="en-US" altLang="ko-KR" b="1" dirty="0"/>
              <a:t>ါ </a:t>
            </a:r>
            <a:r>
              <a:rPr lang="en-US" altLang="ko-KR" b="1" dirty="0" err="1"/>
              <a:t>အပြည</a:t>
            </a:r>
            <a:r>
              <a:rPr lang="en-US" altLang="ko-KR" b="1" dirty="0"/>
              <a:t>့်</a:t>
            </a:r>
            <a:r>
              <a:rPr lang="en-US" altLang="ko-KR" b="1" dirty="0" err="1"/>
              <a:t>အဝဖြစ်လာမည်ဖြစ်သည</a:t>
            </a:r>
            <a:r>
              <a:rPr lang="en-US" altLang="ko-KR" b="1" dirty="0"/>
              <a:t>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40779" y="1034079"/>
            <a:ext cx="6543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/>
              <a:t>ထိုအချိန်ကာလများသည်အထူးခြားဆုံးသောကာလများပင်ဖြစ်ပါသည်။ လူများသည်ဝမ်းမြောက်စွာဖြင့်ပါဝင်ဆင်နွှဲကြပြီးဘုရားသခင်၏ကြီးမြတ်သောအမှုတော်အတွက်မိမိတို့၏စွမ်းဆောင်နိုင်မှုအလိုက်လှူဒါန်းကြိုးပမ်းခဲ့ကြ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58580" y="5113149"/>
            <a:ext cx="81146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66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my-MM" dirty="0"/>
              <a:t>ပြင်ဆင်မ</a:t>
            </a:r>
            <a:r>
              <a:rPr lang="my-MM"/>
              <a:t>ှု-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-4" y="25414"/>
            <a:ext cx="7535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400" b="1" spc="6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my-MM" sz="3200" dirty="0"/>
              <a:t>ဥပုသ်နေ့ (ထွက်မြောက်ရာ </a:t>
            </a:r>
            <a:r>
              <a:rPr lang="my-MM" sz="3200"/>
              <a:t>၃၅:၁-၃)</a:t>
            </a:r>
            <a:endParaRPr lang="en-US" sz="3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61001" y="574575"/>
            <a:ext cx="74316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‘ခြောက်​ရက်​ပတ်လုံးအလုပ်​လုပ်​ရ​မည်​။သတ္တမ​နေ့​သည်သင်​တို့​အဖို့သန့်ရှင်း​သော​နေ့​၊ထာဝရဘုရား​အဖို့ငြိမ်ဝပ်​စွာ​နေ​ရ​သော​ဥပုသ်နေ့ဖြစ်​ရ​မည်​။ထို​နေ့​၌အလုပ်​လုပ်​သော​သူ​မည်သူမဆို အသတ်​ခံရ​မည်​။ 'ထွက်မြောက်ရာကျမ်း 35:2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ဘုရားသခင်၏ဘုန်းတော်ကိုတစေ့တစောင်းကြည့်ရှုပြီးနောက်၊မောရှေ သည်လူတို့အား“ထာဝရဘုရားမှာထားတော်မူသောအရာ”(ထွ. ၃၅:၁၊ ၄)။ ဤညွှန်ကြားချက်များတွင်အချိန်ကာလ(ဥပုသ်နေ့)နှင့်အာကာသ(တဲတော်) တို့၌ဘုရားသခင်နှင့်ဆက်ဆံရေး ပါဝင်သည်။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211290" y="4154172"/>
            <a:ext cx="32740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ဥပုသ်နေ့သည်ဘုရားသခင်သည် ကျွန်ုပ်တို့၏ဖန်ဆင်းရှင်နှင့်ရွေးနုတ်ရှင်ဖြစ်တော်မူကြောင်းကျွန်ုပ်တို့အားသတိပေးသည် (တရား ၅:၁၅)၊ကျွန်ုပ်တို့သည်ကိုယ်တော်၏အဖော်အပေါင်းကိုထာဝရပျော်ရွှင်နိုင်စေမည့်အနာဂတ်ကာလသို့ခေါ်ဆောင်သွားသည် (ဟေရှာယ ၆၆:၂၂-၂၃)။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3001955"/>
            <a:ext cx="7431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ဘုရားသခင်သည်ကျွန်ုပ်တို့အားဖန်ဆင်းခြင်းတွင်သူ၏အပေါင်းအဖော်ပျော်မွေ့ရန် အထူးအချိန်အဖြစ် ဥပုသ်နေ့ကို ဖယ်ထားတော်မူသည် (က. ၂:၁-၃; ထွ. ၂၀:၁၁)၊ ပညတ်တော်ဆယ်ပါးကို မကြေငြာမီ ဤအချက်ကို ဣသရေလလူမျိုးအား သတိပေးခဲ့သည် (ထွ. ၁၆:၂၂-၂၉)။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-1" y="59135"/>
            <a:ext cx="933956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my-MM" sz="2800" dirty="0"/>
              <a:t>ဆန္ဒအလျောက်ပူဇော်သက္</a:t>
            </a:r>
            <a:r>
              <a:rPr lang="my-MM" sz="2800"/>
              <a:t>ကာ</a:t>
            </a:r>
            <a:endParaRPr lang="en-US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sz="1600" b="1" dirty="0"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‘​ထာဝရဘုရား​ထံ​တော်​သို့အလှူပစ္စည်း​များ​ကိုသင်​တို့​ယူဆောင်​ခဲ့​ကြ​လော့​။စေတနာ​စိတ်​ရှိ​သော​သူ​တိုင်းထာဝရဘုရား​ထံ​တော်​သို့အလှူပစ္စည်း​အဖြစ် ရွှေ​၊ ငွေ​၊ ကြေးနီ​၊ '</a:t>
            </a:r>
            <a:r>
              <a:rPr lang="en-US" sz="1600" b="1" dirty="0"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…..</a:t>
            </a:r>
            <a:r>
              <a:rPr lang="my-MM" sz="1600" b="1" dirty="0"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'သင်​တို့​ထဲမှလက်မှုအတတ်​ကျွမ်းကျင်သူ​အပေါင်း​တို့​သည်​လည်း လာ​၍ ထာဝရဘုရား​မိန့်မှာ​တော်မူ​သမျှ​အတိုင်း 'ထွက်မြောက်ရာကျမ်း 35:</a:t>
            </a:r>
            <a:r>
              <a:rPr lang="en-US" sz="1600" b="1" dirty="0"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5,</a:t>
            </a:r>
            <a:r>
              <a:rPr lang="my-MM" sz="1600" b="1" dirty="0"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702590" y="1456521"/>
            <a:ext cx="663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သန့်ရှင်းရာကျောင်းတော်၏လုပ်ငန်းများကိုပံ့ပိုးကူညီရန်နည်းလမ်းနှစ်</a:t>
            </a:r>
            <a:r>
              <a:rPr lang="en-US" b="1" dirty="0"/>
              <a:t> </a:t>
            </a:r>
            <a:r>
              <a:rPr lang="my-MM" b="1" dirty="0"/>
              <a:t>သွယ်ရှိပါသည်။ပစ္စည်းကိရိယာများလှူဒါန်းခြင်းနှင့်လုပ်အားပေးခြင်းတို့</a:t>
            </a:r>
            <a:r>
              <a:rPr lang="en-US" b="1" dirty="0"/>
              <a:t> </a:t>
            </a:r>
            <a:r>
              <a:rPr lang="my-MM" b="1" dirty="0"/>
              <a:t>ဖြစ်ပါသည်။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668561" y="5401479"/>
            <a:ext cx="67931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အံ့ဖွယ်အမှုတော်ကိုဆောင်ရွက်နိုင်ရန်အတွက်သန့်ရှင်းသောဝိညာဉ်တော်သည်ပါဝင်ကူညီသူလက်မှုပညာရှင်အားလုံးအားဉာဏ်ပညာနှင့်ကျွမ်းကျင်မှုများပေးသနားတော်မူခဲ့သည်(ထွက်မြောက်ရာကျမ်း၃၅:၃၀၃၆:၂)။ထိုနည်းတူစွာ၊ဘုရားသခင်၏အမှုတော်တွင်ပူးပေါင်းကူညီသူအားလုံးအားလိုအပ်သော ဆုလာဘ်များကို ဆက်လက်ပေးသနားတော်မူဆဲဖြစ်သည်။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576324" y="4539452"/>
            <a:ext cx="6786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ထို့ကြောင့်လူများသည်လှူဒါန်းရန်အလွန်ဆန္ဒရှိကြသဖြင့်ဗေဇလေလ၊အာဟောလိအပ်နှင့်အခြားလက်မှုပညာရှင်များကမောရှေအားလူများအားဆက်လက်မယူရန်တားမြစ်ခွင့်တောင်းခဲ့ရသည်(ထွက်မြောက်ရာကျမ်း၃၆:၃-၇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639457" y="3958441"/>
            <a:ext cx="678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ထို့အပြင် လက်သမား၊ အပ်ချုပ်သမားနှင့် အပ်ချုပ်သမား၊ လက်သမား၊ ပန်းပု၊ လက်ဝတ်ရတနာ စသည်တို့ကို လိုအပ်သည်။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90" y="3139812"/>
            <a:ext cx="6786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ပစ္စည်းများအားလုံးမည်မျှကြွယ်ဝသည်ကိုတွေးမိပါသလား။ဤပစ္စည်းများစွာမှာအစ္စရေးတို့ထွက်ခွာသွားစဉ်ကအီဂျစ်လူများထံမှယူဆောင်လာခဲ့သောပစ္စည်းများဖြစ်ပါသည်(ထွက်မြောက်ရာကျမ်း၁၁:၂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39457" y="2259612"/>
            <a:ext cx="66432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ထွက်မြောက်ရာကျမ်း ၃၈:၂၁-၃၁ အရ ရွှေတစ်တန်ထက်ပိုပြီး၊ ငွေ ၃.၇၅ တန်၊ ကြေး ၂.၅ တန်ခန့်အပြင် သစ်သားနှင့် အမျိုးမျိုးသော ပိတ်ချောတို့ကို အသုံးပြုထားပါသည်။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Upward Look , December 31)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14493-F526-9F4F-CA22-B06FB9D0D2FB}"/>
              </a:ext>
            </a:extLst>
          </p:cNvPr>
          <p:cNvSpPr txBox="1"/>
          <p:nvPr/>
        </p:nvSpPr>
        <p:spPr>
          <a:xfrm>
            <a:off x="1393372" y="1073450"/>
            <a:ext cx="9592709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y-MM" sz="2400" b="0" i="0" dirty="0">
                <a:solidFill>
                  <a:srgbClr val="0F1115"/>
                </a:solidFill>
                <a:effectLst/>
                <a:latin typeface="quote-cjk-patch"/>
              </a:rPr>
              <a:t>"ဘုရားသခင်သည်လူအမျိုးသားနှင့်အမျိုးသမီးများကိုတန်ဖိုးရှိသောဆုလာဘ်များ ပေးသနားတော်မူပါသည်။သူ့စကားကိုနားထောင်ပြီးနာခံသူတိုင်းအားမတူညီသော ဆုလာဘ်များပေးသနားတော်မူပါသည်။လူတိုင်းတွင်စရိုက်အားဖြင့်အားတူညီမျှမှုမရှိသလို အသိပညာအနက်အဓိပ္ပာယ်အားဖြင့်လည်း အတူတူမဟုတ်ပါ။ သို့သော် မိမိတို့ရရှိထားသောဆုလာဘ်သည်မည်မျှပင် သေးငယ်သည်ဟုထင်ရသည့်တိုင်၊ ထိုဆုလာဘ်ကိုအရှင်သခင်၏အမှုတော်အတွက်အသုံးပြုရန်တာဝန်ရှိပါသည်။ သစ္စာရှိသောအိမ်ထောင်စုစီမံအုပ်ချုပ်သူသည်မိမိထံအပ်နှင်းထားသောပစ္စည်းများကို ဉာဏ်ပညာဖြင့် အသုံးချလေ့ရှိပါသည်။"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928984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my-MM" dirty="0"/>
              <a:t>တဲ</a:t>
            </a:r>
            <a:r>
              <a:rPr lang="my-MM"/>
              <a:t>တော်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8" y="88582"/>
            <a:ext cx="8508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400" b="1" spc="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my-MM" sz="2400" dirty="0"/>
              <a:t>တည်ဆောက်ခြင်း (ထွက်မြောက်ရာ </a:t>
            </a:r>
            <a:r>
              <a:rPr lang="my-MM" sz="2400"/>
              <a:t>၃၆:၈-၃၉:၄၃)</a:t>
            </a:r>
            <a:endParaRPr lang="en-U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531193"/>
            <a:ext cx="8508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မောရှေ​သည်အစ္စရေး​အမျိုးသား​တို့လုပ်ဆောင်​သော​အလုပ်​အားလုံး​ကိုစစ်ဆေးကြည့်​သောအခါသူ​တို့​သည်ထာဝရဘုရား​မိန့်မှာ​တော်မူ​သည့်​အတိုင်းလုပ်ဆောင်​ကြ​သည်​ကိုမြင်​လေ​၏​။ထို့ကြောင့် မောရှေ​သည် သူ​တို့​ကို​ကောင်းချီးပေး​လေ​၏​။'ထွက်မြောက်ရာကျမ်း 39:43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C00CC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70000"/>
              </a:lnSpc>
              <a:defRPr/>
            </a:pPr>
            <a:endParaRPr lang="en-US" sz="1600" b="1" dirty="0"/>
          </a:p>
          <a:p>
            <a:pPr lvl="0" algn="ctr">
              <a:lnSpc>
                <a:spcPct val="70000"/>
              </a:lnSpc>
              <a:defRPr/>
            </a:pPr>
            <a:r>
              <a:rPr lang="my-MM" sz="1600" b="1" dirty="0"/>
              <a:t>သန့်ရှင်းရာဌာနတော်ကိုထိထိရောက်ရောက်လုပ်ဆောင်နိုင်ရန်အတွက် အောက်ပါအခြေခံအချက်များ လိုအပ်ပါသည်။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956479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6313</Words>
  <Application>Microsoft Office PowerPoint</Application>
  <PresentationFormat>Panorámica</PresentationFormat>
  <Paragraphs>79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Aptos</vt:lpstr>
      <vt:lpstr>Aptos Display</vt:lpstr>
      <vt:lpstr>Arial</vt:lpstr>
      <vt:lpstr>Avenir Next LT Pro</vt:lpstr>
      <vt:lpstr>Calibri</vt:lpstr>
      <vt:lpstr>Comic Sans MS</vt:lpstr>
      <vt:lpstr>Constantia</vt:lpstr>
      <vt:lpstr>quote-cjk-patch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Sergio</cp:lastModifiedBy>
  <cp:revision>13</cp:revision>
  <dcterms:created xsi:type="dcterms:W3CDTF">2025-09-07T14:54:11Z</dcterms:created>
  <dcterms:modified xsi:type="dcterms:W3CDTF">2025-09-09T17:52:44Z</dcterms:modified>
</cp:coreProperties>
</file>