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8" r:id="rId3"/>
    <p:sldId id="311" r:id="rId4"/>
    <p:sldId id="312" r:id="rId5"/>
    <p:sldId id="313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my-MM" sz="1800" b="1" i="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"ရှေ့ပြခြင်း"</a:t>
          </a:r>
          <a:endParaRPr lang="es-ES" sz="1800" b="1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my-MM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ဒါဝိဒ်</a:t>
          </a:r>
          <a:r>
            <a:rPr lang="en-US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ဆာ ၂၂:၁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my-MM" sz="1600" b="1" i="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နောက်ကျမှထင်ရှားခြင်းကြော်ငြာ</a:t>
          </a:r>
          <a:endParaRPr lang="en" sz="1600" b="1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ဒါဝိဒ်အသစ် (ယေ. ၂၃:၅)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r>
            <a:rPr lang="my-MM" sz="1600" b="1" i="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နောက်ကျမှထင်ရှားခြင်း</a:t>
          </a:r>
          <a:endParaRPr lang="en" sz="1600" b="1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ယေရှု (မဿဲ ၂၇:၄၆)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my-MM" sz="1800" b="1" i="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"ရှေ့ပြခြင်း"</a:t>
          </a:r>
          <a:endParaRPr lang="es-ES" sz="1800" b="1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my-MM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ပူဇော်သက္ကာများ (ဝတ် ၁:၃-၅) 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en-US" sz="1600" b="1" i="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600" b="1" i="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နောက်ကျမှထင်ရှားခြင်းကြော်ငြာ</a:t>
          </a:r>
          <a:endParaRPr lang="en" sz="1600" b="1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my-MM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ဒုက္ခဆင်းရဲခံကျွန်တော်</a:t>
          </a:r>
          <a:r>
            <a:rPr lang="my-MM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(ဟေရှာယ၅၃:၅-၇)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pPr>
            <a:lnSpc>
              <a:spcPct val="70000"/>
            </a:lnSpc>
          </a:pPr>
          <a:r>
            <a:rPr lang="my-MM" sz="1600" b="1" i="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နောက်ကျမှထင်ရှားခြင်း</a:t>
          </a:r>
          <a:endParaRPr lang="en" sz="1600" b="1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pPr>
            <a:lnSpc>
              <a:spcPct val="70000"/>
            </a:lnSpc>
          </a:pPr>
          <a:r>
            <a:rPr lang="my-MM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ယေရှုခရစ်တော်၏သေခံတော်မူခြင်း </a:t>
          </a:r>
          <a:r>
            <a:rPr lang="en-US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my-MM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(ယောဟန် ၁၉:၁၆-၁၈)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TYPES AND ANTITYPES</a:t>
          </a: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အစ္စရေး။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ထွက်မြောက်</a:t>
          </a:r>
          <a:r>
            <a:rPr lang="my-MM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ခြင်း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sanctuary</a:t>
          </a: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my-MM" sz="1600" b="1" dirty="0">
              <a:solidFill>
                <a:schemeClr val="tx1"/>
              </a:solidFill>
              <a:effectLst/>
            </a:rPr>
            <a:t>ခရစ်တော်</a:t>
          </a:r>
          <a:endParaRPr lang="en" sz="1600" b="1" dirty="0">
            <a:solidFill>
              <a:schemeClr val="tx1"/>
            </a:solidFill>
            <a:effectLst/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my-MM" sz="1600" b="1" dirty="0">
              <a:solidFill>
                <a:schemeClr val="tx1"/>
              </a:solidFill>
              <a:effectLst/>
            </a:rPr>
            <a:t>အသင်းတော်</a:t>
          </a:r>
          <a:endParaRPr lang="en" sz="1600" b="1" dirty="0">
            <a:solidFill>
              <a:schemeClr val="tx1"/>
            </a:solidFill>
            <a:effectLst/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my-MM" sz="1600" b="1" dirty="0">
              <a:solidFill>
                <a:schemeClr val="tx1"/>
              </a:solidFill>
              <a:effectLst/>
            </a:rPr>
            <a:t>နောက်ဆုံးသောကာလ</a:t>
          </a:r>
          <a:endParaRPr lang="en" sz="1600" b="1" dirty="0">
            <a:solidFill>
              <a:schemeClr val="tx1"/>
            </a:solidFill>
            <a:effectLst/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ခရစ်တော်</a:t>
          </a:r>
          <a:endParaRPr lang="es-ES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အသင်းတော်</a:t>
          </a:r>
          <a:endParaRPr lang="en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နောက်ဆုံးသောကာလ</a:t>
          </a:r>
          <a:endParaRPr lang="es-ES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ခရစ်တော်</a:t>
          </a:r>
          <a:endParaRPr lang="es-ES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အသင်းတော်</a:t>
          </a:r>
          <a:endParaRPr lang="es-ES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နောက်ဆုံးသောကာလ</a:t>
          </a:r>
          <a:endParaRPr lang="es-ES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သူသည် အီဂျစ်သို့ ခေါ်ဆောင်သွားခြင်းခံရသည်</a:t>
          </a: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Matthew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အစ္စရေးနိုင်ငံသစ်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Galatians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၁၄၄၀၀၀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သဲကန္တာရတွင် ၄၀ ရက်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Matthew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ဗတ္တိဇံခံခြင်းနှင့် ခရစ်တော်အားဖြင့် ရှင်သန်ခြင်း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Corinthians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အယူလွဲသော ဘုရားကျောင်းများမှ ထွက်ခွာခြင်း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ကျွန်ုပ်တို့အလယ်ရှိ ဗိမာန်တော်ကဲ့သို့ ဖြစ်ခဲ့သည်။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John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ကျွန်ုပ်တို့သည် ဘုရားသခင်၏ ဗိမာန်တော်ဖြစ်သည်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Corinthians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ဂျေရုဆလင်မြို့သစ်၊ ကျွန်ုပ်တို့၏ ဗိမာန်တော်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my-MM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ရှေ့ပြခြင်း</a:t>
          </a:r>
          <a:endParaRPr lang="en" sz="14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my-MM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နောက်ကျမှထင်ရှားခြင်း</a:t>
          </a:r>
          <a:endParaRPr lang="en" sz="14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pPr algn="l"/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ယော်ဒန်မြစ်၌နှစ်ခြင်းခံပြီးယေရှုသည်မကောင်းဆိုးဝါးအင်အားစုများကိုတိုက်ခိုက်ခဲ့သည်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သဲကန္တာရတွင် ရက်ပေါင်း ၄၀ ကြာပြီးနောက် သူ၏အလုပ်ကို စတင်ခဲ့သည်။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လက်ဝါးကပ်တိုင်ပေါ်တွင် ရန်သူကို အောင်နိုင်ခဲ့သည်။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 ဝိညာဉ်ရေးရန်သူများကို အောင်ပွဲခံခဲ့သည်။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စစ်မှန်သော အနားယူခြင်းကို ပေးခဲ့သည်။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ကိုယ်တော်သည် ကျွန်ုပ်တို့အား မပျက်စီးနိုင်သော အမွေအနှစ်ကို ပေးအပ်တော်မူ၏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"ရှေ့ပြခြင်း"</a:t>
          </a:r>
          <a:endParaRPr lang="es-ES" sz="1800" b="1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ဒါဝိဒ်</a:t>
          </a:r>
          <a:r>
            <a:rPr lang="en-US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ဆာ ၂၂:၁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နောက်ကျမှထင်ရှားခြင်းကြော်ငြာ</a:t>
          </a:r>
          <a:endParaRPr lang="en" sz="1600" b="1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ဒါဝိဒ်အသစ် (ယေ. ၂၃:၅)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နောက်ကျမှထင်ရှားခြင်း</a:t>
          </a:r>
          <a:endParaRPr lang="en" sz="1600" b="1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ယေရှု (မဿဲ ၂၇:၄၆)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"ရှေ့ပြခြင်း"</a:t>
          </a:r>
          <a:endParaRPr lang="es-ES" sz="1800" b="1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ပူဇော်သက္ကာများ (ဝတ် ၁:၃-၅) 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600" b="1" i="0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နောက်ကျမှထင်ရှားခြင်းကြော်ငြာ</a:t>
          </a:r>
          <a:endParaRPr lang="en" sz="1600" b="1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ဒုက္ခဆင်းရဲခံကျွန်တော်</a:t>
          </a:r>
          <a:r>
            <a:rPr lang="my-MM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(ဟေရှာယ၅၃:၅-၇)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နောက်ကျမှထင်ရှားခြင်း</a:t>
          </a:r>
          <a:endParaRPr lang="en" sz="1600" b="1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y-MM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ယေရှုခရစ်တော်၏သေခံတော်မူခြင်း </a:t>
          </a:r>
          <a:r>
            <a:rPr lang="en-US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my-MM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(ယောဟန် ၁၉:၁၆-၁၈)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TYPES AND ANTITYPES</a:t>
          </a: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ရှေ့ပြခြင်း</a:t>
          </a:r>
          <a:endParaRPr lang="en" sz="1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နောက်ကျမှထင်ရှားခြင်း</a:t>
          </a:r>
          <a:endParaRPr lang="en" sz="1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အစ္စရေး။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  <a:effectLst/>
            </a:rPr>
            <a:t>ခရစ်တော်</a:t>
          </a:r>
          <a:endParaRPr lang="en" sz="1600" b="1" kern="1200" dirty="0">
            <a:solidFill>
              <a:schemeClr val="tx1"/>
            </a:solidFill>
            <a:effectLst/>
          </a:endParaRP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သူသည် အီဂျစ်သို့ ခေါ်ဆောင်သွားခြင်းခံရသည်</a:t>
          </a: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Matthew 2:13-15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  <a:effectLst/>
            </a:rPr>
            <a:t>အသင်းတော်</a:t>
          </a:r>
          <a:endParaRPr lang="en" sz="1600" b="1" kern="1200" dirty="0">
            <a:solidFill>
              <a:schemeClr val="tx1"/>
            </a:solidFill>
            <a:effectLst/>
          </a:endParaRP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အစ္စရေးနိုင်ငံသစ်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Galatians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  <a:effectLst/>
            </a:rPr>
            <a:t>နောက်ဆုံးသောကာလ</a:t>
          </a:r>
          <a:endParaRPr lang="en" sz="1600" b="1" kern="1200" dirty="0">
            <a:solidFill>
              <a:schemeClr val="tx1"/>
            </a:solidFill>
            <a:effectLst/>
          </a:endParaRP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၁၄၄၀၀၀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ထွက်မြောက်</a:t>
          </a:r>
          <a:r>
            <a:rPr lang="my-MM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ခြင်း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ခရစ်တော်</a:t>
          </a:r>
          <a:endParaRPr lang="es-ES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သဲကန္တာရတွင် ၄၀ ရက်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Matthew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အသင်းတော်</a:t>
          </a:r>
          <a:endParaRPr lang="en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ဗတ္တိဇံခံခြင်းနှင့် ခရစ်တော်အားဖြင့် ရှင်သန်ခြင်း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Corinthians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နောက်ဆုံးသောကာလ</a:t>
          </a:r>
          <a:endParaRPr lang="es-ES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အယူလွဲသော ဘုရားကျောင်းများမှ ထွက်ခွာခြင်း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sanctuary</a:t>
          </a: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ခရစ်တော်</a:t>
          </a:r>
          <a:endParaRPr lang="es-ES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ကျွန်ုပ်တို့အလယ်ရှိ ဗိမာန်တော်ကဲ့သို့ ဖြစ်ခဲ့သည်။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John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အသင်းတော်</a:t>
          </a:r>
          <a:endParaRPr lang="es-ES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ကျွန်ုပ်တို့သည် ဘုရားသခင်၏ ဗိမာန်တော်ဖြစ်သည်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Corinthians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နောက်ဆုံးသောကာလ</a:t>
          </a:r>
          <a:endParaRPr lang="es-ES" sz="1600" b="1" kern="1200" dirty="0">
            <a:solidFill>
              <a:prstClr val="black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ဂျေရုဆလင်မြို့သစ်၊ ကျွန်ုပ်တို့၏ ဗိမာန်တော်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Revelation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ယော်ဒန်မြစ်၌နှစ်ခြင်းခံပြီးယေရှုသည်မကောင်းဆိုးဝါးအင်အားစုများကိုတိုက်ခိုက်ခဲ့သည်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သဲကန္တာရတွင် ရက်ပေါင်း ၄၀ ကြာပြီးနောက် သူ၏အလုပ်ကို စတင်ခဲ့သည်။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လက်ဝါးကပ်တိုင်ပေါ်တွင် ရန်သူကို အောင်နိုင်ခဲ့သည်။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 ဝိညာဉ်ရေးရန်သူများကို အောင်ပွဲခံခဲ့သည်။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စစ်မှန်သော အနားယူခြင်းကို ပေးခဲ့သည်။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ကိုယ်တော်သည် ကျွန်ုပ်တို့အား မပျက်စီးနိုင်သော အမွေအနှစ်ကို ပေးအပ်တော်မူ၏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FAF5A-0135-462E-9311-F52A197C793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C0B3E-8AFD-45A7-AEFF-86D4BF9FF65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C0B3E-8AFD-45A7-AEFF-86D4BF9FF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2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353B6-C8C3-4AE7-AFF5-F7322D175DA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C0B3E-8AFD-45A7-AEFF-86D4BF9FF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9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8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4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3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2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4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4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4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7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7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2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8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24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2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2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7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3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1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20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5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771037" y="164287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defRPr>
            </a:lvl1pPr>
          </a:lstStyle>
          <a:p>
            <a:r>
              <a:rPr lang="my-MM" dirty="0"/>
              <a:t>စစ်မှန်သောယောရှု </a:t>
            </a:r>
            <a:endParaRPr lang="en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335130" y="6519446"/>
            <a:ext cx="4021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10 for December 6,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-1" y="6654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ယောရှုသည်အသင်းတော်၏ရှေ့ပြေးပုံစံဖြစ်ခြ</a:t>
            </a:r>
            <a:r>
              <a:rPr lang="my-MM" sz="3600"/>
              <a:t>င်း</a:t>
            </a:r>
            <a:endParaRPr lang="en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'အကြောင်းမူကား ငါ​တို့​သည် အသွေး​အသား​ရှိ​သော​သူ​ကို ရင်ဆိုင်​တိုက်ခိုက်​နေ​ကြ​သည်​မ​ဟုတ်။ အုပ်ချုပ်မှု​များ၊ အာဏာစက်​များ၊ ဤ​လောကီ​မှောင်မိုက်​ခြင်း​ကို အစိုးတရ​ပြု​သော​မင်း​များ၊ အထက်​ကောင်းကင်​အရပ်​၌​ရှိ​သည့် ဆိုးညစ်​သော​ဝိညာဉ်​တန်ခိုး​များ​နှင့် ရင်ဆိုင်​တိုက်ခိုက်​နေ​ကြ​ခြင်း​ဖြစ်​၏။ 'ဧဖက်ဩဝါဒစာ 6:12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2185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400" b="1" dirty="0">
                <a:solidFill>
                  <a:schemeClr val="accent3">
                    <a:lumMod val="75000"/>
                  </a:schemeClr>
                </a:solidFill>
              </a:rPr>
              <a:t>ယောရှုနှင့်အသင်းတော် 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my-MM" sz="1600" b="1" dirty="0">
                <a:solidFill>
                  <a:schemeClr val="tx1"/>
                </a:solidFill>
              </a:rPr>
              <a:t>ယနေ့ခေတ်တွင် ငါတို့၌ စစ်မက်ပြိုင်ဆိုင်ရန် တိုက်ပွဲဝင်ရသည်။ ထိုတိုက်ပွဲ၌ ငါတို့၏ "ယောရှု"ဖြစ်သော ယေရှုခရစ်တော်က ဦးဆောင်တော်မူပြီး၊ လိုအပ်သောလက်နက်ခဲယမ်းများနှင့် ငါတို့ကိုခြုံပေးတော်မူသည် (ဧဖက် ၆:၁၀-၁၂)။</a:t>
            </a:r>
          </a:p>
          <a:p>
            <a:r>
              <a:rPr lang="my-MM" sz="1600" b="1" dirty="0">
                <a:solidFill>
                  <a:schemeClr val="tx1"/>
                </a:solidFill>
              </a:rPr>
              <a:t>ထို့အပြင်၊ သူသည် ငါတို့အား ချမှတ်ပေးအပ်ပြီးသော အမွေအနှစ်ကိုလည်း သတ်မှတ်ပေးထားတော်မူကာ၊ ဝိညာဉ်ရေးရာ ကောင်းချီးမင်္ဂလာများဖြင့် ငါတို့ကို ပြည့်စေတော်မူသည် (ဧဖက် ၁:၃၊ ၁၁)။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275671" y="3833051"/>
            <a:ext cx="5720223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1600" b="1" dirty="0">
                <a:solidFill>
                  <a:schemeClr val="tx1"/>
                </a:solidFill>
              </a:rPr>
              <a:t>                </a:t>
            </a:r>
            <a:r>
              <a:rPr lang="my-MM" sz="2400" b="1" dirty="0">
                <a:solidFill>
                  <a:schemeClr val="accent3">
                    <a:lumMod val="75000"/>
                  </a:schemeClr>
                </a:solidFill>
              </a:rPr>
              <a:t>ယောရှုနှင့် နောက်ဆုံးသောကာလ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my-MM" sz="1600" b="1" dirty="0">
                <a:solidFill>
                  <a:schemeClr val="tx1"/>
                </a:solidFill>
              </a:rPr>
              <a:t>သို့သော် ယောရှု၏ ပုံသက်သေအပြည့်အစုံ ပြည့်စုံခြင်းသည် နောက်ဆုံးသောကာလ၌ ဖြစ်လိမ့်မည်။ ထိုအချိန်တွင် မကောင်းသောအင်အားစုအားလုံး ဖျက်ဆီးခြင်းခံရပြီး၊ ငါတို့သည် ငါတို့၏အမွေကို အပြည့်အဝ ပိုင်ဆိုင်ရလိမ့်မည်။ ယင်းသည် ငါတို့ အားကိုးအားထားပြုနိုင်သော မြေဖြစ်သည် (ဗျာဒိတ် ၂၀:၇-၉; ယေဇကျေလ ၂၈:၂၆)။</a:t>
            </a:r>
          </a:p>
          <a:p>
            <a:r>
              <a:rPr lang="my-MM" sz="1600" b="1" dirty="0">
                <a:solidFill>
                  <a:schemeClr val="tx1"/>
                </a:solidFill>
              </a:rPr>
              <a:t>ထိုအချိန်မရောက်မီ၊ ယောရှုကဲ့သို့ပင် ကျေးဇူးတော်၌ ကြီးထွားလာကြပါစို့။ ဘုရားသခင်သည် ငါတို့ကို နေ့စဉ်နှင့်အမျှ သူနှင့်တူလာအောင် ပြောင်းလဲတော်မူမည်ကို ခွင့်ပြုကြပါစို့။</a:t>
            </a: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1191025" y="1275246"/>
            <a:ext cx="110009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200" b="1" dirty="0"/>
              <a:t>"ကောင်းကင်ယာသွားရာခရီးသည်ဖြစ်သောဘုရားသခင်၏ဣသရေလလူမျိုးတို့အတွက်စစ်မှန်သောဗိုလ်ခြေအရှင်တစ်ပါးရှိနှင့်ပြီးဖြစ် သည်။ထိုအရှင်သည်ဘုရားသဘောဆောင်သောခေါင်းဆောင်တစ်ဦး ဖြစ်ရန်လူသားတို့၏သွန်သင်ခြင်းကိုမည်သည့်အခါမျှမလိုအပ်ခဲ့ပေ။ သို့သော်လည်းဒုက္ခဆင်းရဲခံခြင်းအားဖြင့်စုံလင်တော်မူခဲ့၏။ "အကြောင်းမှာ၊ ကိုယ်တော်ကိုယ်တိုင် စုံစမ်းနှောင့်ခံရသောကြောင့်၊ စုံစမ်းနှောင့်ခြင်းခံရသူတို့အား ကူညီချီးပေးနိုင်သတည်း။" (ဟေဗြဲ ၂:၁၀,၁၈)။ငါတို့၏ကယ်တင်ရှင်သည်လူသားဆိုင်ရာအားနည်းချက် တစ်စုံတစ်ရာကို ဘယ်သောအခါမျှ မပြသခဲ့သော်လည်း၊ ငါတို့အား ကတိတော်မြေသို့ ဝင်ရောက်ခွင့်ပေးရန် အသေခံတော်မူခဲ့သည်။"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6547972" y="6344498"/>
            <a:ext cx="544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807596"/>
            <a:ext cx="1175537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my-MM" dirty="0"/>
              <a:t>“ဤအရာများသည် သူတို့အား ပုံသက်သေအဖြစ် ဖြစ်ပျက်ခဲ့ပြီး၊ ခေတ်အကုန် ရောက်လာသော ကျွန်ုပ်တို့ကို ဆုံးမဩဝါဒပေးရန် ရေးထားခြင်းဖြစ်သည်” </a:t>
            </a:r>
            <a:r>
              <a:rPr lang="my-MM" sz="2800" dirty="0"/>
              <a:t>(၁ ကောရိန္သု ၁၀:၁၁၊ </a:t>
            </a:r>
            <a:r>
              <a:rPr lang="en-US" sz="2800" dirty="0"/>
              <a:t>ESV)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149137" y="3791996"/>
            <a:ext cx="5052387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793BF9"/>
                </a:solidFill>
              </a:rPr>
              <a:t>ကျမ်းစာဆိုင်ရာပုံဆောင်မှု</a:t>
            </a:r>
            <a:endParaRPr lang="en" sz="2000" b="1" dirty="0">
              <a:solidFill>
                <a:srgbClr val="793BF9"/>
              </a:solidFill>
              <a:latin typeface="Aptos" panose="02110004020202020204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ပုံဆောင်ဗေဒဆိုသည်မှာ အဘယ်နည်း။</a:t>
            </a:r>
            <a:endParaRPr lang="es-ES" b="1" dirty="0"/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ရှေ့ပြေးပုံစံများအမျိုးအစားများ</a:t>
            </a:r>
            <a:endParaRPr lang="es-ES" b="1" dirty="0"/>
          </a:p>
          <a:p>
            <a:pPr>
              <a:spcBef>
                <a:spcPts val="1800"/>
              </a:spcBef>
              <a:defRPr/>
            </a:pPr>
            <a:r>
              <a:rPr lang="my-MM" sz="2000" b="1" dirty="0">
                <a:solidFill>
                  <a:srgbClr val="A80052"/>
                </a:solidFill>
              </a:rPr>
              <a:t>ယောရှု၏ပုံဆောင်မှု</a:t>
            </a:r>
            <a:endParaRPr lang="es-ES" sz="2000" b="1" dirty="0">
              <a:solidFill>
                <a:srgbClr val="A80052"/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b="1" dirty="0"/>
              <a:t>ယောရှုသည်ရှေ့ပြေးပုံစံဖြစ်ခြင်း</a:t>
            </a:r>
            <a:endParaRPr lang="es-ES" b="1" dirty="0"/>
          </a:p>
          <a:p>
            <a:pPr lvl="1">
              <a:spcBef>
                <a:spcPts val="600"/>
              </a:spcBef>
            </a:pPr>
            <a:r>
              <a:rPr lang="my-MM" b="1" dirty="0"/>
              <a:t>ယောရှု၏နောက်လိုက်ပုံစံ </a:t>
            </a:r>
            <a:endParaRPr lang="en-US" b="1" dirty="0"/>
          </a:p>
          <a:p>
            <a:pPr lvl="1">
              <a:spcBef>
                <a:spcPts val="600"/>
              </a:spcBef>
            </a:pPr>
            <a:r>
              <a:rPr lang="my-MM" b="1" dirty="0"/>
              <a:t>ယောရှုသည်အသင်းတော်၏ရှေ့ပြေးပုံစံဖြစ်ခြင်း </a:t>
            </a:r>
            <a:endParaRPr lang="en-U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35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/>
              <a:t>(Pentateuch)</a:t>
            </a:r>
            <a:r>
              <a:rPr lang="my-MM" b="1" dirty="0"/>
              <a:t>တွင်လည်းကောင်း၊ယောရှုမှတ်စာတွင်လည်းကောင်းဖော်ပြထားသောယောရှု၏ဘဝကို၊သမိုင်းကြောင်းအရလည်းကောင်း၊ပုံဆောင်ချက်အရလည်းကောင်းမတူညီသော(နှင့်ပြည့်စုံစေသော)နည်းလမ်းနှစ်မျိုးဖြင့်ကျွန်ုပ်တို့ဖတ်ရှုနိုင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113046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50124" y="4207443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50124" y="5816110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50124" y="5448109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50124" y="6148745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50124" y="4559043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537" y="373484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537" y="4956327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05970" y="2305617"/>
            <a:ext cx="7122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ထိုအခြေခံစည်းမျဉ်းများကို သိရှိပြီးနောက်၊ “သင်္ကေတဆိုင်ရာ ယောရှု” နှင့် သက်ဆိုင်သည့် ဘုရားသခင်၏ သတင်းစကားများကို ကျန်ကျမ်းစာများအား ဆန်းစစ်လေ့လာကာ ရှာဖွေဖော်ထုတ်ရမည်။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05970" y="1250400"/>
            <a:ext cx="7359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“ယောရှု၏ပုဂ္ဂိုလ်တော်ကိုမှန်ကန်သောသင်္ကေတဆိုင်ရာအနက်ဖွင့်ဆိုချက်ပေးနိုင်ရန်ကျမ်းစာဆိုင်ရာသင်္ကေတပညာ၏စည်းမျဉ်းများဖြစ်သော‘ရှေ့ပြခြင်း’(</a:t>
            </a:r>
            <a:r>
              <a:rPr lang="en-US" b="1" dirty="0"/>
              <a:t>Type) </a:t>
            </a:r>
            <a:r>
              <a:rPr lang="my-MM" b="1" dirty="0"/>
              <a:t>နှင့် ‘နောက်ကျမှထင်ရှားခြင်း’ (</a:t>
            </a:r>
            <a:r>
              <a:rPr lang="en-US" b="1" dirty="0"/>
              <a:t>Antitype) </a:t>
            </a:r>
            <a:r>
              <a:rPr lang="my-MM" b="1" dirty="0"/>
              <a:t>တို့ကို ဦးစွာနားလည်ထားရမည်။”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8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defRPr>
            </a:lvl1pPr>
          </a:lstStyle>
          <a:p>
            <a:r>
              <a:rPr lang="my-MM" dirty="0"/>
              <a:t>ကျမ်းစာဆိုင်ရာပုံဆောင်မှု </a:t>
            </a:r>
            <a:r>
              <a:rPr lang="en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40207"/>
            <a:ext cx="83168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/>
                <a:solidFill>
                  <a:srgbClr val="C00000"/>
                </a:solidFill>
              </a:defRPr>
            </a:lvl1pPr>
          </a:lstStyle>
          <a:p>
            <a:r>
              <a:rPr lang="my-MM" sz="3600" dirty="0"/>
              <a:t>ပုံဆောင်ဗေဒဆိုသည်မှာအဘယ်နည</a:t>
            </a:r>
            <a:r>
              <a:rPr lang="my-MM" sz="3600"/>
              <a:t>်း။</a:t>
            </a:r>
            <a:endParaRPr lang="en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'ဤ​အမှုအရာ​တို့​သည် နမူနာ​များ​အဖြစ် ထို​သူ​တို့​၌​ဖြစ်ပျက်​ခဲ့​ကြ​ပြီး ၎င်း​ကို​ရေး​ထား​ခြင်း​မှာ ကပ်​ကာလ​အဆုံး​ပိုင်း​၌ အသက်ရှင်​နေ​ကြ​သော​ငါ​တို့​ကို သတိပေး​ရန်​အတွက်​ဖြစ်​၏။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2FC753">
                    <a:lumMod val="50000"/>
                  </a:srgbClr>
                </a:solidFill>
                <a:latin typeface="Comic Sans MS" panose="030F0702030302020204" pitchFamily="66" charset="0"/>
              </a:rPr>
              <a:t>ကောရိန္သုဩဝါဒစာပထမစောင် 10:11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2FC7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6" y="1724319"/>
            <a:ext cx="8497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ပေါလုနှင့်ကျမ်းစာရေးသူအခြားသူများသည်"ရှေ့ပြခြင်း"(</a:t>
            </a:r>
            <a:r>
              <a:rPr lang="en-US" sz="1600" b="1" dirty="0"/>
              <a:t>Type)</a:t>
            </a:r>
            <a:r>
              <a:rPr lang="my-MM" sz="1600" b="1" dirty="0"/>
              <a:t>ဟူသောစကားလုံးကို သမိုင်းဝင်ပုဂ္ဂိုလ် (သို့)အဖြစ်အပျက်တစ်ခုအားရည်ညွှန်းရန်အသုံးပြုကြသည်။ထိုအရာသည်နောက်ပိုင်းကာလမှ(သို့)အနာဂတ်ကာလမှတစ်စုံတစ်ဦး(သို့)တစ်စုံတစ်ရာကိုကိုယ်စားပြုပြီး၎င်းကို"နောက်ကျမှထင်ရှားခြင်း"(</a:t>
            </a:r>
            <a:r>
              <a:rPr lang="en-US" sz="1600" b="1" dirty="0"/>
              <a:t>Antitype)</a:t>
            </a:r>
            <a:r>
              <a:rPr lang="my-MM" sz="1600" b="1" dirty="0"/>
              <a:t>ဟုခေါ်ဆိုသည်။ဥပမာအားဖြင့်၊</a:t>
            </a:r>
            <a:r>
              <a:rPr lang="my-MM" sz="1600" b="1" dirty="0">
                <a:highlight>
                  <a:srgbClr val="FFFF00"/>
                </a:highlight>
              </a:rPr>
              <a:t>ယောရှု</a:t>
            </a:r>
            <a:r>
              <a:rPr lang="my-MM" sz="1600" b="1" dirty="0"/>
              <a:t>သည်</a:t>
            </a:r>
            <a:r>
              <a:rPr lang="my-MM" sz="1600" b="1" dirty="0">
                <a:highlight>
                  <a:srgbClr val="FFFF00"/>
                </a:highlight>
              </a:rPr>
              <a:t>ယေရှုခရစ်တော်</a:t>
            </a:r>
            <a:r>
              <a:rPr lang="my-MM" sz="1600" b="1" dirty="0"/>
              <a:t>၏"ရှေ့ပြခြင်း"(</a:t>
            </a:r>
            <a:r>
              <a:rPr lang="en-US" sz="1600" b="1" dirty="0"/>
              <a:t>Type)</a:t>
            </a:r>
            <a:r>
              <a:rPr lang="my-MM" sz="1600" b="1" dirty="0"/>
              <a:t>အဖြစ်သမ္မာကျမ်းစာတွင်ဖော်ပြထားသည်။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768969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3025140"/>
            <a:ext cx="2832672" cy="153761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192276" y="2875875"/>
            <a:ext cx="9111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မှန်ပါသည်။ ရော်မဩဝါဒစာ ၅:၁၄ တွင် အာဒံအား "လာလတ္တံ့သောသူ" ယေရှုခရစ်တော်၏ "ရှေ့ပြခြင်း" (</a:t>
            </a:r>
            <a:r>
              <a:rPr lang="en-US" sz="1600" b="1" dirty="0"/>
              <a:t>Type) </a:t>
            </a:r>
            <a:r>
              <a:rPr lang="my-MM" sz="1600" b="1" dirty="0"/>
              <a:t>အဖြစ် ဖော်ပြထားပါသည်။ ထိုနေရာ၌ ယေရှုသည် "နောက်ကျမှထင်ရှားခြင်း" (</a:t>
            </a:r>
            <a:r>
              <a:rPr lang="en-US" sz="1600" b="1" dirty="0"/>
              <a:t>Antitype) </a:t>
            </a:r>
            <a:r>
              <a:rPr lang="my-MM" sz="1600" b="1" dirty="0"/>
              <a:t>ဖြစ်ပါသည်။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0" y="4705518"/>
            <a:ext cx="34154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ဓမ္မဟောင်းကျမ်းတွင် ပုဂ္ဂိုလ်ရေး သို့မဟုတ် အဖြစ်အပျက်အချို့သည် နောက်လာမည့်အရာများ၏"ရှေ့ပြခြင်း" (</a:t>
            </a:r>
            <a:r>
              <a:rPr lang="en-US" b="1" dirty="0"/>
              <a:t>Type) </a:t>
            </a:r>
            <a:r>
              <a:rPr lang="my-MM" b="1" dirty="0"/>
              <a:t>များဖြစ်ကြောင်း ညွှန်းဆိုချက်များကို ကျွန်ုပ်တို့ မကြာခဏ တွေ့ရှိရပါသည်။ ဥပမာ နှစ်ခုကို ကြည့်ရှုကြည့်ပါ။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67627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1905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my-MM" sz="3200" dirty="0"/>
              <a:t>ရှေ့ပြေးပုံစံများအမျိုးအစား</a:t>
            </a:r>
            <a:r>
              <a:rPr lang="my-MM" sz="3200"/>
              <a:t>များ</a:t>
            </a:r>
            <a:endParaRPr lang="en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52400" y="571797"/>
            <a:ext cx="1203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'ဟေရုဒ်​မင်းကြီး​အနိစ္စရောက်​သည့်​တိုင်အောင် ထို​ပြည်​၌​နေ​လေ​၏။ ဤသည်ကား “ငါ့​သား​ကို အီဂျစ်​ပြည်​မှ ငါ​ခေါ်ထုတ်​ခဲ့​၏” ​ဟု ပရောဖက်​အားဖြင့် ထာဝရ​ဘုရား​မိန့်​တော်မူ​သော​အရာ ပြည့်စုံ​ခြင်း​သို့​ရောက်​မည့်​အကြောင်း​တည်း။ 'ရှင်မဿဲခရစ်ဝင် 2:15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4" y="1218128"/>
            <a:ext cx="576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ဓမ္မဟောင်းကျမ်းရှိ ပုံစံများ (</a:t>
            </a:r>
            <a:r>
              <a:rPr lang="en-US" b="1" dirty="0"/>
              <a:t>types) </a:t>
            </a:r>
            <a:r>
              <a:rPr lang="my-MM" b="1" dirty="0"/>
              <a:t>သည် ဓမ္မသစ်ကျမ်းတွင် ထင်ရှားသော ပုံရိပ်ဖြေ (</a:t>
            </a:r>
            <a:r>
              <a:rPr lang="en-US" b="1" dirty="0"/>
              <a:t>antitype) </a:t>
            </a:r>
            <a:r>
              <a:rPr lang="my-MM" b="1" dirty="0"/>
              <a:t>သုံးမျိုးကို ညွှန်ပြနေသည်- ယေရှုခရစ်တော်၊အသင်းတော်နှင့်နောက်ဆုံးကာလတို့ဖြစ်သည်။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667758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20078" y="2028616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my-MM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ယောရှု၏ပုံဆောင်မှု </a:t>
            </a:r>
            <a:endParaRPr lang="en-US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5179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400" b="1" spc="60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defRPr>
            </a:lvl1pPr>
          </a:lstStyle>
          <a:p>
            <a:r>
              <a:rPr lang="en-US" sz="3600"/>
              <a:t> </a:t>
            </a:r>
            <a:r>
              <a:rPr lang="my-MM" sz="3600" dirty="0"/>
              <a:t>ယောရှုသည်ရှေ့ပြေးပုံစံဖြစ်ခြ</a:t>
            </a:r>
            <a:r>
              <a:rPr lang="my-MM" sz="3600"/>
              <a:t>င်း</a:t>
            </a:r>
            <a:endParaRPr lang="en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3E3FF"/>
                </a:solidFill>
                <a:effectLst>
                  <a:glow rad="76200">
                    <a:srgbClr val="B1319F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'သင်​၏​ဘုရားသခင်​ထာဝရဘုရား​သည် သင့်​အမျိုးသားချင်း​ထဲမှ ငါ​နှင့်တူသော​ပရောဖက်​တစ်​ပါး​ကို သင့်​အတွက် ပေါ်ထွန်း​စေ​တော်မူ​မည်​။ သူ့​စကား​ကို သင်​တို့​နားထောင်​ရ​မည်​။ 'တရားဟောရာကျမ်း 18:15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93E3FF"/>
              </a:solidFill>
              <a:effectLst>
                <a:glow rad="76200">
                  <a:srgbClr val="B1319F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6" y="1356482"/>
            <a:ext cx="7170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ာရှုသည်ဒုတိယပရောဖက်တစ်ပါးပေါ်ထွန်းလာပြီးလူများကိုဦးဆောင်လိမ့်မည်ဟုမောရှေ၏ကြိုတင်ဟောကြားချက်(တရားဟောရာကျမ်း ၁၈:၁၅-၁၉)ကို တစ်စိတ်တစ်ဒေသ ပြည့်စုံစေခဲ့သည်။"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23473" y="5128890"/>
            <a:ext cx="67537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သို့သော်မောရှေ၏ပရောဖက်ပြုချက်သည်ယောရှုထက်ပိုမိုကျယ်ပြန့်</a:t>
            </a:r>
            <a:r>
              <a:rPr lang="en-US" b="1" dirty="0"/>
              <a:t> </a:t>
            </a:r>
            <a:r>
              <a:rPr lang="my-MM" b="1" dirty="0"/>
              <a:t>ကြောင်းကိုလူများကနားလည်ခဲ့ကြသည်(ယောဟန်၁:၂၁)။ထို့ကြောင့်မောရှေနှင့်ယောရှုနှစ်ဦးစလုံးသည်"ပရောဖက်"အကြောင်းမောရှေအားပေးအပ်ခဲ့သောပရောဖက်ပြုချက်ကိုအပြည့်အဝပြည့်စုံစေခဲ့သည့်သမ္မာတရား၏စုံလင်သောပုံသက်သေဖြစ်သောယေရှုခရစ်တော်၏ရှေ့ပြေးပုံစံများဖြစ်လာကြသည် (တမန်တော်ဝတ္ထု ၃:၂၂-၂၆)။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243147" y="3598574"/>
            <a:ext cx="5293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မောရှေလက်ထက်တွင် စတင်ကျရောက်ခဲ့သော မန္နာသည် ယောရှုလက်ထက်တွင်ရပ်စဲသွားခဲ့သည်။ထို့အပြင်ယောရှုသည်မောရှေပေးအပ်ခဲ့သည့်မြေယာခွဲဝေခြင်းနှင့်ခိုလှုံရာမြို့များဆိုင်ရာအမိန့်ညွှန်ကြားချက်များကိုအကောင်အ</a:t>
            </a:r>
            <a:r>
              <a:rPr lang="en-US" b="1" dirty="0"/>
              <a:t> </a:t>
            </a:r>
            <a:r>
              <a:rPr lang="my-MM" b="1" dirty="0"/>
              <a:t>ထည်ဖော်ဆောင်ရွက်ခဲ့သည်။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136636"/>
            <a:ext cx="73416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ောရှေနည်းတူယောရှုသည်လည်းဘုရားသခင်၏တိုက်ရိုက်အမိန့်တော်များကိုခံယူခဲ့ရသည်။ပသခါပွဲကိုကျင်းပခဲ့သည်။ရေပြင်ကိုဖြတ်ကျော်ခဲ့သည်။ထာဝရဘုရား၏တမန်တော်ကိုမြင်တွေ့ခဲ့ရသည်။သူ၏ဆန့်ထားသောလက်ဖြင့်အောင်ပွဲရယူခဲ့သည်။ သူ၏သေလွန်ခါနီးတွင် လူများအား သစ္စာရှိရှိ ဆက်လက်နေထိုင်ရန် ဖိတ်ခေါ်ခဲ့သည်။ စသည်ဖြင့် နှိုင်းယှဉ်ဖော်ပြထားပါသည်။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5131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>
            <a:defPPr>
              <a:defRPr lang="es-ES"/>
            </a:defPPr>
            <a:lvl1pPr algn="ctr">
              <a:defRPr sz="4400" b="1" spc="60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ယောရှု၏နောက်လိုက်ပုံ</a:t>
            </a:r>
            <a:r>
              <a:rPr lang="my-MM" sz="3600"/>
              <a:t>စံ</a:t>
            </a:r>
            <a:endParaRPr lang="en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1" y="674191"/>
            <a:ext cx="1206304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48CEE0">
                    <a:lumMod val="40000"/>
                    <a:lumOff val="60000"/>
                  </a:srgb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'ထာဝရဘုရား​က “​နှစ်သက်​လက်ခံ​ဖွယ်​အချိန်​၌ သင့်​ကို​ငါ​ထူး​ပြီ​။ ကယ်တင်​ရာ​နေ့ရက်​၌ သင့်​ကို​ငါ​ကူညီမစ​ပြီ​။ သင်​သည် ပြည်​တော်​ကို ပြန်လည်​ထူထောင်​ရန်​၊ လူသူကင်းမဲ့​သော​အမွေ​ပြည်​ကို အမွေဆက်ခံ​ရန် ငါ​သည် သင့်​ကို ကာကွယ်​စောင့်ရှောက်​မည်​။ လူမျိုး​တော်​အတွက် ပဋိညာဉ်​ဖြစ်စေ​မည်​။ 'ဟေရှာယအနာဂတ္တိကျမ်း 49:8</a:t>
            </a:r>
          </a:p>
          <a:p>
            <a:pPr lvl="0" algn="ctr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48CEE0">
                  <a:lumMod val="40000"/>
                  <a:lumOff val="60000"/>
                </a:srgbClr>
              </a:solidFill>
              <a:effectLst>
                <a:glow rad="101600">
                  <a:srgbClr val="18584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0" y="1626096"/>
            <a:ext cx="771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ယောရှုဦးဆောင်သော စစ်ပွဲများ၏ ရည်ရွယ်ချက်မှာ ဣသရေလလူမျိုးတို့ကို ကတိတော်မြေတွင် အခြေစိုက်စေရန် ဖြစ်သည်။ ယောရှုကျမ်းတွင်သုံးနှုန်းသည့် ဝေါဟာရအတိုင်းပင် "အမွေခံရသော ပျက်စီးလျက်ရှိသောအရပ်များ" (ဟေရှာယ ၄၉:၈) ကို လူများအား သတ်မှတ်ပေးခြင်းသည် မေရှိယ၏ အမှုတော်ဖြစ်ကြောင်း ဟေရှာယက ဖော်ပြထားသည်။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003407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85725" y="3128182"/>
            <a:ext cx="7629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ယောရှု၏အသက်တာနှင့်အမှုတော်(ရှေ့ပြေးပုံသက်သေ)သည်ယေရှု၏အသက်တာနှင့်အမှုတော်(အပြည့်အစုံပြည့်စုံသောပုံသက်သေ)တွင်မည်သည့်နည်းလမ်းဖြင့်ထင်ဟပ်ပါသ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4794</Words>
  <Application>Microsoft Office PowerPoint</Application>
  <PresentationFormat>Panorámica</PresentationFormat>
  <Paragraphs>98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25</cp:revision>
  <dcterms:created xsi:type="dcterms:W3CDTF">2025-11-14T15:40:29Z</dcterms:created>
  <dcterms:modified xsi:type="dcterms:W3CDTF">2025-11-19T14:23:24Z</dcterms:modified>
</cp:coreProperties>
</file>