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307" r:id="rId4"/>
    <p:sldId id="308" r:id="rId5"/>
    <p:sldId id="258" r:id="rId6"/>
    <p:sldId id="259" r:id="rId7"/>
    <p:sldId id="260" r:id="rId8"/>
    <p:sldId id="310" r:id="rId9"/>
    <p:sldId id="31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သင်၏ဘုရားသခင်ကိုချစ်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ကိုယ်တော်အားနာခံ လျှောက်လှမ်းရန်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သူ့ပညတ်ကိုလိုက်နာရန်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custT="1"/>
      <dgm:spPr/>
      <dgm:t>
        <a:bodyPr/>
        <a:lstStyle/>
        <a:p>
          <a:r>
            <a:rPr lang="my-MM" sz="1600" b="1" dirty="0">
              <a:solidFill>
                <a:schemeClr val="tx1"/>
              </a:solidFill>
            </a:rPr>
            <a:t>သူ့ကိုခိုင်မြဲစွာဆုပ်ကိုင်ထားဖို့</a:t>
          </a:r>
          <a:endParaRPr lang="en" sz="1600" b="1" dirty="0">
            <a:solidFill>
              <a:schemeClr val="tx1"/>
            </a:solidFill>
          </a:endParaRP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1" dirty="0">
            <a:solidFill>
              <a:schemeClr val="tx1"/>
            </a:solidFill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dirty="0">
              <a:solidFill>
                <a:schemeClr val="tx1"/>
              </a:solidFill>
            </a:rPr>
            <a:t>စိတ်နှလုံးဝိညာဉ်အကြွင်းမဲ့ဖြင့်ကိုယ်တော်အားအမှုတော်ထမ်းရန်</a:t>
          </a:r>
          <a:endParaRPr lang="en" sz="1600" b="1" dirty="0">
            <a:solidFill>
              <a:schemeClr val="tx1"/>
            </a:solidFill>
          </a:endParaRP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lnSpc>
              <a:spcPct val="70000"/>
            </a:lnSpc>
            <a:spcAft>
              <a:spcPts val="0"/>
            </a:spcAft>
            <a:buNone/>
          </a:pPr>
          <a:r>
            <a:rPr lang="my-MM" sz="1400" b="1" i="0" dirty="0"/>
            <a:t>"ချစ်ခြင်းမေတ္တာသည်ဘုရားသခင်ထံသို့ဦးဆောင်လမ်းပြရမည့်အခြေခံ</a:t>
          </a:r>
          <a:r>
            <a:rPr lang="en-US" sz="1400" b="1" i="0" dirty="0"/>
            <a:t> </a:t>
          </a:r>
          <a:r>
            <a:rPr lang="my-MM" sz="1400" b="1" i="0" dirty="0"/>
            <a:t>မူပင်ဖြစ်သည်။ငါတို့သည်ကိုယ်တော်ကိုချစ်ခြင်းမှာ၊ကိုယ်တော်သည် ဦးစွာငါတို့ကို ချစ်တော်မူသောကြောင့်ပင်တည်း။" (၁ ယောဟန် ၄:၁၉)</a:t>
          </a:r>
          <a:endParaRPr lang="en" sz="1400" b="1" dirty="0"/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my-MM" sz="1400" b="1" dirty="0"/>
            <a:t>ဘုရားသခင်နှင့်အတူလျှောက်လှမ်းရန်ရွေးချယ်သူများမျှော်လင့်ထားသည့် အပြုအမူကို ယောရှု ဤသို့ ညွှန်ပြသည်</a:t>
          </a:r>
          <a:endParaRPr lang="en" sz="1400" b="1" dirty="0"/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my-MM" sz="1400" b="1" i="0" dirty="0"/>
            <a:t>"ကျေးဇူးတရား သည် ဘုရားသခင် ပြုတော်မူပြီးခဲ့သည်ကို နားလည်သော နာခံခြင်း အကျိုးဆက်ပင် ဖြစ်သည်။"</a:t>
          </a:r>
          <a:endParaRPr lang="en" sz="1400" b="1" dirty="0"/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lnSpc>
              <a:spcPct val="70000"/>
            </a:lnSpc>
            <a:spcAft>
              <a:spcPts val="0"/>
            </a:spcAft>
            <a:buNone/>
          </a:pPr>
          <a:endParaRPr lang="en" sz="1600" b="1" dirty="0"/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lnSpc>
              <a:spcPct val="70000"/>
            </a:lnSpc>
            <a:spcAft>
              <a:spcPts val="0"/>
            </a:spcAft>
            <a:buNone/>
          </a:pPr>
          <a:endParaRPr lang="en" sz="1500" b="1" dirty="0"/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1DD33B0D-A41F-4691-A498-D895F0C76389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lnSpc>
              <a:spcPct val="70000"/>
            </a:lnSpc>
            <a:spcAft>
              <a:spcPts val="0"/>
            </a:spcAft>
            <a:buNone/>
          </a:pPr>
          <a:r>
            <a:rPr lang="my-MM" sz="1500" b="1" i="0" dirty="0"/>
            <a:t>ငါတို့၏စစ်မှန်သောရည်ရွယ်ချက်၊စိတ်ကျေနပ်မှုနှင့်ကြွယ်ဝသောအသက်တာကိုဖန်ဆင်းရှင်အားမိမိဆန္ဒအလျောက်မေတ္တာနှင့်ခစားကျိုးနွံသောအခါတွင် ရရှိနိုင်သည်။</a:t>
          </a:r>
          <a:endParaRPr lang="en" sz="1500" b="1" dirty="0"/>
        </a:p>
      </dgm:t>
    </dgm:pt>
    <dgm:pt modelId="{7F8C7DCA-D2D0-4D1B-9245-69AAF1E084CB}" type="parTrans" cxnId="{54919B10-1951-4E1E-8073-8A3CDA03D654}">
      <dgm:prSet/>
      <dgm:spPr/>
    </dgm:pt>
    <dgm:pt modelId="{CA9199B3-0950-4EA7-A7A7-F3C06885C3BB}" type="sibTrans" cxnId="{54919B10-1951-4E1E-8073-8A3CDA03D654}">
      <dgm:prSet/>
      <dgm:spPr/>
    </dgm:pt>
    <dgm:pt modelId="{13B8F4A4-CE53-411B-B105-8A7EEA9948F5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lnSpc>
              <a:spcPct val="70000"/>
            </a:lnSpc>
            <a:spcAft>
              <a:spcPts val="0"/>
            </a:spcAft>
            <a:buNone/>
          </a:pPr>
          <a:r>
            <a:rPr lang="my-MM" sz="1600" b="1" dirty="0"/>
            <a:t>ကျွန်ုပ်တို့သည်ထိုနှောင်ကြိုးကိုမည်သည့်အာရုံပျံ့လွင့်မှုမျှမဖျက်ဆီးဘဲ ဘုရားသခင်ကို တွယ်ကပ်ထားရမည်</a:t>
          </a:r>
          <a:endParaRPr lang="en" sz="1600" b="1" dirty="0"/>
        </a:p>
      </dgm:t>
    </dgm:pt>
    <dgm:pt modelId="{ED68801E-A7ED-49E5-9D9E-E2345F7730F8}" type="parTrans" cxnId="{DCE7E0B5-47F3-4841-AF93-3A797EA4E18C}">
      <dgm:prSet/>
      <dgm:spPr/>
    </dgm:pt>
    <dgm:pt modelId="{1CB3B6D4-197E-47E1-A848-95AB83459EA3}" type="sibTrans" cxnId="{DCE7E0B5-47F3-4841-AF93-3A797EA4E18C}">
      <dgm:prSet/>
      <dgm:spPr/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86889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70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86889" custLinFactNeighborX="-389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14359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86889" custLinFactNeighborX="-3893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124070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86889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14359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86889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24070">
        <dgm:presLayoutVars>
          <dgm:bulletEnabled val="1"/>
        </dgm:presLayoutVars>
      </dgm:prSet>
      <dgm:spPr/>
    </dgm:pt>
  </dgm:ptLst>
  <dgm:cxnLst>
    <dgm:cxn modelId="{54919B10-1951-4E1E-8073-8A3CDA03D654}" srcId="{CA92236A-7379-429F-8FA8-F29A9EB8C1EA}" destId="{1DD33B0D-A41F-4691-A498-D895F0C76389}" srcOrd="1" destOrd="0" parTransId="{7F8C7DCA-D2D0-4D1B-9245-69AAF1E084CB}" sibTransId="{CA9199B3-0950-4EA7-A7A7-F3C06885C3BB}"/>
    <dgm:cxn modelId="{6D384322-DDD5-4554-9152-3506410E0E0F}" type="presOf" srcId="{1ACCED24-2165-4F08-B8A3-D3C748BAE5F5}" destId="{A0A5D1E9-3E5B-40E1-8E83-7EFB7CCFAB4A}" srcOrd="0" destOrd="0" presId="urn:microsoft.com/office/officeart/2005/8/layout/vList5"/>
    <dgm:cxn modelId="{5E2D2439-04BC-4046-9A2E-CA281EDBF65C}" type="presOf" srcId="{13B8F4A4-CE53-411B-B105-8A7EEA9948F5}" destId="{EA7A024C-B283-41A0-9C29-21BA16A3C6F6}" srcOrd="0" destOrd="1" presId="urn:microsoft.com/office/officeart/2005/8/layout/vList5"/>
    <dgm:cxn modelId="{8A71C240-9D60-4C8B-ADE8-A6EBF876C2D4}" type="presOf" srcId="{1DD33B0D-A41F-4691-A498-D895F0C76389}" destId="{C7BB875E-DA0E-4867-A22D-2276AD93AA7B}" srcOrd="0" destOrd="1" presId="urn:microsoft.com/office/officeart/2005/8/layout/vList5"/>
    <dgm:cxn modelId="{53EFEB60-D235-4A24-9050-8EB42E04A024}" type="presOf" srcId="{AD602B88-B1A4-4578-8686-8237072E4906}" destId="{062F4172-6D31-4836-9276-24CBF670E393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9D6D0D56-22F4-4F86-AFE5-5C5DAE42EDE5}" type="presOf" srcId="{4412D018-DA1A-4B78-A711-3DDBABDA25FD}" destId="{D710764A-E94F-45DB-947C-3933CB72199F}" srcOrd="0" destOrd="0" presId="urn:microsoft.com/office/officeart/2005/8/layout/vList5"/>
    <dgm:cxn modelId="{0B6E197C-CCB3-49B8-808F-A7C132DFEE85}" type="presOf" srcId="{6926B611-E3AA-4B6A-9323-92C6109AAED4}" destId="{C7BB875E-DA0E-4867-A22D-2276AD93AA7B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1F07CA7C-A3D7-4A4F-8D96-599ABCCF7836}" type="presOf" srcId="{89614AEB-B79C-4F67-ACDD-A61E28FFF31D}" destId="{47ACC016-6D31-46AD-83F9-EED2100109A9}" srcOrd="0" destOrd="0" presId="urn:microsoft.com/office/officeart/2005/8/layout/vList5"/>
    <dgm:cxn modelId="{C3D1457D-BFB5-4A2E-B8D8-F82BB823F417}" type="presOf" srcId="{E353CCE2-EF2C-4B0B-A9F2-EB719CF5B4DE}" destId="{EC4D15AB-9CE5-44D4-B73B-5C3D16681C2F}" srcOrd="0" destOrd="0" presId="urn:microsoft.com/office/officeart/2005/8/layout/vList5"/>
    <dgm:cxn modelId="{D780F07F-E93F-4EC2-B7F2-422BF33782EA}" type="presOf" srcId="{484A6E6C-4694-4270-8D5A-24859B3F1E99}" destId="{403B2A72-F697-4AD8-B0DC-C8437B67AEEC}" srcOrd="0" destOrd="0" presId="urn:microsoft.com/office/officeart/2005/8/layout/vList5"/>
    <dgm:cxn modelId="{EF4D0B85-FC47-428E-A2EE-ACEAB200B5C4}" type="presOf" srcId="{36747477-0DE3-4212-913B-4D05698CF6E7}" destId="{4559FD80-2071-4040-87FD-0514AF53CD67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939C06B0-6162-4013-A6E2-9D5053B77D32}" type="presOf" srcId="{A20F2B68-9E8D-48F3-A9E7-73115A1EEA98}" destId="{EA7A024C-B283-41A0-9C29-21BA16A3C6F6}" srcOrd="0" destOrd="0" presId="urn:microsoft.com/office/officeart/2005/8/layout/vList5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DCE7E0B5-47F3-4841-AF93-3A797EA4E18C}" srcId="{36747477-0DE3-4212-913B-4D05698CF6E7}" destId="{13B8F4A4-CE53-411B-B105-8A7EEA9948F5}" srcOrd="1" destOrd="0" parTransId="{ED68801E-A7ED-49E5-9D9E-E2345F7730F8}" sibTransId="{1CB3B6D4-197E-47E1-A848-95AB83459EA3}"/>
    <dgm:cxn modelId="{B91101BC-3649-4927-963D-7E500485E5C1}" type="presOf" srcId="{CA92236A-7379-429F-8FA8-F29A9EB8C1EA}" destId="{ECB1259D-FEC0-4C56-83DC-352068D0B310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BDD2D865-4B37-4B7C-960A-F69B6E142169}" type="presParOf" srcId="{FD519FE5-B914-40D7-A62D-FAF63777F94E}" destId="{6AE77525-CE4A-498A-AD56-03D63AD234AA}" srcOrd="0" destOrd="0" presId="urn:microsoft.com/office/officeart/2005/8/layout/vList5"/>
    <dgm:cxn modelId="{D8376773-59E2-41CF-AAAB-7179F9FFEF25}" type="presParOf" srcId="{6AE77525-CE4A-498A-AD56-03D63AD234AA}" destId="{D710764A-E94F-45DB-947C-3933CB72199F}" srcOrd="0" destOrd="0" presId="urn:microsoft.com/office/officeart/2005/8/layout/vList5"/>
    <dgm:cxn modelId="{8884FC82-38E0-4408-9707-041FB7BC61DA}" type="presParOf" srcId="{6AE77525-CE4A-498A-AD56-03D63AD234AA}" destId="{47ACC016-6D31-46AD-83F9-EED2100109A9}" srcOrd="1" destOrd="0" presId="urn:microsoft.com/office/officeart/2005/8/layout/vList5"/>
    <dgm:cxn modelId="{86B3524E-9EC2-4D28-8CB4-86F2274F76D1}" type="presParOf" srcId="{FD519FE5-B914-40D7-A62D-FAF63777F94E}" destId="{FBBE4C8A-340D-4E1B-924F-F9B8D468CD9F}" srcOrd="1" destOrd="0" presId="urn:microsoft.com/office/officeart/2005/8/layout/vList5"/>
    <dgm:cxn modelId="{150D9342-9997-4587-92E7-468E8236D93F}" type="presParOf" srcId="{FD519FE5-B914-40D7-A62D-FAF63777F94E}" destId="{9E12566E-F342-48C2-A566-1EA6C1C86BB9}" srcOrd="2" destOrd="0" presId="urn:microsoft.com/office/officeart/2005/8/layout/vList5"/>
    <dgm:cxn modelId="{A6AE40F4-52AA-4B27-BEDC-B6CC4EA770CC}" type="presParOf" srcId="{9E12566E-F342-48C2-A566-1EA6C1C86BB9}" destId="{403B2A72-F697-4AD8-B0DC-C8437B67AEEC}" srcOrd="0" destOrd="0" presId="urn:microsoft.com/office/officeart/2005/8/layout/vList5"/>
    <dgm:cxn modelId="{66999EA1-1286-4D97-99F2-0D1BC8D923E1}" type="presParOf" srcId="{9E12566E-F342-48C2-A566-1EA6C1C86BB9}" destId="{EC4D15AB-9CE5-44D4-B73B-5C3D16681C2F}" srcOrd="1" destOrd="0" presId="urn:microsoft.com/office/officeart/2005/8/layout/vList5"/>
    <dgm:cxn modelId="{A07C030E-5361-45D1-8B0B-F4BD5363B5A9}" type="presParOf" srcId="{FD519FE5-B914-40D7-A62D-FAF63777F94E}" destId="{4EDB2A91-A88A-4DE1-88A4-D2CC339EFDBE}" srcOrd="3" destOrd="0" presId="urn:microsoft.com/office/officeart/2005/8/layout/vList5"/>
    <dgm:cxn modelId="{81385F4B-D431-4C39-BCF2-603CD58D1B2F}" type="presParOf" srcId="{FD519FE5-B914-40D7-A62D-FAF63777F94E}" destId="{4DFBFC72-975F-4F71-BB0D-3A273B2703F9}" srcOrd="4" destOrd="0" presId="urn:microsoft.com/office/officeart/2005/8/layout/vList5"/>
    <dgm:cxn modelId="{95A775F0-3468-4C99-9A62-4E896284DEAB}" type="presParOf" srcId="{4DFBFC72-975F-4F71-BB0D-3A273B2703F9}" destId="{062F4172-6D31-4836-9276-24CBF670E393}" srcOrd="0" destOrd="0" presId="urn:microsoft.com/office/officeart/2005/8/layout/vList5"/>
    <dgm:cxn modelId="{AD4C4DC5-217E-4949-A98C-12BA8116D384}" type="presParOf" srcId="{4DFBFC72-975F-4F71-BB0D-3A273B2703F9}" destId="{A0A5D1E9-3E5B-40E1-8E83-7EFB7CCFAB4A}" srcOrd="1" destOrd="0" presId="urn:microsoft.com/office/officeart/2005/8/layout/vList5"/>
    <dgm:cxn modelId="{DB98F80D-6D19-4981-A2DE-5A6B5F987C73}" type="presParOf" srcId="{FD519FE5-B914-40D7-A62D-FAF63777F94E}" destId="{74F8AA5D-1499-495E-9C59-4D7AABDCD143}" srcOrd="5" destOrd="0" presId="urn:microsoft.com/office/officeart/2005/8/layout/vList5"/>
    <dgm:cxn modelId="{A2931D9F-5C22-4DBE-AAAB-70AD8AC41AEA}" type="presParOf" srcId="{FD519FE5-B914-40D7-A62D-FAF63777F94E}" destId="{09FA2A9B-F0BB-40E5-861E-85C180BAB905}" srcOrd="6" destOrd="0" presId="urn:microsoft.com/office/officeart/2005/8/layout/vList5"/>
    <dgm:cxn modelId="{22EDE693-609E-4410-A379-25C01DB77BE5}" type="presParOf" srcId="{09FA2A9B-F0BB-40E5-861E-85C180BAB905}" destId="{4559FD80-2071-4040-87FD-0514AF53CD67}" srcOrd="0" destOrd="0" presId="urn:microsoft.com/office/officeart/2005/8/layout/vList5"/>
    <dgm:cxn modelId="{C80F0767-B905-443D-9D91-854D1822B2EE}" type="presParOf" srcId="{09FA2A9B-F0BB-40E5-861E-85C180BAB905}" destId="{EA7A024C-B283-41A0-9C29-21BA16A3C6F6}" srcOrd="1" destOrd="0" presId="urn:microsoft.com/office/officeart/2005/8/layout/vList5"/>
    <dgm:cxn modelId="{7E920036-5A94-4A8D-8EBF-939021D52EA0}" type="presParOf" srcId="{FD519FE5-B914-40D7-A62D-FAF63777F94E}" destId="{8B288D8A-A449-4493-9AED-42E16323E3D5}" srcOrd="7" destOrd="0" presId="urn:microsoft.com/office/officeart/2005/8/layout/vList5"/>
    <dgm:cxn modelId="{423AE3EB-E7FB-4F94-BB06-A99EAC69903E}" type="presParOf" srcId="{FD519FE5-B914-40D7-A62D-FAF63777F94E}" destId="{4E188562-20C6-4165-9458-4273B65C5670}" srcOrd="8" destOrd="0" presId="urn:microsoft.com/office/officeart/2005/8/layout/vList5"/>
    <dgm:cxn modelId="{88470F80-61A6-4C76-9B61-DFD7FC54C6BA}" type="presParOf" srcId="{4E188562-20C6-4165-9458-4273B65C5670}" destId="{ECB1259D-FEC0-4C56-83DC-352068D0B310}" srcOrd="0" destOrd="0" presId="urn:microsoft.com/office/officeart/2005/8/layout/vList5"/>
    <dgm:cxn modelId="{8750CA3F-57CB-4B1D-AAC6-7B84C2E88B82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" loCatId="pyramid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600" b="1" dirty="0"/>
            <a:t>သူတို့ဟာ စွပ်စွဲချက်တွေကို တိတ်ဆိတ်စွာ နားထောင်ခဲ့ကြပါတယ်။</a:t>
          </a:r>
          <a:endParaRPr lang="es-ES" sz="1600" dirty="0"/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1600"/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1600"/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600" b="1" dirty="0"/>
            <a:t>သူတို့ဟာ ဘုရားသခင်ကို သူတို့ရဲ့ သက်သေအဖြစ် ခေါ်ခဲ့ကြပါတယ်။</a:t>
          </a:r>
          <a:endParaRPr lang="es-ES" sz="1600" dirty="0"/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1600"/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1600"/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600" b="1" dirty="0"/>
            <a:t>သူတို့ အပြစ်လုပ်ခဲ့ရင် အပြစ်ပေးခံရဖို့ လက်ခံခဲ့ကြပါတယ်။</a:t>
          </a:r>
          <a:endParaRPr lang="es-ES" sz="1600" dirty="0"/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1600"/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1600"/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y-MM" sz="1600" b="1" dirty="0"/>
            <a:t>သူတို့ရဲ့ စစ်မှန်တဲ့ ရည်ရွယ်ချက်တွေကို ထုတ်ဖော်ခဲ့ကြပါတယ်။</a:t>
          </a:r>
          <a:endParaRPr lang="es-ES" sz="1600" dirty="0"/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1600"/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16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6B4BA26-28CB-478F-9518-20DCDED490D5}" type="presOf" srcId="{5C753E66-F251-47FD-BC2B-9CAAA9269B04}" destId="{8EF0B609-78E4-4A21-B823-80F55332F729}" srcOrd="0" destOrd="0" presId="urn:microsoft.com/office/officeart/2005/8/layout/pyramid2"/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734213B2-955A-4D95-8793-D743B292E367}" type="presOf" srcId="{7CA2DDFB-4F68-45DE-8D10-47A87232EFBA}" destId="{0455ECA5-1947-40DD-BBA6-BBDF1350E72C}" srcOrd="0" destOrd="0" presId="urn:microsoft.com/office/officeart/2005/8/layout/pyramid2"/>
    <dgm:cxn modelId="{7E976FCA-863D-432C-B1BE-19C1A7D250D8}" type="presOf" srcId="{311A65A9-B72A-4FA1-B78E-7146D9139BE3}" destId="{6188357F-B3AE-45B7-9A4B-33CFF5414BDD}" srcOrd="0" destOrd="0" presId="urn:microsoft.com/office/officeart/2005/8/layout/pyramid2"/>
    <dgm:cxn modelId="{0222BBCF-7AC1-4E49-96EB-248925FB9AD3}" type="presOf" srcId="{EFF78899-3327-4035-831F-475AA70FF275}" destId="{0444BAC0-069B-4C38-83A9-C22C28313175}" srcOrd="0" destOrd="0" presId="urn:microsoft.com/office/officeart/2005/8/layout/pyramid2"/>
    <dgm:cxn modelId="{27E5FBF7-AD7E-4935-A94E-0E57D43CB9D7}" type="presOf" srcId="{A74A9ECC-C8AD-4D6E-AA4C-564B69070BD5}" destId="{2E7D29A4-BEAD-40F9-AEF3-02F602B9DF7B}" srcOrd="0" destOrd="0" presId="urn:microsoft.com/office/officeart/2005/8/layout/pyramid2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8BDAFD43-3825-48E8-B9D0-5319035C75D3}" type="presParOf" srcId="{0455ECA5-1947-40DD-BBA6-BBDF1350E72C}" destId="{CE1771A9-7127-4ED8-807D-F029D3D5E115}" srcOrd="0" destOrd="0" presId="urn:microsoft.com/office/officeart/2005/8/layout/pyramid2"/>
    <dgm:cxn modelId="{559E0B00-7E32-48B5-B7C2-152D7FAEFD18}" type="presParOf" srcId="{0455ECA5-1947-40DD-BBA6-BBDF1350E72C}" destId="{E0281477-6783-42DC-9911-AC7F9F1390DC}" srcOrd="1" destOrd="0" presId="urn:microsoft.com/office/officeart/2005/8/layout/pyramid2"/>
    <dgm:cxn modelId="{DB6BEDFD-29F4-4E35-AA84-4815B59CB64C}" type="presParOf" srcId="{E0281477-6783-42DC-9911-AC7F9F1390DC}" destId="{8EF0B609-78E4-4A21-B823-80F55332F729}" srcOrd="0" destOrd="0" presId="urn:microsoft.com/office/officeart/2005/8/layout/pyramid2"/>
    <dgm:cxn modelId="{B1D804B0-6D7B-4FFB-8BC5-9BC53E2775DF}" type="presParOf" srcId="{E0281477-6783-42DC-9911-AC7F9F1390DC}" destId="{93C1C175-61F1-48D0-8712-92CD487CD901}" srcOrd="1" destOrd="0" presId="urn:microsoft.com/office/officeart/2005/8/layout/pyramid2"/>
    <dgm:cxn modelId="{5AB45938-7E80-4A2A-A9C3-C16D898BECBE}" type="presParOf" srcId="{E0281477-6783-42DC-9911-AC7F9F1390DC}" destId="{6188357F-B3AE-45B7-9A4B-33CFF5414BDD}" srcOrd="2" destOrd="0" presId="urn:microsoft.com/office/officeart/2005/8/layout/pyramid2"/>
    <dgm:cxn modelId="{5E46D501-9D35-49EF-A131-0969FF5981A8}" type="presParOf" srcId="{E0281477-6783-42DC-9911-AC7F9F1390DC}" destId="{5D41A25F-5021-4030-B277-7B91C849DEE8}" srcOrd="3" destOrd="0" presId="urn:microsoft.com/office/officeart/2005/8/layout/pyramid2"/>
    <dgm:cxn modelId="{7F123B31-C1FF-4627-BE21-E88BFB662A06}" type="presParOf" srcId="{E0281477-6783-42DC-9911-AC7F9F1390DC}" destId="{0444BAC0-069B-4C38-83A9-C22C28313175}" srcOrd="4" destOrd="0" presId="urn:microsoft.com/office/officeart/2005/8/layout/pyramid2"/>
    <dgm:cxn modelId="{7432DFC6-FE80-4870-8EB2-54E402C7B0F2}" type="presParOf" srcId="{E0281477-6783-42DC-9911-AC7F9F1390DC}" destId="{8B43A4E9-4D98-41F9-86FD-47AB907D2E34}" srcOrd="5" destOrd="0" presId="urn:microsoft.com/office/officeart/2005/8/layout/pyramid2"/>
    <dgm:cxn modelId="{25635807-CCB5-4CE0-B403-7B7738C783FD}" type="presParOf" srcId="{E0281477-6783-42DC-9911-AC7F9F1390DC}" destId="{2E7D29A4-BEAD-40F9-AEF3-02F602B9DF7B}" srcOrd="6" destOrd="0" presId="urn:microsoft.com/office/officeart/2005/8/layout/pyramid2"/>
    <dgm:cxn modelId="{60EB9CE1-F1D2-4CEF-A76C-88723C81C365}" type="presParOf" srcId="{E0281477-6783-42DC-9911-AC7F9F1390DC}" destId="{6525135C-8510-4249-8E0A-3F40166D88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pPr algn="l">
            <a:lnSpc>
              <a:spcPct val="70000"/>
            </a:lnSpc>
            <a:spcAft>
              <a:spcPts val="0"/>
            </a:spcAft>
          </a:pPr>
          <a:r>
            <a:rPr lang="my-MM" sz="1600" b="1" i="0" dirty="0">
              <a:solidFill>
                <a:schemeClr val="tx1"/>
              </a:solidFill>
            </a:rPr>
            <a:t> </a:t>
          </a:r>
          <a:r>
            <a:rPr lang="my-MM" sz="1600" b="1" dirty="0">
              <a:solidFill>
                <a:prstClr val="black"/>
              </a:solidFill>
              <a:latin typeface="Comic Sans MS" panose="030F0702030302020204" pitchFamily="66" charset="0"/>
            </a:rPr>
            <a:t>'ထို​</a:t>
          </a:r>
          <a:r>
            <a:rPr lang="my-MM" sz="1600" b="1" i="0" dirty="0">
              <a:solidFill>
                <a:schemeClr val="tx1"/>
              </a:solidFill>
            </a:rPr>
            <a:t>ဥပမာမှတစ်ဆင့်၊မိသားစု၊အသင်းတော်နှင့်လူ့အသိုင်းအဝိုင်းဆိုင်ရာဆက်ဆံရေးများတွင်အလားတူအခြေအနေများ၌ ငြိမ်းချမ်းရေးကို ပြန်လည်ထူထောင်ရန် လိုအပ်သော အဆင့်များကို အောက်ပါအတိုင်း လေ့လာနိုင်ပါသည်-</a:t>
          </a:r>
          <a:endParaRPr lang="es-ES" sz="1600" b="1" dirty="0">
            <a:solidFill>
              <a:schemeClr val="tx1"/>
            </a:solidFill>
            <a:effectLst/>
            <a:latin typeface="+mn-lt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my-MM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Myanmar Text" panose="020B0502040204020203" pitchFamily="34" charset="0"/>
            </a:rPr>
            <a:t>အလောတမင်မဆုံးဖြတ်ပါနှင့်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Myanmar Text" panose="020B0502040204020203" pitchFamily="34" charset="0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pPr algn="l"/>
          <a:r>
            <a:rPr lang="my-MM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ဆောင်ရွက်မည့်လုပ်ငန်းမပြုမီ ပြဿနာများကို ဆွေးနွေးပါ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r>
            <a:rPr lang="my-MM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ညီညွတ်မှုရရှိရန်စွန့်လွှတ်အနစ်နာခံမှုပြုလုပ်ရန်ဆန္ဒရှိပါ။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စွပ်စွဲချက်တွေကို ယဉ်ကျေးစွာ တုံ့ပြန်ပါ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ငြိမ်းချမ်းရေးပြန်လည်ရရှိသောအခါ ဝမ်းမြောက်ပြီး ဘုရားသခင်ကို ကောင်းချီးပေးပါ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ကျွန်ုပ်တို့၏အတွေးများကိုဆက်သွယ်ခြင်း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22126" custScaleY="209829" custLinFactNeighborX="621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5D2B8E0C-71F1-41C9-A8B0-A8271CC477D1}" type="presOf" srcId="{2B06F1C0-0DC9-48B8-82C8-665C9192A61C}" destId="{5B3BFDC8-09A2-4499-8B1C-A18266142F19}" srcOrd="0" destOrd="0" presId="urn:microsoft.com/office/officeart/2008/layout/PictureAccentList"/>
    <dgm:cxn modelId="{44116113-D188-4C36-AB5D-B5680BC03D5C}" type="presOf" srcId="{ACFC188E-30EA-42F7-9B79-9EB1AB7A69A9}" destId="{D0C30649-33E0-4AE4-9A70-4F8A9E2F14A1}" srcOrd="0" destOrd="0" presId="urn:microsoft.com/office/officeart/2008/layout/PictureAccentList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C9CCB739-E886-4D6F-9E06-7CF4AC665353}" type="presOf" srcId="{0BA7924E-48CE-4EF4-8567-A3ABA63F168B}" destId="{E1B48CC3-BCF8-4A65-BD22-34E315006561}" srcOrd="0" destOrd="0" presId="urn:microsoft.com/office/officeart/2008/layout/PictureAccentList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EA112F67-2101-4BC2-8974-2DF91B45666D}" type="presOf" srcId="{82E56D41-B609-4EAF-897D-37D6F8EC182F}" destId="{470AA975-3C93-4126-BDD7-8C9C5D527E2C}" srcOrd="0" destOrd="0" presId="urn:microsoft.com/office/officeart/2008/layout/PictureAccentList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EB2A95A-4E7D-450C-B794-21233AE2C127}" type="presOf" srcId="{94D90830-C7DC-4A66-819B-DCFF4005D48C}" destId="{5A125EFD-309B-4EA0-8878-7C1FD19C0664}" srcOrd="0" destOrd="0" presId="urn:microsoft.com/office/officeart/2008/layout/PictureAccentList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46D898CC-0FFB-4C5D-82AD-9FABAE2D2AE7}" type="presOf" srcId="{ACF6D2C0-49C8-4AB7-995D-89F9ADAE84A5}" destId="{DE88E075-CBA5-4BBC-95C7-37D8D16407E1}" srcOrd="0" destOrd="0" presId="urn:microsoft.com/office/officeart/2008/layout/PictureAccentList"/>
    <dgm:cxn modelId="{0C9914CD-F52C-4F11-9B50-034101659F91}" type="presOf" srcId="{CA3F0E32-BC66-4F33-955E-581BC40BF6D3}" destId="{FF12882D-63E2-47AD-89AF-20D2BFDF37B9}" srcOrd="0" destOrd="0" presId="urn:microsoft.com/office/officeart/2008/layout/PictureAccentList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35B358FE-7406-4313-BD9F-FC2E92452F45}" type="presOf" srcId="{EA548E92-8B96-4EE1-BADF-81FB523D5F64}" destId="{D2375470-27C7-4826-AA46-60695B0C3E44}" srcOrd="0" destOrd="0" presId="urn:microsoft.com/office/officeart/2008/layout/PictureAccentList"/>
    <dgm:cxn modelId="{0A7734E2-A34D-4D6F-8345-02C08C3385B8}" type="presParOf" srcId="{470AA975-3C93-4126-BDD7-8C9C5D527E2C}" destId="{5B3598A6-B3CD-46D1-8095-282178EC125C}" srcOrd="0" destOrd="0" presId="urn:microsoft.com/office/officeart/2008/layout/PictureAccentList"/>
    <dgm:cxn modelId="{84A2FAB4-EE37-42DC-97CD-3C543C9FA8D8}" type="presParOf" srcId="{5B3598A6-B3CD-46D1-8095-282178EC125C}" destId="{0D3809C3-B714-4BB0-8797-F3A38C27EB31}" srcOrd="0" destOrd="0" presId="urn:microsoft.com/office/officeart/2008/layout/PictureAccentList"/>
    <dgm:cxn modelId="{2C9639E5-5C5E-4974-ABEA-E62C7C4EBBE5}" type="presParOf" srcId="{0D3809C3-B714-4BB0-8797-F3A38C27EB31}" destId="{FF12882D-63E2-47AD-89AF-20D2BFDF37B9}" srcOrd="0" destOrd="0" presId="urn:microsoft.com/office/officeart/2008/layout/PictureAccentList"/>
    <dgm:cxn modelId="{AC24AE1A-A9C2-4FF4-A747-A1862D12BDE1}" type="presParOf" srcId="{5B3598A6-B3CD-46D1-8095-282178EC125C}" destId="{5908B31A-6261-466B-B848-EF4CD6D78C4B}" srcOrd="1" destOrd="0" presId="urn:microsoft.com/office/officeart/2008/layout/PictureAccentList"/>
    <dgm:cxn modelId="{C7D2295A-C2DC-46D0-A555-B5DCC9620E02}" type="presParOf" srcId="{5908B31A-6261-466B-B848-EF4CD6D78C4B}" destId="{563741C8-12CE-460F-99AC-9DD4B9D5DBCB}" srcOrd="0" destOrd="0" presId="urn:microsoft.com/office/officeart/2008/layout/PictureAccentList"/>
    <dgm:cxn modelId="{14CB12D1-31B3-49BA-A3A7-AE8C2F8709DE}" type="presParOf" srcId="{563741C8-12CE-460F-99AC-9DD4B9D5DBCB}" destId="{FDB41540-DDD2-46E6-9943-88A4A09D1DFD}" srcOrd="0" destOrd="0" presId="urn:microsoft.com/office/officeart/2008/layout/PictureAccentList"/>
    <dgm:cxn modelId="{75CC51C1-070B-4685-8D3E-AB9DE2929555}" type="presParOf" srcId="{563741C8-12CE-460F-99AC-9DD4B9D5DBCB}" destId="{D2375470-27C7-4826-AA46-60695B0C3E44}" srcOrd="1" destOrd="0" presId="urn:microsoft.com/office/officeart/2008/layout/PictureAccentList"/>
    <dgm:cxn modelId="{D3194B98-FE63-41EA-8F09-CA2E7A1C2546}" type="presParOf" srcId="{5908B31A-6261-466B-B848-EF4CD6D78C4B}" destId="{3DCF93FC-77E3-43C3-992E-19EAFD00ECAC}" srcOrd="1" destOrd="0" presId="urn:microsoft.com/office/officeart/2008/layout/PictureAccentList"/>
    <dgm:cxn modelId="{76C14324-C06B-4064-B2FB-6905343121A8}" type="presParOf" srcId="{3DCF93FC-77E3-43C3-992E-19EAFD00ECAC}" destId="{9FAA2309-5793-40D7-A7EE-B618CE10F05C}" srcOrd="0" destOrd="0" presId="urn:microsoft.com/office/officeart/2008/layout/PictureAccentList"/>
    <dgm:cxn modelId="{2E563309-287F-43B3-8773-071BF869A299}" type="presParOf" srcId="{3DCF93FC-77E3-43C3-992E-19EAFD00ECAC}" destId="{DE88E075-CBA5-4BBC-95C7-37D8D16407E1}" srcOrd="1" destOrd="0" presId="urn:microsoft.com/office/officeart/2008/layout/PictureAccentList"/>
    <dgm:cxn modelId="{DFDEDE19-6CC7-4394-A932-216DA90D5F6F}" type="presParOf" srcId="{5908B31A-6261-466B-B848-EF4CD6D78C4B}" destId="{E06D4961-C6D5-4BDC-AD3B-A0F5C1409E28}" srcOrd="2" destOrd="0" presId="urn:microsoft.com/office/officeart/2008/layout/PictureAccentList"/>
    <dgm:cxn modelId="{E19E56FB-F896-4B1E-96D0-D87C059ADAA7}" type="presParOf" srcId="{E06D4961-C6D5-4BDC-AD3B-A0F5C1409E28}" destId="{0AB1B83B-182F-4C7A-8DFD-894D02A33F92}" srcOrd="0" destOrd="0" presId="urn:microsoft.com/office/officeart/2008/layout/PictureAccentList"/>
    <dgm:cxn modelId="{4DC0A348-C1D0-4D6E-96AC-819B7C3EE2DC}" type="presParOf" srcId="{E06D4961-C6D5-4BDC-AD3B-A0F5C1409E28}" destId="{E1B48CC3-BCF8-4A65-BD22-34E315006561}" srcOrd="1" destOrd="0" presId="urn:microsoft.com/office/officeart/2008/layout/PictureAccentList"/>
    <dgm:cxn modelId="{C2F3E3FE-A753-424D-BC4E-53FC7A94E342}" type="presParOf" srcId="{5908B31A-6261-466B-B848-EF4CD6D78C4B}" destId="{46D49F57-AC51-436B-9162-A595F5662825}" srcOrd="3" destOrd="0" presId="urn:microsoft.com/office/officeart/2008/layout/PictureAccentList"/>
    <dgm:cxn modelId="{71A51183-E4CA-488C-84CC-09079A7C5E05}" type="presParOf" srcId="{46D49F57-AC51-436B-9162-A595F5662825}" destId="{18E7B6FD-D37F-412C-BA88-C665F45ABD07}" srcOrd="0" destOrd="0" presId="urn:microsoft.com/office/officeart/2008/layout/PictureAccentList"/>
    <dgm:cxn modelId="{49E696BC-7C58-40C2-B67F-02C50996586D}" type="presParOf" srcId="{46D49F57-AC51-436B-9162-A595F5662825}" destId="{5A125EFD-309B-4EA0-8878-7C1FD19C0664}" srcOrd="1" destOrd="0" presId="urn:microsoft.com/office/officeart/2008/layout/PictureAccentList"/>
    <dgm:cxn modelId="{26ED9F90-FDED-4491-A2EC-E15A6BC527BB}" type="presParOf" srcId="{5908B31A-6261-466B-B848-EF4CD6D78C4B}" destId="{BE579EAA-78AA-49D1-89AA-37998BC77844}" srcOrd="4" destOrd="0" presId="urn:microsoft.com/office/officeart/2008/layout/PictureAccentList"/>
    <dgm:cxn modelId="{C94E94B3-0633-4333-B58A-AA22FB811CC2}" type="presParOf" srcId="{BE579EAA-78AA-49D1-89AA-37998BC77844}" destId="{1CD6CDDE-5BB4-4498-A4A1-14A74AE69814}" srcOrd="0" destOrd="0" presId="urn:microsoft.com/office/officeart/2008/layout/PictureAccentList"/>
    <dgm:cxn modelId="{F2DCC656-4D89-405A-BFFB-4DD158FB1187}" type="presParOf" srcId="{BE579EAA-78AA-49D1-89AA-37998BC77844}" destId="{5B3BFDC8-09A2-4499-8B1C-A18266142F19}" srcOrd="1" destOrd="0" presId="urn:microsoft.com/office/officeart/2008/layout/PictureAccentList"/>
    <dgm:cxn modelId="{35E7451F-4C8B-4358-B4A2-59B2AABDE930}" type="presParOf" srcId="{5908B31A-6261-466B-B848-EF4CD6D78C4B}" destId="{7634F2F1-7E7E-4B18-95A3-C1E281535979}" srcOrd="5" destOrd="0" presId="urn:microsoft.com/office/officeart/2008/layout/PictureAccentList"/>
    <dgm:cxn modelId="{37D42B9D-9779-40C8-8F72-A40CE5FD4186}" type="presParOf" srcId="{7634F2F1-7E7E-4B18-95A3-C1E281535979}" destId="{98F9FE8C-06FE-406A-8E67-83A71FEED516}" srcOrd="0" destOrd="0" presId="urn:microsoft.com/office/officeart/2008/layout/PictureAccentList"/>
    <dgm:cxn modelId="{C50A7C9C-BA20-42F3-82D6-3F21500C7742}" type="presParOf" srcId="{7634F2F1-7E7E-4B18-95A3-C1E281535979}" destId="{D0C30649-33E0-4AE4-9A70-4F8A9E2F14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566749" y="-2271471"/>
          <a:ext cx="804751" cy="535743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6223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400" b="1" i="0" kern="1200" dirty="0"/>
            <a:t>"ချစ်ခြင်းမေတ္တာသည်ဘုရားသခင်ထံသို့ဦးဆောင်လမ်းပြရမည့်အခြေခံ</a:t>
          </a:r>
          <a:r>
            <a:rPr lang="en-US" sz="1400" b="1" i="0" kern="1200" dirty="0"/>
            <a:t> </a:t>
          </a:r>
          <a:r>
            <a:rPr lang="my-MM" sz="1400" b="1" i="0" kern="1200" dirty="0"/>
            <a:t>မူပင်ဖြစ်သည်။ငါတို့သည်ကိုယ်တော်ကိုချစ်ခြင်းမှာ၊ကိုယ်တော်သည် ဦးစွာငါတို့ကို ချစ်တော်မူသောကြောင့်ပင်တည်း။" (၁ ယောဟန် ၄:၁၉)</a:t>
          </a:r>
          <a:endParaRPr lang="en" sz="1400" b="1" kern="1200" dirty="0"/>
        </a:p>
      </dsp:txBody>
      <dsp:txXfrm rot="-5400000">
        <a:off x="2290408" y="44155"/>
        <a:ext cx="5318150" cy="726181"/>
      </dsp:txXfrm>
    </dsp:sp>
    <dsp:sp modelId="{D710764A-E94F-45DB-947C-3933CB72199F}">
      <dsp:nvSpPr>
        <dsp:cNvPr id="0" name=""/>
        <dsp:cNvSpPr/>
      </dsp:nvSpPr>
      <dsp:spPr>
        <a:xfrm>
          <a:off x="0" y="1854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သင်၏ဘုရားသခင်ကိုချစ်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41433"/>
        <a:ext cx="2210517" cy="731625"/>
      </dsp:txXfrm>
    </dsp:sp>
    <dsp:sp modelId="{EC4D15AB-9CE5-44D4-B73B-5C3D16681C2F}">
      <dsp:nvSpPr>
        <dsp:cNvPr id="0" name=""/>
        <dsp:cNvSpPr/>
      </dsp:nvSpPr>
      <dsp:spPr>
        <a:xfrm rot="5400000">
          <a:off x="4644811" y="-1420149"/>
          <a:ext cx="648626" cy="5357435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400" b="1" kern="1200" dirty="0"/>
            <a:t>ဘုရားသခင်နှင့်အတူလျှောက်လှမ်းရန်ရွေးချယ်သူများမျှော်လင့်ထားသည့် အပြုအမူကို ယောရှု ဤသို့ ညွှန်ပြသည်</a:t>
          </a:r>
          <a:endParaRPr lang="en" sz="1400" b="1" kern="1200" dirty="0"/>
        </a:p>
      </dsp:txBody>
      <dsp:txXfrm rot="-5400000">
        <a:off x="2290407" y="965918"/>
        <a:ext cx="5325772" cy="585300"/>
      </dsp:txXfrm>
    </dsp:sp>
    <dsp:sp modelId="{403B2A72-F697-4AD8-B0DC-C8437B67AEEC}">
      <dsp:nvSpPr>
        <dsp:cNvPr id="0" name=""/>
        <dsp:cNvSpPr/>
      </dsp:nvSpPr>
      <dsp:spPr>
        <a:xfrm>
          <a:off x="0" y="853177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ကိုယ်တော်အားနာခံ လျှောက်လှမ်းရန်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892756"/>
        <a:ext cx="2210517" cy="731625"/>
      </dsp:txXfrm>
    </dsp:sp>
    <dsp:sp modelId="{A0A5D1E9-3E5B-40E1-8E83-7EFB7CCFAB4A}">
      <dsp:nvSpPr>
        <dsp:cNvPr id="0" name=""/>
        <dsp:cNvSpPr/>
      </dsp:nvSpPr>
      <dsp:spPr>
        <a:xfrm rot="5400000">
          <a:off x="4566749" y="-568826"/>
          <a:ext cx="804751" cy="5357435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400" b="1" i="0" kern="1200" dirty="0"/>
            <a:t>"ကျေးဇူးတရား သည် ဘုရားသခင် ပြုတော်မူပြီးခဲ့သည်ကို နားလည်သော နာခံခြင်း အကျိုးဆက်ပင် ဖြစ်သည်။"</a:t>
          </a:r>
          <a:endParaRPr lang="en" sz="1400" b="1" kern="1200" dirty="0"/>
        </a:p>
      </dsp:txBody>
      <dsp:txXfrm rot="-5400000">
        <a:off x="2290408" y="1746800"/>
        <a:ext cx="5318150" cy="726181"/>
      </dsp:txXfrm>
    </dsp:sp>
    <dsp:sp modelId="{062F4172-6D31-4836-9276-24CBF670E393}">
      <dsp:nvSpPr>
        <dsp:cNvPr id="0" name=""/>
        <dsp:cNvSpPr/>
      </dsp:nvSpPr>
      <dsp:spPr>
        <a:xfrm>
          <a:off x="0" y="1704499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သူ့ပညတ်ကိုလိုက်နာရန်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1744078"/>
        <a:ext cx="2210517" cy="731625"/>
      </dsp:txXfrm>
    </dsp:sp>
    <dsp:sp modelId="{EA7A024C-B283-41A0-9C29-21BA16A3C6F6}">
      <dsp:nvSpPr>
        <dsp:cNvPr id="0" name=""/>
        <dsp:cNvSpPr/>
      </dsp:nvSpPr>
      <dsp:spPr>
        <a:xfrm rot="5400000">
          <a:off x="4644811" y="282496"/>
          <a:ext cx="648626" cy="5357435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" sz="1600" b="1" kern="1200" dirty="0"/>
        </a:p>
        <a:p>
          <a:pPr marL="0" lvl="1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/>
            <a:t>ကျွန်ုပ်တို့သည်ထိုနှောင်ကြိုးကိုမည်သည့်အာရုံပျံ့လွင့်မှုမျှမဖျက်ဆီးဘဲ ဘုရားသခင်ကို တွယ်ကပ်ထားရမည်</a:t>
          </a:r>
          <a:endParaRPr lang="en" sz="1600" b="1" kern="1200" dirty="0"/>
        </a:p>
      </dsp:txBody>
      <dsp:txXfrm rot="-5400000">
        <a:off x="2290407" y="2668564"/>
        <a:ext cx="5325772" cy="585300"/>
      </dsp:txXfrm>
    </dsp:sp>
    <dsp:sp modelId="{4559FD80-2071-4040-87FD-0514AF53CD67}">
      <dsp:nvSpPr>
        <dsp:cNvPr id="0" name=""/>
        <dsp:cNvSpPr/>
      </dsp:nvSpPr>
      <dsp:spPr>
        <a:xfrm>
          <a:off x="0" y="2555822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သူ့ကိုခိုင်မြဲစွာဆုပ်ကိုင်ထားဖို့</a:t>
          </a:r>
          <a:endParaRPr lang="en" sz="1600" b="1" kern="1200" dirty="0">
            <a:solidFill>
              <a:schemeClr val="tx1"/>
            </a:solidFill>
          </a:endParaRPr>
        </a:p>
      </dsp:txBody>
      <dsp:txXfrm>
        <a:off x="39579" y="2595401"/>
        <a:ext cx="2210517" cy="731625"/>
      </dsp:txXfrm>
    </dsp:sp>
    <dsp:sp modelId="{C7BB875E-DA0E-4867-A22D-2276AD93AA7B}">
      <dsp:nvSpPr>
        <dsp:cNvPr id="0" name=""/>
        <dsp:cNvSpPr/>
      </dsp:nvSpPr>
      <dsp:spPr>
        <a:xfrm rot="5400000">
          <a:off x="4566749" y="1133818"/>
          <a:ext cx="804751" cy="5357435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66675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" sz="1500" b="1" kern="1200" dirty="0"/>
        </a:p>
        <a:p>
          <a:pPr marL="0" lvl="1" indent="0" algn="l" defTabSz="66675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500" b="1" i="0" kern="1200" dirty="0"/>
            <a:t>ငါတို့၏စစ်မှန်သောရည်ရွယ်ချက်၊စိတ်ကျေနပ်မှုနှင့်ကြွယ်ဝသောအသက်တာကိုဖန်ဆင်းရှင်အားမိမိဆန္ဒအလျောက်မေတ္တာနှင့်ခစားကျိုးနွံသောအခါတွင် ရရှိနိုင်သည်။</a:t>
          </a:r>
          <a:endParaRPr lang="en" sz="1500" b="1" kern="1200" dirty="0"/>
        </a:p>
      </dsp:txBody>
      <dsp:txXfrm rot="-5400000">
        <a:off x="2290408" y="3449445"/>
        <a:ext cx="5318150" cy="726181"/>
      </dsp:txXfrm>
    </dsp:sp>
    <dsp:sp modelId="{ECB1259D-FEC0-4C56-83DC-352068D0B310}">
      <dsp:nvSpPr>
        <dsp:cNvPr id="0" name=""/>
        <dsp:cNvSpPr/>
      </dsp:nvSpPr>
      <dsp:spPr>
        <a:xfrm>
          <a:off x="0" y="3407145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စိတ်နှလုံးဝိညာဉ်အကြွင်းမဲ့ဖြင့်ကိုယ်တော်အားအမှုတော်ထမ်းရန်</a:t>
          </a:r>
          <a:endParaRPr lang="en" sz="1600" b="1" kern="1200" dirty="0">
            <a:solidFill>
              <a:schemeClr val="tx1"/>
            </a:solidFill>
          </a:endParaRPr>
        </a:p>
      </dsp:txBody>
      <dsp:txXfrm>
        <a:off x="39579" y="3446724"/>
        <a:ext cx="2210517" cy="73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38724" cy="2384216"/>
        </a:xfrm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3144659" y="0"/>
          <a:ext cx="6176505" cy="4237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သူတို့ဟာ စွပ်စွဲချက်တွေကို တိတ်ဆိတ်စွာ နားထောင်ခဲ့ကြပါတယ်။</a:t>
          </a:r>
          <a:endParaRPr lang="es-ES" sz="1600" kern="1200" dirty="0"/>
        </a:p>
      </dsp:txBody>
      <dsp:txXfrm>
        <a:off x="3165345" y="20686"/>
        <a:ext cx="6135133" cy="382385"/>
      </dsp:txXfrm>
    </dsp:sp>
    <dsp:sp modelId="{6188357F-B3AE-45B7-9A4B-33CFF5414BDD}">
      <dsp:nvSpPr>
        <dsp:cNvPr id="0" name=""/>
        <dsp:cNvSpPr/>
      </dsp:nvSpPr>
      <dsp:spPr>
        <a:xfrm>
          <a:off x="3144659" y="439167"/>
          <a:ext cx="6176505" cy="42375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သူတို့ဟာ ဘုရားသခင်ကို သူတို့ရဲ့ သက်သေအဖြစ် ခေါ်ခဲ့ကြပါတယ်။</a:t>
          </a:r>
          <a:endParaRPr lang="es-ES" sz="1600" kern="1200" dirty="0"/>
        </a:p>
      </dsp:txBody>
      <dsp:txXfrm>
        <a:off x="3165345" y="459853"/>
        <a:ext cx="6135133" cy="382385"/>
      </dsp:txXfrm>
    </dsp:sp>
    <dsp:sp modelId="{0444BAC0-069B-4C38-83A9-C22C28313175}">
      <dsp:nvSpPr>
        <dsp:cNvPr id="0" name=""/>
        <dsp:cNvSpPr/>
      </dsp:nvSpPr>
      <dsp:spPr>
        <a:xfrm>
          <a:off x="3144659" y="915894"/>
          <a:ext cx="6176505" cy="423757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သူတို့ အပြစ်လုပ်ခဲ့ရင် အပြစ်ပေးခံရဖို့ လက်ခံခဲ့ကြပါတယ်။</a:t>
          </a:r>
          <a:endParaRPr lang="es-ES" sz="1600" kern="1200" dirty="0"/>
        </a:p>
      </dsp:txBody>
      <dsp:txXfrm>
        <a:off x="3165345" y="936580"/>
        <a:ext cx="6135133" cy="382385"/>
      </dsp:txXfrm>
    </dsp:sp>
    <dsp:sp modelId="{2E7D29A4-BEAD-40F9-AEF3-02F602B9DF7B}">
      <dsp:nvSpPr>
        <dsp:cNvPr id="0" name=""/>
        <dsp:cNvSpPr/>
      </dsp:nvSpPr>
      <dsp:spPr>
        <a:xfrm>
          <a:off x="3144659" y="1392621"/>
          <a:ext cx="6176505" cy="42375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သူတို့ရဲ့ စစ်မှန်တဲ့ ရည်ရွယ်ချက်တွေကို ထုတ်ဖော်ခဲ့ကြပါတယ်။</a:t>
          </a:r>
          <a:endParaRPr lang="es-ES" sz="1600" kern="1200" dirty="0"/>
        </a:p>
      </dsp:txBody>
      <dsp:txXfrm>
        <a:off x="3165345" y="1413307"/>
        <a:ext cx="6135133" cy="38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6018" y="4624"/>
          <a:ext cx="5547055" cy="1184160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i="0" kern="1200" dirty="0">
              <a:solidFill>
                <a:schemeClr val="tx1"/>
              </a:solidFill>
            </a:rPr>
            <a:t> </a:t>
          </a:r>
          <a:r>
            <a:rPr lang="my-MM" sz="1600" b="1" kern="1200" dirty="0">
              <a:solidFill>
                <a:prstClr val="black"/>
              </a:solidFill>
              <a:latin typeface="Comic Sans MS" panose="030F0702030302020204" pitchFamily="66" charset="0"/>
            </a:rPr>
            <a:t>'ထို​</a:t>
          </a:r>
          <a:r>
            <a:rPr lang="my-MM" sz="1600" b="1" i="0" kern="1200" dirty="0">
              <a:solidFill>
                <a:schemeClr val="tx1"/>
              </a:solidFill>
            </a:rPr>
            <a:t>ဥပမာမှတစ်ဆင့်၊မိသားစု၊အသင်းတော်နှင့်လူ့အသိုင်းအဝိုင်းဆိုင်ရာဆက်ဆံရေးများတွင်အလားတူအခြေအနေများ၌ ငြိမ်းချမ်းရေးကို ပြန်လည်ထူထောင်ရန် လိုအပ်သော အဆင့်များကို အောက်ပါအတိုင်း လေ့လာနိုင်ပါသည်-</a:t>
          </a:r>
          <a:endParaRPr lang="es-ES" sz="1600" b="1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40701" y="39307"/>
        <a:ext cx="5477689" cy="1114794"/>
      </dsp:txXfrm>
    </dsp:sp>
    <dsp:sp modelId="{FDB41540-DDD2-46E6-9943-88A4A09D1DFD}">
      <dsp:nvSpPr>
        <dsp:cNvPr id="0" name=""/>
        <dsp:cNvSpPr/>
      </dsp:nvSpPr>
      <dsp:spPr>
        <a:xfrm>
          <a:off x="26822" y="1290367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666381" y="1290367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ကျွန်ုပ်တို့၏အတွေးများကိုဆက်သွယ်ခြင်း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317921"/>
        <a:ext cx="4831584" cy="509237"/>
      </dsp:txXfrm>
    </dsp:sp>
    <dsp:sp modelId="{9FAA2309-5793-40D7-A7EE-B618CE10F05C}">
      <dsp:nvSpPr>
        <dsp:cNvPr id="0" name=""/>
        <dsp:cNvSpPr/>
      </dsp:nvSpPr>
      <dsp:spPr>
        <a:xfrm>
          <a:off x="26822" y="1922434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666381" y="192243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Myanmar Text" panose="020B0502040204020203" pitchFamily="34" charset="0"/>
            </a:rPr>
            <a:t>အလောတမင်မဆုံးဖြတ်ပါနှင့်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Myanmar Text" panose="020B0502040204020203" pitchFamily="34" charset="0"/>
          </a:endParaRPr>
        </a:p>
      </dsp:txBody>
      <dsp:txXfrm>
        <a:off x="693935" y="1949988"/>
        <a:ext cx="4831584" cy="509237"/>
      </dsp:txXfrm>
    </dsp:sp>
    <dsp:sp modelId="{0AB1B83B-182F-4C7A-8DFD-894D02A33F92}">
      <dsp:nvSpPr>
        <dsp:cNvPr id="0" name=""/>
        <dsp:cNvSpPr/>
      </dsp:nvSpPr>
      <dsp:spPr>
        <a:xfrm>
          <a:off x="26822" y="2554502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666381" y="2554502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ဆောင်ရွက်မည့်လုပ်ငန်းမပြုမီ ပြဿနာများကို ဆွေးနွေးပါ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2582056"/>
        <a:ext cx="4831584" cy="509237"/>
      </dsp:txXfrm>
    </dsp:sp>
    <dsp:sp modelId="{18E7B6FD-D37F-412C-BA88-C665F45ABD07}">
      <dsp:nvSpPr>
        <dsp:cNvPr id="0" name=""/>
        <dsp:cNvSpPr/>
      </dsp:nvSpPr>
      <dsp:spPr>
        <a:xfrm>
          <a:off x="26822" y="3186569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66381" y="3186569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ညီညွတ်မှုရရှိရန်စွန့်လွှတ်အနစ်နာခံမှုပြုလုပ်ရန်ဆန္ဒရှိပါ။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214123"/>
        <a:ext cx="4831584" cy="509237"/>
      </dsp:txXfrm>
    </dsp:sp>
    <dsp:sp modelId="{1CD6CDDE-5BB4-4498-A4A1-14A74AE69814}">
      <dsp:nvSpPr>
        <dsp:cNvPr id="0" name=""/>
        <dsp:cNvSpPr/>
      </dsp:nvSpPr>
      <dsp:spPr>
        <a:xfrm>
          <a:off x="26822" y="3818636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666381" y="3818636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စွပ်စွဲချက်တွေကို ယဉ်ကျေးစွာ တုံ့ပြန်ပါ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846190"/>
        <a:ext cx="4831584" cy="509237"/>
      </dsp:txXfrm>
    </dsp:sp>
    <dsp:sp modelId="{98F9FE8C-06FE-406A-8E67-83A71FEED516}">
      <dsp:nvSpPr>
        <dsp:cNvPr id="0" name=""/>
        <dsp:cNvSpPr/>
      </dsp:nvSpPr>
      <dsp:spPr>
        <a:xfrm>
          <a:off x="26822" y="4450703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666381" y="4450703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ငြိမ်းချမ်းရေးပြန်လည်ရရှိသောအခါ ဝမ်းမြောက်ပြီး ဘုရားသခင်ကို ကောင်းချီးပေးပါ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4478257"/>
        <a:ext cx="4831584" cy="50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9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93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89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1612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982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595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118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135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412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9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34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76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9733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319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65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39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84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04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19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3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56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3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75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06/12/2025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063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7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47F392-5A9E-B58C-8F37-8F49EA0CB25E}"/>
              </a:ext>
            </a:extLst>
          </p:cNvPr>
          <p:cNvSpPr txBox="1"/>
          <p:nvPr/>
        </p:nvSpPr>
        <p:spPr>
          <a:xfrm>
            <a:off x="304800" y="18914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5400" b="1" spc="30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defRPr>
            </a:lvl1pPr>
          </a:lstStyle>
          <a:p>
            <a:r>
              <a:rPr lang="my-MM" dirty="0"/>
              <a:t>ပြည်တော်တွင်နေထိုင်ခြင်း</a:t>
            </a:r>
            <a:endParaRPr lang="en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7B5F28-CF79-23B8-421D-5A6EFCA7BD6D}"/>
              </a:ext>
            </a:extLst>
          </p:cNvPr>
          <p:cNvSpPr txBox="1"/>
          <p:nvPr/>
        </p:nvSpPr>
        <p:spPr>
          <a:xfrm>
            <a:off x="7893624" y="6519446"/>
            <a:ext cx="4130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FFF66">
                    <a:lumMod val="40000"/>
                    <a:lumOff val="60000"/>
                  </a:srgb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11 for December 13, 2025</a:t>
            </a:r>
          </a:p>
        </p:txBody>
      </p:sp>
    </p:spTree>
    <p:extLst>
      <p:ext uri="{BB962C8B-B14F-4D97-AF65-F5344CB8AC3E}">
        <p14:creationId xmlns:p14="http://schemas.microsoft.com/office/powerpoint/2010/main" val="11899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5E57E-5E38-DDE4-C11B-E4A994D5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D8D431-93D1-55ED-9D52-62FA60D15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 b="14689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58F107F-7145-3777-779F-29D3B334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r="6930"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809E40-1410-03B2-93EE-2028D167A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 b="14708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7A5EB9-9E0C-6CF2-53E7-8301B2458F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b="21649"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276301-6F8D-C5EA-5C70-4D0FE54F6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7" b="14877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>
            <a:extLst>
              <a:ext uri="{FF2B5EF4-FFF2-40B4-BE49-F238E27FC236}">
                <a16:creationId xmlns:a16="http://schemas.microsoft.com/office/drawing/2014/main" id="{78995D3D-1EA1-6C76-DC98-0F133FCAE8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3270" r="-173" b="26088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E0C5E3-6180-FF39-0BE1-1AA50FCD60C2}"/>
              </a:ext>
            </a:extLst>
          </p:cNvPr>
          <p:cNvSpPr txBox="1"/>
          <p:nvPr/>
        </p:nvSpPr>
        <p:spPr>
          <a:xfrm>
            <a:off x="4525698" y="4784317"/>
            <a:ext cx="7010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defRPr>
            </a:lvl1pPr>
          </a:lstStyle>
          <a:p>
            <a:r>
              <a:rPr lang="my-MM" sz="3200" dirty="0"/>
              <a:t>“ဖြည်းညင်းသောစကားသည်စိတ်ကို‌ဖြေ</a:t>
            </a:r>
            <a:r>
              <a:rPr lang="en-US" sz="3200" dirty="0"/>
              <a:t> </a:t>
            </a:r>
            <a:r>
              <a:rPr lang="my-MM" sz="3200" dirty="0"/>
              <a:t>တတ်၏။ ကြမ်းတမ်း သောစကားမူကား အမျက်ကိုနှိုးဆော်တတ်၏” (သုတ္တံ၊ ၁၅း၁)။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65528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EA1179-362A-F3B5-316F-4515CEA75ADB}"/>
              </a:ext>
            </a:extLst>
          </p:cNvPr>
          <p:cNvSpPr txBox="1"/>
          <p:nvPr/>
        </p:nvSpPr>
        <p:spPr>
          <a:xfrm>
            <a:off x="6796086" y="4161354"/>
            <a:ext cx="5243513" cy="24314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1800"/>
              </a:spcBef>
            </a:pPr>
            <a:r>
              <a:rPr lang="my-MM" b="1" dirty="0">
                <a:solidFill>
                  <a:schemeClr val="accent1"/>
                </a:solidFill>
              </a:rPr>
              <a:t>နှုတ်ဆက်စကား (ယောရှု ၂၂:၁-၈)</a:t>
            </a:r>
            <a:endParaRPr lang="en-US" b="1" dirty="0">
              <a:solidFill>
                <a:schemeClr val="accent1"/>
              </a:solidFill>
            </a:endParaRPr>
          </a:p>
          <a:p>
            <a:pPr lvl="0">
              <a:spcBef>
                <a:spcPts val="1800"/>
              </a:spcBef>
            </a:pPr>
            <a:r>
              <a:rPr lang="my-MM" b="1" dirty="0">
                <a:solidFill>
                  <a:schemeClr val="accent6">
                    <a:lumMod val="75000"/>
                  </a:schemeClr>
                </a:solidFill>
              </a:rPr>
              <a:t>ပဋိပက္ခဖြစ်ရသည့်အကြောင်းရင်း (ယောရှု ၂၂:၁၀-၁၂)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spcBef>
                <a:spcPts val="1800"/>
              </a:spcBef>
            </a:pPr>
            <a:r>
              <a:rPr lang="my-MM" b="1" dirty="0">
                <a:solidFill>
                  <a:schemeClr val="accent2"/>
                </a:solidFill>
              </a:rPr>
              <a:t>စွပ်စွဲချက်များ (ယောရှု ၂၂:၁၃-၂၀)</a:t>
            </a:r>
            <a:endParaRPr lang="en-US" b="1" dirty="0">
              <a:solidFill>
                <a:schemeClr val="accent2"/>
              </a:solidFill>
            </a:endParaRPr>
          </a:p>
          <a:p>
            <a:pPr lvl="0">
              <a:spcBef>
                <a:spcPts val="1800"/>
              </a:spcBef>
            </a:pPr>
            <a:r>
              <a:rPr lang="my-MM" b="1" dirty="0">
                <a:solidFill>
                  <a:schemeClr val="accent5">
                    <a:lumMod val="75000"/>
                  </a:schemeClr>
                </a:solidFill>
              </a:rPr>
              <a:t>နူးညံ့သိမ်မွေ့သောအဖြေ (ယောရှု ၂၂:၂၁-၂၉)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spcBef>
                <a:spcPts val="1800"/>
              </a:spcBef>
            </a:pPr>
            <a:r>
              <a:rPr lang="my-MM" b="1" dirty="0">
                <a:solidFill>
                  <a:schemeClr val="bg1">
                    <a:lumMod val="50000"/>
                  </a:schemeClr>
                </a:solidFill>
              </a:rPr>
              <a:t>ပြန်လည်သင့်မြတ်ခြင်း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ptos" panose="0211000402020202020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9B8F61"/>
                </a:solidFill>
                <a:effectLst/>
                <a:uLnTx/>
                <a:uFillTx/>
                <a:latin typeface="Aptos" panose="02110004020202020204"/>
              </a:rPr>
              <a:t>(Joshua 22:30-34)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013E13-0AA3-38EB-5F35-90A820A4A94B}"/>
              </a:ext>
            </a:extLst>
          </p:cNvPr>
          <p:cNvSpPr txBox="1"/>
          <p:nvPr/>
        </p:nvSpPr>
        <p:spPr>
          <a:xfrm>
            <a:off x="142875" y="94476"/>
            <a:ext cx="809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"နှစ်ပေါင်းများစွာ ကြာမြင့်ခဲ့သောစစ်ပွဲအပြီးအစ္စရေးသည်ခါနာန်ကို သိမ်းပိုက်ခဲ့ပြီး ဖြစ်သော်လည်း နေထိုင်သူအားလုံးကိုမူ မောင်းထုတ်ပစ်ခြင်း မပြီးမြောက်သေးပါ။"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F478674-838A-706F-7AE7-0066959B8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>
            <a:fillRect/>
          </a:stretch>
        </p:blipFill>
        <p:spPr>
          <a:xfrm>
            <a:off x="8324850" y="152400"/>
            <a:ext cx="37147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CDD103-0662-4DD1-1F25-A973427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53" y="3525971"/>
            <a:ext cx="5448572" cy="3111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1624605-68D1-F0BD-97A4-E42778EF85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200526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256CEBD-F11F-F2A6-661C-4BB7D8078F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735325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00F1677-4935-444A-A251-4CF292E548E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979" y="6194888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55D171B-5D8D-CD99-1917-16F4701D49A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979" y="5704907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98BCF62-95B8-CA93-C541-CDDEB152255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979" y="5225170"/>
            <a:ext cx="526842" cy="3061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560939-DF22-4588-9CB6-7A687FCD532D}"/>
              </a:ext>
            </a:extLst>
          </p:cNvPr>
          <p:cNvSpPr txBox="1"/>
          <p:nvPr/>
        </p:nvSpPr>
        <p:spPr>
          <a:xfrm>
            <a:off x="142875" y="1780150"/>
            <a:ext cx="80867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နောက်ဆုံးတွင် လမ်းခွဲရမည့်အချိန် ရောက်လာလေသည်။ ယောရှုသည် ၎င်းတို့အား ကောင်းချီးပေးပြီးဘုရားသခင်၏လမ်းစဉ်ပေါ်တွင်ဆက်လက်လျှောက်လှမ်းရန်အကြံပေးပြီးနောက်လွှတ်လိုက်သည်။သို့သော်ထိုနှုတ်ဆက်ပွဲသည်အစ္စရေးလ်လူမျိုးတို့၏စည်းလုံးညီညွတ်မှုကို ပျက်စီးစေလုနီးပါးဖြစ်ခဲ့သည့် ကြီးလေးသော အထင်အမြင်လွဲမှားမှုတစ်ခုဖြင့် မှေးမှိန်သွားခဲ့ရသည်။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E5D02C-A12B-1471-2F6E-C0AC5AB552D2}"/>
              </a:ext>
            </a:extLst>
          </p:cNvPr>
          <p:cNvSpPr txBox="1"/>
          <p:nvPr/>
        </p:nvSpPr>
        <p:spPr>
          <a:xfrm>
            <a:off x="152398" y="802362"/>
            <a:ext cx="80867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ယော်ဒန်မြစ်၏ အရှေ့ဘက်ခြမ်းကို သိမ်းပိုက်ထားသော မျိုးနွယ်စု နှစ်စုခွဲ (ရုဗင်၊ ဂဒ် နှင့် မနာရှေမျိုးနွယ်စုတစ်ဝက်) သည် ခါနာန်ပြည် သိမ်းပိုက်မှုတွင် ပူးပေါင်းပါဝင်ရန် ယော်ဒန်မြစ်ကို ဖြတ်ကျော်၍ မိမိတို့၏ ကတိကဝတ်ကို သစ္စာရှိစွာ ပြည့်စုံစေခဲ့သည်။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85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8885A54-934A-A68D-FACC-D36230792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F2A9F0-2810-578F-5981-611A96058FFE}"/>
              </a:ext>
            </a:extLst>
          </p:cNvPr>
          <p:cNvSpPr txBox="1"/>
          <p:nvPr/>
        </p:nvSpPr>
        <p:spPr>
          <a:xfrm>
            <a:off x="0" y="47773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 spc="3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r>
              <a:rPr lang="my-MM" sz="2800" dirty="0"/>
              <a:t>နှုတ်ဆက်စကား (ယောရှု </a:t>
            </a:r>
            <a:r>
              <a:rPr lang="my-MM" sz="2800"/>
              <a:t>၂၂:၁-၈)</a:t>
            </a:r>
            <a:endParaRPr lang="en-US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83092-F943-44A0-3E08-5614BB69938B}"/>
              </a:ext>
            </a:extLst>
          </p:cNvPr>
          <p:cNvSpPr txBox="1"/>
          <p:nvPr/>
        </p:nvSpPr>
        <p:spPr>
          <a:xfrm>
            <a:off x="0" y="536261"/>
            <a:ext cx="12192000" cy="113877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my-MM" sz="1700" b="1" dirty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'သင်​တို့​၏​ဘုရားသခင်​ထာဝရဘုရား​ကို​ချစ်​ရ​မည်​၊တရားလမ်း​တော်​ရှိသမျှ​အတိုင်း​လိုက်လျှောက်​ရ​မည်​၊ပညတ်တော်​များ​ကို​စောင့်ထိန်း​ရ​မည်​၊</a:t>
            </a:r>
            <a:r>
              <a:rPr lang="en-US" sz="1700" b="1" dirty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my-MM" sz="1700" b="1" dirty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ကိုယ်တော်​၌​ဆည်းကပ်​ရ​မည်​၊သင်​တို့​၏​စိတ်နှလုံး​အကြွင်းမဲ့​၊စိတ်ဝိညာဉ်​အကြွင်းမဲ့ကိုယ်တော်​ကို​ဝတ်ပြု​ရ​မည်​ဟူ၍သင်​တို့​အားထာဝရဘုရား​၏​အစေအပါး​မောရှေ​မိန့်မှာ​ထား​သည့်ပညတ်တော်​၊တရားတော်​တို့​ကို​စောင့်ထိန်း​မည့်​အကြောင်းအထူး​သတိပြု​ကြ​လော့​”​ဟုမှာကြား​လေ​၏​။</a:t>
            </a:r>
            <a:r>
              <a:rPr lang="en-US" sz="1700" b="1" dirty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    </a:t>
            </a:r>
            <a:r>
              <a:rPr lang="my-MM" sz="1700" b="1" dirty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ယောရှုမှတ်စာ 22:5</a:t>
            </a:r>
            <a:endParaRPr kumimoji="0" lang="es-ES" sz="1700" b="1" i="0" u="none" strike="noStrike" kern="1200" cap="none" spc="0" normalizeH="0" baseline="0" noProof="0" dirty="0">
              <a:ln>
                <a:noFill/>
              </a:ln>
              <a:solidFill>
                <a:srgbClr val="CC00CC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994D-FC95-2E69-5EAE-30740BBEA664}"/>
              </a:ext>
            </a:extLst>
          </p:cNvPr>
          <p:cNvSpPr txBox="1"/>
          <p:nvPr/>
        </p:nvSpPr>
        <p:spPr>
          <a:xfrm>
            <a:off x="257174" y="1628775"/>
            <a:ext cx="776287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700" b="1" dirty="0"/>
              <a:t>"ဂျော်ဒန်မြစ်သည်အမျိုးအနွယ်များအကြားကွဲခွါစေမည့်အခြေအနေဖြစ်သောကြောင့်၊ ယောရှုသည် သူတို့အားသစ္စာရှိစွာ ဆက်လက်တည်တံ့နိုင်စေရန် ပညာရှိသော အကြံပေးချက်ကို ပေးခဲ့သည် (ယောရှု ၂၂:၅) -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C47BE6-E384-6CFD-4326-41F6D2296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8714554"/>
              </p:ext>
            </p:extLst>
          </p:nvPr>
        </p:nvGraphicFramePr>
        <p:xfrm>
          <a:off x="238124" y="2552491"/>
          <a:ext cx="7648575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>
            <a:extLst>
              <a:ext uri="{FF2B5EF4-FFF2-40B4-BE49-F238E27FC236}">
                <a16:creationId xmlns:a16="http://schemas.microsoft.com/office/drawing/2014/main" id="{C951EDF3-00F4-7772-587B-EBFF5E13CF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3873" y="1628775"/>
            <a:ext cx="3924302" cy="5143499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20A9D69-7318-9BF3-553F-685FCBB15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611EBE-34CA-61FE-223F-DEB74C9E7CA6}"/>
              </a:ext>
            </a:extLst>
          </p:cNvPr>
          <p:cNvSpPr txBox="1"/>
          <p:nvPr/>
        </p:nvSpPr>
        <p:spPr>
          <a:xfrm>
            <a:off x="-1" y="92644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defRPr>
            </a:lvl1pPr>
          </a:lstStyle>
          <a:p>
            <a:r>
              <a:rPr lang="my-MM" sz="2800" dirty="0"/>
              <a:t>ပဋိပက္ခဖြစ်ရသည့်အကြောင်းရင်း (ယောရှု </a:t>
            </a:r>
            <a:r>
              <a:rPr lang="my-MM" sz="2800"/>
              <a:t>၂၂:၁၀-၁၂)</a:t>
            </a:r>
            <a:endParaRPr lang="en-US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DD5B5-C6F3-E9A6-0A3E-8A5C787A5455}"/>
              </a:ext>
            </a:extLst>
          </p:cNvPr>
          <p:cNvSpPr txBox="1"/>
          <p:nvPr/>
        </p:nvSpPr>
        <p:spPr>
          <a:xfrm>
            <a:off x="521108" y="686833"/>
            <a:ext cx="11149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0099CC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'ရုဗင်​သားမြေး​၊ ဂဒ်​သားမြေး​၊ မနာရှေ​သားမြေး​တစ်ဝက်​တို့​သည် ခါနာန်​ပြည်​၊ ဂျော်ဒန်​မြစ်​အနီး​သို့​ရောက်​သောအခါ ထင်ရှားမြင်သာ​သော ယဇ်ပလ္လင်​ကြီး​တစ်​ခု​ကို တည်​လေ​၏​။ 'ယောရှုမှတ်စာ 22:10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F30A5-8A0D-A825-D4F9-856E518C4A97}"/>
              </a:ext>
            </a:extLst>
          </p:cNvPr>
          <p:cNvSpPr txBox="1"/>
          <p:nvPr/>
        </p:nvSpPr>
        <p:spPr>
          <a:xfrm>
            <a:off x="3431459" y="1727651"/>
            <a:ext cx="5338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ယောရှုသည်ယော်ဒန်မြစ်ကိုအံ့ဖွယ်နည်းဖြင့်ဖြတ်ကျော်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ခြင်း၏အောက်မေ့ဖွယ်နေရာတစ်ခုတည်ဆောက်ခဲ့သည့်နေရာအနီးတွင်၊လူမျိုးနှစ်နွယ်နှင့်တစ်ဝက်သည်သန့်ရှင်းရာဌာန၏ ယဇ်ပလ္လင်နှင့် ဆင်တူသော ယဇ်ပလ္လင်တစ်ခုကို တည်ဆောက်ခဲ့ကြသည် (ယောရှု ၂၂:၁၀၊ ၂၈)။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D93E5EE8-FF58-C754-135B-FC8C9C16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237" y="1679233"/>
            <a:ext cx="3051810" cy="2784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>
            <a:extLst>
              <a:ext uri="{FF2B5EF4-FFF2-40B4-BE49-F238E27FC236}">
                <a16:creationId xmlns:a16="http://schemas.microsoft.com/office/drawing/2014/main" id="{01D277EF-BCB1-7A35-2E01-36E8ECF0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953" y="1708733"/>
            <a:ext cx="3051810" cy="2324100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FB5EE6-EF3D-BB9A-BDF7-0817EC656B59}"/>
              </a:ext>
            </a:extLst>
          </p:cNvPr>
          <p:cNvSpPr txBox="1"/>
          <p:nvPr/>
        </p:nvSpPr>
        <p:spPr>
          <a:xfrm>
            <a:off x="84681" y="4627221"/>
            <a:ext cx="868569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မျိုးနွယ်စု နှစ်စုခွဲမှ ပူဇော်ရာပလ္လင်တစ်ခု ဆောက်လုပ်ခဲ့ခြင်း (ယောရှု ၂၂:၁၀) သည် အခြားမျိုးနွယ်စုများအကြား နားလည်မှုလွဲမှားမှုကို ဖြစ်ပေါ်စေခဲ့ရာ၊ ၎င်းတို့သည် မတရားသော ဝတ်ပြုကိုးကွယ်မှု ပြုလုပ်ရန် ပလ္လင်ကို တည်ဆောက်ခဲ့သည်ဟု စိုးရိမ်ခဲ့ကြသည်။ သို့သော် အရှေ့ဘက်မျိုးနွယ်စုများက၎င်းသည်သက်သေခံပူဇော်ရာပလ္လင်သာဖြစ်ကြောင်းကြေညာခဲ့သည်။ (ယောရှု ၂၂:၂၈-၂၉)။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2A4010-00EC-19DA-8A47-C1FD07C9C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963" y="4242795"/>
            <a:ext cx="3098800" cy="2324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4E9CD7-BD02-A8D1-969E-2F7B8CD5A43D}"/>
              </a:ext>
            </a:extLst>
          </p:cNvPr>
          <p:cNvSpPr txBox="1"/>
          <p:nvPr/>
        </p:nvSpPr>
        <p:spPr>
          <a:xfrm>
            <a:off x="3431459" y="3226499"/>
            <a:ext cx="53389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ဤလုပ်ရပ်ကို သန့်ရှင်းရာဌာနရှိ မီးရှို့ရာယဇ်ပလ္လင်မှလွဲ၍ အခြားနေရာတွင် ယဇ်ပူဇော်ခြင်းကို တားမြစ်သည့် ပညတ်တရားကိုချိုးဖောက်ခြင်းအဖြစ်အဓိပ္ပာယ်ဖွင့်ဆိုခဲ့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သည် (ဝတ်ပြုရာ ၁၇:၈-၉)။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C699B-C613-2779-279D-FBC391DD335C}"/>
              </a:ext>
            </a:extLst>
          </p:cNvPr>
          <p:cNvSpPr txBox="1"/>
          <p:nvPr/>
        </p:nvSpPr>
        <p:spPr>
          <a:xfrm>
            <a:off x="84681" y="6150899"/>
            <a:ext cx="8557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သူ့ရဲ့တစ်ခုတည်းသောအမှားကသူ့အစ်ကိုတွေကိုသူ့ရည်ရွယ်ချက်တွေကိုမပြောပြခဲ့တာပါပဲ…ဒါပေမယ့် အဲဒါက အပြစ်မဟုတ်ပါဘူး။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37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E74CC5-8623-8123-E1F5-12AD9AC3BF6A}"/>
              </a:ext>
            </a:extLst>
          </p:cNvPr>
          <p:cNvSpPr txBox="1"/>
          <p:nvPr/>
        </p:nvSpPr>
        <p:spPr>
          <a:xfrm>
            <a:off x="0" y="7067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5400" b="1" spc="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3600" dirty="0"/>
              <a:t>စွပ်စွဲချက်များ (ယောရှု </a:t>
            </a:r>
            <a:r>
              <a:rPr lang="my-MM" sz="3600"/>
              <a:t>၂၂:၁၃-၂၀)</a:t>
            </a:r>
            <a:endParaRPr lang="en-US" sz="3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30BFAC-B464-7A6C-2E7A-BBAAEC74664E}"/>
              </a:ext>
            </a:extLst>
          </p:cNvPr>
          <p:cNvSpPr txBox="1"/>
          <p:nvPr/>
        </p:nvSpPr>
        <p:spPr>
          <a:xfrm>
            <a:off x="1" y="76545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CC0000">
                    <a:lumMod val="75000"/>
                  </a:srgbClr>
                </a:solidFill>
                <a:latin typeface="Comic Sans MS" panose="030F0702030302020204" pitchFamily="66" charset="0"/>
              </a:rPr>
              <a:t>'“​ထာဝရဘုရား​၏​လူ​အပေါင်း​တို့​က ‘​သင်​တို့​သည် အပြစ်​ပြု​၍ အစ္စရေး​လူမျိုး​၏​ဘုရားသခင်​ကို ပြစ်မှား​ကြ​ပါ​သည်​တကား​။ ယခု သင်​တို့​သည် ထာဝရဘုရား​ကို​ပုန်ကန်​၍ မိမိ​တို့​အဖို့ ယဇ်ပလ္လင်​တည်​ခြင်း​ဖြင့် ထာဝရဘုရား​နောက်​တော်​သို့​မ​လိုက်​ဘဲ လမ်းလွဲ​သွား​ကြ​ပြီ​တကား​။ 'ယောရှုမှတ်စာ 22:16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C0000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76DDCE-1184-B8E0-6EF4-3F8ADEC5F298}"/>
              </a:ext>
            </a:extLst>
          </p:cNvPr>
          <p:cNvSpPr txBox="1"/>
          <p:nvPr/>
        </p:nvSpPr>
        <p:spPr>
          <a:xfrm>
            <a:off x="3873910" y="1669277"/>
            <a:ext cx="831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စုံစမ်းစစ်ဆေးရေးကော်မတီကို ဦးဆောင်ရန် ဖိနဟတ်ကို အဘယ်ကြောင့် ရွေးချယ်ခဲ့သနည်း (ယောရှု ၂၂:၁၃-၁၄)။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Un grupo de personas en un parque&#10;&#10;El contenido generado por IA puede ser incorrecto.">
            <a:extLst>
              <a:ext uri="{FF2B5EF4-FFF2-40B4-BE49-F238E27FC236}">
                <a16:creationId xmlns:a16="http://schemas.microsoft.com/office/drawing/2014/main" id="{D12CDDDE-5B42-B75A-D13E-1475828D5B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8657" y="3768736"/>
            <a:ext cx="4347701" cy="2924726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>
            <a:extLst>
              <a:ext uri="{FF2B5EF4-FFF2-40B4-BE49-F238E27FC236}">
                <a16:creationId xmlns:a16="http://schemas.microsoft.com/office/drawing/2014/main" id="{4A50B997-40BF-E4A0-A519-0ACFCAA50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3903833"/>
            <a:ext cx="2165745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>
            <a:extLst>
              <a:ext uri="{FF2B5EF4-FFF2-40B4-BE49-F238E27FC236}">
                <a16:creationId xmlns:a16="http://schemas.microsoft.com/office/drawing/2014/main" id="{B4F14443-4643-4AC3-F467-3FD4A5BB7A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1704483"/>
            <a:ext cx="3517900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4FF03A-B86D-6034-9DD6-EAB754ED6A98}"/>
              </a:ext>
            </a:extLst>
          </p:cNvPr>
          <p:cNvSpPr txBox="1"/>
          <p:nvPr/>
        </p:nvSpPr>
        <p:spPr>
          <a:xfrm>
            <a:off x="2481211" y="3829348"/>
            <a:ext cx="51324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ဖိနဟတ်၏ မိန့်ခွန်းသည် လုံးဝယုတ္တိရှိသည်။ အကယ်၍ အသစ်ဆောက်လုပ်သောယဇ်ပလ္လင်ပေါ်တွင်ယဇ်ပူဇော်မှုများပြုလုပ်ပါက၊ဘုရားသခင်သည်ဣသရေလတစ်မျိုးလုံးကို အပြစ်ပေးလိမ့်မည် (ယောရှု ၂၂:၁၈)။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2AA6CD-4547-728C-A3AC-D3B438403799}"/>
              </a:ext>
            </a:extLst>
          </p:cNvPr>
          <p:cNvSpPr txBox="1"/>
          <p:nvPr/>
        </p:nvSpPr>
        <p:spPr>
          <a:xfrm>
            <a:off x="3873910" y="2393811"/>
            <a:ext cx="8318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ဟေဗြဲကျမ်းစာမှ တမန်တော် ဖိနဟတ်သည် ဗာလ်ပေဝါအရပ်၌ ကျူးလွန်ခဲ့သော အပြစ်ကို တားဆီးရန် မဆုတ်မနစ် ကြိုးပမ်းခဲ့သည် (တော၊ ၂၅:၇-၈)။ သူ၏မိန့်ခွန်းတွင် ဤအပြစ်ကို အာခန်၏အပြစ်နှင့် ဆက်စပ်ပြီး မျိုးနွယ်နှစ်နွယ်ခွဲ ကျူးလွန်ခဲ့သည်ဟု ယူဆရသော အပြစ်နှင့် ညီမျှစေခဲ့သည် (ယောရှု ၂၂:၁၆-၂၀)။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25BED4-8519-C246-F807-06012776568A}"/>
              </a:ext>
            </a:extLst>
          </p:cNvPr>
          <p:cNvSpPr txBox="1"/>
          <p:nvPr/>
        </p:nvSpPr>
        <p:spPr>
          <a:xfrm>
            <a:off x="2481211" y="5152787"/>
            <a:ext cx="51324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သို့သော်လည်း၊ သူတို့ အပြစ်မကျူးလွန်မီတွင် ထိုမှားယွင်းမှုကို ပြင်ဆင်ရန် အခွင့်အရေး ပေးခဲ့သည်။ သန့်ရှင်းရာဌာနတော် ရှိရာ ဂျော်ဒန်မြစ်တစ်ဖက်သို့ ပြန်လာရန် အခွင့်ပေးခဲ့သည် (ယောရှု ၂၂:၁၉)။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908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B3902-541E-7994-110D-1D483A08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EEA01A-B235-363A-55A8-7C0CF158D0D0}"/>
              </a:ext>
            </a:extLst>
          </p:cNvPr>
          <p:cNvSpPr txBox="1"/>
          <p:nvPr/>
        </p:nvSpPr>
        <p:spPr>
          <a:xfrm>
            <a:off x="0" y="8526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2800" dirty="0"/>
              <a:t>နူးညံ့သိမ်မွေ့သောအဖြေ (ယောရှု </a:t>
            </a:r>
            <a:r>
              <a:rPr lang="my-MM" sz="2800"/>
              <a:t>၂၂:၂၁-၂၉)</a:t>
            </a:r>
            <a:endParaRPr lang="en-US" sz="2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A77CA-6391-18A2-9D75-5AC5780894AD}"/>
              </a:ext>
            </a:extLst>
          </p:cNvPr>
          <p:cNvSpPr txBox="1"/>
          <p:nvPr/>
        </p:nvSpPr>
        <p:spPr>
          <a:xfrm>
            <a:off x="0" y="642848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'ထာဝရဘုရား​၏​နောက်​တော်​သို့ မ​လိုက်​ဘဲ​လမ်းလွဲ​၍ ယဇ်ပလ္လင်​ကို​တည်​လျှင်​၊ ထို​ယဇ်ပလ္လင်​ပေါ်၌ မီးရှို့ရာယဇ်​နှင့်​ဘောဇဉ်ပူဇော်သက္ကာ​ကို ပူဇော်​လျှင်​၊ ထို​ယဇ်ပလ္လင်​ပေါ်၌ မိတ်သဟာယယဇ်​များ​ကို ပူဇော်​လျှင် ထာဝရဘုရား​ကိုယ်တော်တိုင် စစ်ကြောစီရင်​တော်မူ​ပါ​။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				</a:t>
            </a:r>
            <a:r>
              <a:rPr lang="my-MM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ယောရှုမှတ်စာ 22:23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3CADD"/>
              </a:solidFill>
              <a:effectLst>
                <a:glow rad="76200">
                  <a:srgbClr val="18637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BE7E8F-56EC-74C6-B8A5-AFBD4408AE17}"/>
              </a:ext>
            </a:extLst>
          </p:cNvPr>
          <p:cNvSpPr txBox="1"/>
          <p:nvPr/>
        </p:nvSpPr>
        <p:spPr>
          <a:xfrm>
            <a:off x="252061" y="1481012"/>
            <a:ext cx="24294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ရုဗင်လူမျိုးနှင့်ဂဒ်လူမျိုးတို့နှင့်မနာရှေတစ်ဝက်သော လူမျိုးတို့သည် စွပ်စွဲခံရသောအခါ စံတင်ထိုက်သော ပုံစံဖြင့် တုံ့ပြန်ခဲ့ကြသည်။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ACBB2C-7C4A-4487-7574-59148746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88419"/>
              </p:ext>
            </p:extLst>
          </p:nvPr>
        </p:nvGraphicFramePr>
        <p:xfrm>
          <a:off x="2681538" y="1412289"/>
          <a:ext cx="9321165" cy="23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A3EC56-230F-048E-FBAE-534B9D95B678}"/>
              </a:ext>
            </a:extLst>
          </p:cNvPr>
          <p:cNvSpPr txBox="1"/>
          <p:nvPr/>
        </p:nvSpPr>
        <p:spPr>
          <a:xfrm>
            <a:off x="252061" y="3796504"/>
            <a:ext cx="7799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ဣသရေလလူတို့သည် ယဇ်ပလ္လင်ဆောက်လုပ်ခြင်းနှင့် ပတ်သက်၍ သူတို့၏ ညီအစ်ကိုများ၏ ရည်ရွယ်ချက်ကို မသိသောအခါ၊ ပုန်ကန်မှု၊ ခွဲထွက်လိုစိတ်နှင့် ဘုရားသခင်၏ အပြစ်ပေးခြင်းဖြစ်မည်ဟု ယူဆခဲ့ကြသည်။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6A11AD3-9C4C-AA52-72AB-A54CBDB40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732" y="3730990"/>
            <a:ext cx="3950971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6D9515-7892-52AB-C383-E66064714D3E}"/>
              </a:ext>
            </a:extLst>
          </p:cNvPr>
          <p:cNvSpPr txBox="1"/>
          <p:nvPr/>
        </p:nvSpPr>
        <p:spPr>
          <a:xfrm>
            <a:off x="252061" y="5812440"/>
            <a:ext cx="77996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ဣသရေလလူတို့သည် ယဇ်ပလ္လင်ဆောက်လုပ်ခြင်းနှင့် ပတ်သက်၍ သူတို့၏ ညီအစ်ကိုများ၏ ရည်ရွယ်ချက်ကို မသိသောအခါ၊ ပုန်ကန်မှု၊ ခွဲထွက်လိုစိတ်နှင့် ဘုရားသခင်၏ အပြစ်ပေးခြင်းဖြစ်မည်ဟု ယူဆခဲ့ကြသည်။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058510-1EA3-7810-4121-915733130417}"/>
              </a:ext>
            </a:extLst>
          </p:cNvPr>
          <p:cNvSpPr txBox="1"/>
          <p:nvPr/>
        </p:nvSpPr>
        <p:spPr>
          <a:xfrm>
            <a:off x="252060" y="4812167"/>
            <a:ext cx="77298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အမှန်တကယ်မှာဣသရေလလူတို့သည် သူတို့၏ ညီအစ်ကိုများနှင့် စည်းလုံးညီညွတ်စွာ နေထိုင်လိုခြင်း၊ အနာဂတ်တွင် ခွဲထွက်ခြင်းကို ရှောင်ရှားလိုခြင်းသာ ဖြစ်သည် (ယောရှု ၂၂:၂၄-၂၆)။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46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1B469-585C-BCE8-C1B7-01EE4995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54125-331B-FD01-641B-307712B5171D}"/>
              </a:ext>
            </a:extLst>
          </p:cNvPr>
          <p:cNvSpPr txBox="1"/>
          <p:nvPr/>
        </p:nvSpPr>
        <p:spPr>
          <a:xfrm>
            <a:off x="0" y="97860"/>
            <a:ext cx="9029699" cy="52322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 spc="6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defRPr>
            </a:lvl1pPr>
          </a:lstStyle>
          <a:p>
            <a:r>
              <a:rPr lang="my-MM" sz="2800" dirty="0"/>
              <a:t>ပြန်လည်သင့်မြတ်ခြင်း</a:t>
            </a:r>
            <a:r>
              <a:rPr lang="en" sz="2800" dirty="0"/>
              <a:t> (Joshua 22:30-34)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B67F3B-2882-9678-82F4-4EC22E160585}"/>
              </a:ext>
            </a:extLst>
          </p:cNvPr>
          <p:cNvSpPr txBox="1"/>
          <p:nvPr/>
        </p:nvSpPr>
        <p:spPr>
          <a:xfrm>
            <a:off x="0" y="681633"/>
            <a:ext cx="90296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prstClr val="black"/>
                </a:solidFill>
                <a:latin typeface="Comic Sans MS" panose="030F0702030302020204" pitchFamily="66" charset="0"/>
              </a:rPr>
              <a:t>'ထို​စကား​ကိုအစ္စရေး​အမျိုးသား​တို့​ကြား​သောအခါကျေနပ်​နှစ်သက်​ကြ​၏​။အစ္စရေး​အမျိုးသား​တို့</a:t>
            </a:r>
            <a:r>
              <a:rPr lang="en-US" b="1" dirty="0">
                <a:solidFill>
                  <a:prstClr val="black"/>
                </a:solidFill>
                <a:latin typeface="Comic Sans MS" panose="030F0702030302020204" pitchFamily="66" charset="0"/>
              </a:rPr>
              <a:t>  </a:t>
            </a:r>
            <a:r>
              <a:rPr lang="my-MM" b="1" dirty="0">
                <a:solidFill>
                  <a:prstClr val="black"/>
                </a:solidFill>
                <a:latin typeface="Comic Sans MS" panose="030F0702030302020204" pitchFamily="66" charset="0"/>
              </a:rPr>
              <a:t>​သည်ဘုရားသခင်​ကို​ကောင်းချီးထောမနာ​ပြု​ကြ​၏​။သူ​တို့​သည်ရုဗင်​သားမြေး​၊ဂဒ်​သားမြေး​တို့​နေထိုင်​ရာ​ပြည်​ကိုစစ်ချီ​တိုက်ခိုက်ဖျက်ဆီး​မည့်​အကြောင်းမ​ပြော​ကြ​တော့​ပေ​။ 'ယောရှုမှတ်စာ 22:33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78CC5-4EA7-6863-FFF0-33A8BF63693E}"/>
              </a:ext>
            </a:extLst>
          </p:cNvPr>
          <p:cNvSpPr txBox="1"/>
          <p:nvPr/>
        </p:nvSpPr>
        <p:spPr>
          <a:xfrm>
            <a:off x="0" y="1604963"/>
            <a:ext cx="65627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စွပ်စွဲချက်သည် အခြေအမြစ်မရှိကြောင်း တွေ့ရသောအခါ ဖိနဟတ်နှင့် ဣသရေလကိုယ်စားလှယ်အဖွဲ့သည် စိတ်သက်သာရာရခဲ့သည် (ယောရှု ၂၂:၃၀-၃၁)။ သူတို့ဘက်မှလည်း ဣသရေလလူတို့သည် အမှန်တရားကို သိရှိသောအခါ ဝမ်းမြောက်ပြီး ဘုရားသခင်ကို ချီးမွမ်းခဲ့ကြသည် </a:t>
            </a:r>
            <a:r>
              <a:rPr lang="en-US" b="1" dirty="0"/>
              <a:t>					</a:t>
            </a:r>
            <a:r>
              <a:rPr lang="my-MM" b="1" dirty="0"/>
              <a:t>(ယောရှု ၂၂:၃၃)။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A3C8D7-5F90-0743-1238-3DC735D8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9892696"/>
              </p:ext>
            </p:extLst>
          </p:nvPr>
        </p:nvGraphicFramePr>
        <p:xfrm>
          <a:off x="6562726" y="1752601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38C1536-5245-F00A-2328-E618E10080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3022579"/>
            <a:ext cx="5857875" cy="3673495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>
            <a:extLst>
              <a:ext uri="{FF2B5EF4-FFF2-40B4-BE49-F238E27FC236}">
                <a16:creationId xmlns:a16="http://schemas.microsoft.com/office/drawing/2014/main" id="{4C55BB4C-7739-D34D-4621-B3D7980CE1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E16CE1C-AE94-2978-BEBB-E9F5CD25332F}"/>
              </a:ext>
            </a:extLst>
          </p:cNvPr>
          <p:cNvSpPr/>
          <p:nvPr/>
        </p:nvSpPr>
        <p:spPr>
          <a:xfrm>
            <a:off x="672107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7296B6F-D374-DE2F-68B6-316270A954AE}"/>
              </a:ext>
            </a:extLst>
          </p:cNvPr>
          <p:cNvSpPr/>
          <p:nvPr/>
        </p:nvSpPr>
        <p:spPr>
          <a:xfrm>
            <a:off x="672107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809781B-5FAD-F914-BEB5-4053C4CAEDCA}"/>
              </a:ext>
            </a:extLst>
          </p:cNvPr>
          <p:cNvSpPr/>
          <p:nvPr/>
        </p:nvSpPr>
        <p:spPr>
          <a:xfrm>
            <a:off x="672107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433C867-AF38-5599-1E5A-4746AEC6638E}"/>
              </a:ext>
            </a:extLst>
          </p:cNvPr>
          <p:cNvSpPr/>
          <p:nvPr/>
        </p:nvSpPr>
        <p:spPr>
          <a:xfrm>
            <a:off x="6721072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D59121F-679F-97E3-9101-15FD05BF0CF4}"/>
              </a:ext>
            </a:extLst>
          </p:cNvPr>
          <p:cNvSpPr/>
          <p:nvPr/>
        </p:nvSpPr>
        <p:spPr>
          <a:xfrm>
            <a:off x="672107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0DDBAB7-6604-5755-41B9-D75CC27DDFED}"/>
              </a:ext>
            </a:extLst>
          </p:cNvPr>
          <p:cNvSpPr/>
          <p:nvPr/>
        </p:nvSpPr>
        <p:spPr>
          <a:xfrm>
            <a:off x="672107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6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C456FE-6E0E-539F-E9D4-0DA11BD6190E}"/>
              </a:ext>
            </a:extLst>
          </p:cNvPr>
          <p:cNvSpPr txBox="1"/>
          <p:nvPr/>
        </p:nvSpPr>
        <p:spPr>
          <a:xfrm>
            <a:off x="742950" y="523875"/>
            <a:ext cx="103727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2400" b="1" dirty="0"/>
              <a:t>"ဂဒ်အမျိုးနှင့်ရုဗင်အမျိုးတို့သည်မိမိတို့တည်ထောင်ထားသောယဇ်ပလ္လင်ပေါ်တွင်ထို</a:t>
            </a:r>
            <a:r>
              <a:rPr lang="en-US" sz="2400" b="1" dirty="0"/>
              <a:t> </a:t>
            </a:r>
            <a:r>
              <a:rPr lang="my-MM" sz="2400" b="1" dirty="0"/>
              <a:t>ယဇ်ပလ္လင်၏ရည်ရွယ်ချက်ကို ဖော်ပြသည့် ကျောက်စာကိုတင်ကာ၊ 'ယေဟောဝါသည် ဘုရားသခင်ဖြစ်တော်မူကြောင်း ငါတို့နှင့်သင်တို့အကြား သက်သေဖြစ်စေရမည်' ဟု ပြောဆိုခဲ့ကြသည်။ ထိုသို့ဖြင့် နောင်တွင် အထင်မှားမှုများ မဖြစ်စေရန် နှင့် စုံစမ်းနှောင့်ယှက်မှု အကြောင်းရင်းဖြစ်နိုင်သည်ကို ဖယ်ရှားရန် ကြိုးစားခဲ့ကြသည်။</a:t>
            </a:r>
          </a:p>
          <a:p>
            <a:r>
              <a:rPr lang="my-MM" sz="2400" b="1" dirty="0"/>
              <a:t>မည်မျှပင် အကြောင်းအရင်း ကောင်းမွန်သူများကြားတွင်ပင် ရိုးရှင်းသော နားလည်မှုလွဲမှားမှုတစ်ခုမှကြီးမားသောအခက်အခဲများမကြာခဏပေါ်ပေါက်လေ့ရှိပြီး၊ ယဉ်ကျေးသိမ်မွေ့မှုနှင့် သည်းခံခြင်းတရားကို မကျင့်သုံးပါက မည်ကဲ့သို့သော ပြင်းထန်ပြီး အဆုံးစွန်သောအကျိုးဆက်များ ဖြစ်ပေါ်လာနိုင်သနည်း [...]</a:t>
            </a:r>
          </a:p>
          <a:p>
            <a:r>
              <a:rPr lang="my-MM" sz="2400" b="1" dirty="0"/>
              <a:t>အပြစ်တင်ရှုတ်ချခြင်းဖြင့်မှားယွင်းသောအနေအထားမှပြန်လည်ရုပ်သိမ်းခြင်းမရှိစေရာ၊ သို့သော် ဤနည်းဖြင့် များစွာသောသူတို့သည်မှန်ကန်သောလမ်းမှ ပို၍ဝေးကွာသွားပြီး မိမိတို့၏ စိတ်နှလုံးကို အမှန်တရားနှင့်ဆန့်ကျင်ကာ ခိုင်မာစွာထားတတ်ကြသည်။ ကြင်နာသောစိတ်သဘောထား၊ ယဉ်ကျေးသိမ်မွေ့ပြီး သည်းခံနိုင်သော အပြုအမူသည် အမှားကျူးလွန်သူကို ကယ်တင်နိုင်ကာ ပြစ်မှုများစွာကို ဖုံးကွယ်ပေးနိုင်သည်။"</a:t>
            </a:r>
          </a:p>
          <a:p>
            <a:br>
              <a:rPr lang="my-MM" sz="2400" b="1" dirty="0"/>
            </a:b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3C2F48-C8BC-381C-AF47-0B287455933D}"/>
              </a:ext>
            </a:extLst>
          </p:cNvPr>
          <p:cNvSpPr txBox="1"/>
          <p:nvPr/>
        </p:nvSpPr>
        <p:spPr>
          <a:xfrm>
            <a:off x="5660216" y="5872460"/>
            <a:ext cx="5622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(Patriarchs and Prophets, pp. 519)</a:t>
            </a:r>
          </a:p>
        </p:txBody>
      </p:sp>
    </p:spTree>
    <p:extLst>
      <p:ext uri="{BB962C8B-B14F-4D97-AF65-F5344CB8AC3E}">
        <p14:creationId xmlns:p14="http://schemas.microsoft.com/office/powerpoint/2010/main" val="30937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5006</Words>
  <Application>Microsoft Office PowerPoint</Application>
  <PresentationFormat>Panorámica</PresentationFormat>
  <Paragraphs>63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Sergio</cp:lastModifiedBy>
  <cp:revision>12</cp:revision>
  <dcterms:created xsi:type="dcterms:W3CDTF">2025-12-05T14:52:33Z</dcterms:created>
  <dcterms:modified xsi:type="dcterms:W3CDTF">2025-12-06T16:19:53Z</dcterms:modified>
</cp:coreProperties>
</file>