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21" r:id="rId4"/>
    <p:sldId id="322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my-MM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ထွက်ခွာရန်</a:t>
          </a:r>
          <a:endParaRPr lang="en" sz="1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my-MM" sz="1700" b="1" dirty="0">
              <a:solidFill>
                <a:schemeClr val="tx1"/>
              </a:solidFill>
            </a:rPr>
            <a:t>ခရစ်တော်နှင့်အတူရှိရန်</a:t>
          </a:r>
          <a:endParaRPr lang="en" sz="17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my-MM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ဆက်ရှိနေရန်</a:t>
          </a:r>
          <a:endParaRPr lang="en" sz="1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အသင်းတော်အတွက်အကျိုးရှိရန်</a:t>
          </a:r>
          <a:endParaRPr lang="en" sz="16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my-MM" sz="1800" b="1" dirty="0"/>
            <a:t>စိတ်မသာညီးတွားသူ</a:t>
          </a:r>
          <a:endParaRPr lang="en" sz="18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my-MM" sz="2000" b="1" dirty="0"/>
            <a:t>နူးညံ့သိမ်မွေ့သူ</a:t>
          </a:r>
          <a:endParaRPr lang="en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my-MM" sz="1800" b="1" dirty="0"/>
            <a:t>တရားမျှတမှုကို ဆာလောင်မွတ်သိပ်သူ</a:t>
          </a:r>
          <a:endParaRPr lang="en" sz="18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my-MM" sz="2000" b="1" dirty="0"/>
            <a:t>ကရုဏာရှိသူ</a:t>
          </a:r>
          <a:endParaRPr lang="en" sz="2000" b="1" dirty="0"/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my-MM" sz="1800" b="1" dirty="0"/>
            <a:t>ဖြူစင်သောနှလုံးသားရှိသူ</a:t>
          </a:r>
          <a:endParaRPr lang="en" sz="18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my-MM" sz="1800" b="1" dirty="0"/>
            <a:t>ငြိမ်းချမ်းရေးဖော်ဆောင်သူများ</a:t>
          </a:r>
          <a:endParaRPr lang="en" sz="18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my-MM" sz="1800" b="1" dirty="0"/>
            <a:t>တစ်ဖက်ပါးကို လှန်ပေးရန် ဆန္ဒရှိသူ</a:t>
          </a:r>
          <a:endParaRPr lang="en" sz="18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my-MM" sz="1800" b="1" dirty="0"/>
            <a:t>ရန်သူများကို ချစ်သူ</a:t>
          </a:r>
          <a:endParaRPr lang="en" sz="18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my-MM" sz="1800" b="1" dirty="0"/>
            <a:t>ကျိန်ဆဲသူများကို ကောင်းချီးပေးပါ</a:t>
          </a:r>
          <a:endParaRPr lang="en" sz="18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my-MM" sz="1800" b="1" dirty="0"/>
            <a:t>မုန်းတီးသူများကို ကောင်းမှုပြုပါ</a:t>
          </a:r>
          <a:endParaRPr lang="en" sz="18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my-MM" sz="1800" b="1" dirty="0"/>
            <a:t>ချစ်ခင်ကြင်နာတတ်ပြီး ရက်ရောတတ်သူ</a:t>
          </a:r>
          <a:endParaRPr lang="en" sz="18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my-MM" sz="1800" b="1" dirty="0"/>
            <a:t>ကရုဏာရှိပြီး နှိမ့်ချတတ်သူ</a:t>
          </a:r>
          <a:endParaRPr lang="en" sz="18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my-MM" sz="1800" b="1" dirty="0"/>
            <a:t>စသည်တို့</a:t>
          </a:r>
          <a:endParaRPr lang="en" sz="1800" b="1" dirty="0"/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 custLinFactY="9036" custLinFactNeighborY="100000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ထွက်ခွာရန်</a:t>
          </a:r>
          <a:endParaRPr lang="en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tx1"/>
              </a:solidFill>
            </a:rPr>
            <a:t>ခရစ်တော်နှင့်အတူရှိရန်</a:t>
          </a:r>
          <a:endParaRPr lang="en" sz="1700" b="1" kern="1200" dirty="0">
            <a:solidFill>
              <a:schemeClr val="tx1"/>
            </a:solidFill>
          </a:endParaRP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ဆက်ရှိနေရန်</a:t>
          </a:r>
          <a:endParaRPr lang="en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အသင်းတော်အတွက်အကျိုးရှိရန်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410"/>
          <a:ext cx="4552336" cy="4171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စိတ်မသာညီးတွားသူ</a:t>
          </a:r>
          <a:endParaRPr lang="en" sz="1800" b="1" kern="1200" dirty="0"/>
        </a:p>
      </dsp:txBody>
      <dsp:txXfrm>
        <a:off x="20366" y="20776"/>
        <a:ext cx="4511604" cy="376466"/>
      </dsp:txXfrm>
    </dsp:sp>
    <dsp:sp modelId="{CF7405FA-29A5-4AC8-81EA-015E145AB192}">
      <dsp:nvSpPr>
        <dsp:cNvPr id="0" name=""/>
        <dsp:cNvSpPr/>
      </dsp:nvSpPr>
      <dsp:spPr>
        <a:xfrm>
          <a:off x="0" y="426636"/>
          <a:ext cx="4552336" cy="417198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နူးညံ့သိမ်မွေ့သူ</a:t>
          </a:r>
          <a:endParaRPr lang="en" sz="2000" b="1" kern="1200" dirty="0"/>
        </a:p>
      </dsp:txBody>
      <dsp:txXfrm>
        <a:off x="20366" y="447002"/>
        <a:ext cx="4511604" cy="376466"/>
      </dsp:txXfrm>
    </dsp:sp>
    <dsp:sp modelId="{A79F61FF-67C8-4E94-A7F4-EF124B0472CE}">
      <dsp:nvSpPr>
        <dsp:cNvPr id="0" name=""/>
        <dsp:cNvSpPr/>
      </dsp:nvSpPr>
      <dsp:spPr>
        <a:xfrm>
          <a:off x="0" y="852862"/>
          <a:ext cx="4552336" cy="417198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တရားမျှတမှုကို ဆာလောင်မွတ်သိပ်သူ</a:t>
          </a:r>
          <a:endParaRPr lang="en" sz="1800" b="1" kern="1200" dirty="0"/>
        </a:p>
      </dsp:txBody>
      <dsp:txXfrm>
        <a:off x="20366" y="873228"/>
        <a:ext cx="4511604" cy="376466"/>
      </dsp:txXfrm>
    </dsp:sp>
    <dsp:sp modelId="{1B20B733-CB77-40DA-9183-28D7BCA4FFD3}">
      <dsp:nvSpPr>
        <dsp:cNvPr id="0" name=""/>
        <dsp:cNvSpPr/>
      </dsp:nvSpPr>
      <dsp:spPr>
        <a:xfrm>
          <a:off x="0" y="1325815"/>
          <a:ext cx="4552336" cy="417198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ကရုဏာရှိသူ</a:t>
          </a:r>
          <a:endParaRPr lang="en" sz="2000" b="1" kern="1200" dirty="0"/>
        </a:p>
      </dsp:txBody>
      <dsp:txXfrm>
        <a:off x="20366" y="1346181"/>
        <a:ext cx="4511604" cy="376466"/>
      </dsp:txXfrm>
    </dsp:sp>
    <dsp:sp modelId="{11CD8606-9A25-41B4-BD22-9840D73DAD43}">
      <dsp:nvSpPr>
        <dsp:cNvPr id="0" name=""/>
        <dsp:cNvSpPr/>
      </dsp:nvSpPr>
      <dsp:spPr>
        <a:xfrm>
          <a:off x="0" y="1705315"/>
          <a:ext cx="4552336" cy="417198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ဖြူစင်သောနှလုံးသားရှိသူ</a:t>
          </a:r>
          <a:endParaRPr lang="en" sz="1800" b="1" kern="1200" dirty="0"/>
        </a:p>
      </dsp:txBody>
      <dsp:txXfrm>
        <a:off x="20366" y="1725681"/>
        <a:ext cx="4511604" cy="376466"/>
      </dsp:txXfrm>
    </dsp:sp>
    <dsp:sp modelId="{0017A204-F19F-40B4-90D9-23A7DA14A727}">
      <dsp:nvSpPr>
        <dsp:cNvPr id="0" name=""/>
        <dsp:cNvSpPr/>
      </dsp:nvSpPr>
      <dsp:spPr>
        <a:xfrm>
          <a:off x="0" y="2131541"/>
          <a:ext cx="4552336" cy="417198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ငြိမ်းချမ်းရေးဖော်ဆောင်သူများ</a:t>
          </a:r>
          <a:endParaRPr lang="en" sz="1800" b="1" kern="1200" dirty="0"/>
        </a:p>
      </dsp:txBody>
      <dsp:txXfrm>
        <a:off x="20366" y="2151907"/>
        <a:ext cx="4511604" cy="376466"/>
      </dsp:txXfrm>
    </dsp:sp>
    <dsp:sp modelId="{C504EBED-2F60-4EB8-B9BD-90F2F5E8998B}">
      <dsp:nvSpPr>
        <dsp:cNvPr id="0" name=""/>
        <dsp:cNvSpPr/>
      </dsp:nvSpPr>
      <dsp:spPr>
        <a:xfrm>
          <a:off x="0" y="2557767"/>
          <a:ext cx="4552336" cy="417198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တစ်ဖက်ပါးကို လှန်ပေးရန် ဆန္ဒရှိသူ</a:t>
          </a:r>
          <a:endParaRPr lang="en" sz="1800" b="1" kern="1200" dirty="0"/>
        </a:p>
      </dsp:txBody>
      <dsp:txXfrm>
        <a:off x="20366" y="2578133"/>
        <a:ext cx="4511604" cy="376466"/>
      </dsp:txXfrm>
    </dsp:sp>
    <dsp:sp modelId="{FB3B242C-B012-4820-983A-469EDDD96845}">
      <dsp:nvSpPr>
        <dsp:cNvPr id="0" name=""/>
        <dsp:cNvSpPr/>
      </dsp:nvSpPr>
      <dsp:spPr>
        <a:xfrm>
          <a:off x="0" y="2983994"/>
          <a:ext cx="4552336" cy="417198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ရန်သူများကို ချစ်သူ</a:t>
          </a:r>
          <a:endParaRPr lang="en" sz="1800" b="1" kern="1200" dirty="0"/>
        </a:p>
      </dsp:txBody>
      <dsp:txXfrm>
        <a:off x="20366" y="3004360"/>
        <a:ext cx="4511604" cy="376466"/>
      </dsp:txXfrm>
    </dsp:sp>
    <dsp:sp modelId="{A0131B4B-270C-496D-855B-7EA2741A0492}">
      <dsp:nvSpPr>
        <dsp:cNvPr id="0" name=""/>
        <dsp:cNvSpPr/>
      </dsp:nvSpPr>
      <dsp:spPr>
        <a:xfrm>
          <a:off x="0" y="3410220"/>
          <a:ext cx="4552336" cy="417198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ကျိန်ဆဲသူများကို ကောင်းချီးပေးပါ</a:t>
          </a:r>
          <a:endParaRPr lang="en" sz="1800" b="1" kern="1200" dirty="0"/>
        </a:p>
      </dsp:txBody>
      <dsp:txXfrm>
        <a:off x="20366" y="3430586"/>
        <a:ext cx="4511604" cy="376466"/>
      </dsp:txXfrm>
    </dsp:sp>
    <dsp:sp modelId="{CEAA776C-8B24-4DC1-B312-AB0E31048D47}">
      <dsp:nvSpPr>
        <dsp:cNvPr id="0" name=""/>
        <dsp:cNvSpPr/>
      </dsp:nvSpPr>
      <dsp:spPr>
        <a:xfrm>
          <a:off x="0" y="3836446"/>
          <a:ext cx="4552336" cy="417198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မုန်းတီးသူများကို ကောင်းမှုပြုပါ</a:t>
          </a:r>
          <a:endParaRPr lang="en" sz="1800" b="1" kern="1200" dirty="0"/>
        </a:p>
      </dsp:txBody>
      <dsp:txXfrm>
        <a:off x="20366" y="3856812"/>
        <a:ext cx="4511604" cy="376466"/>
      </dsp:txXfrm>
    </dsp:sp>
    <dsp:sp modelId="{B4020DE7-C031-47F9-8BF7-26F150AE38EA}">
      <dsp:nvSpPr>
        <dsp:cNvPr id="0" name=""/>
        <dsp:cNvSpPr/>
      </dsp:nvSpPr>
      <dsp:spPr>
        <a:xfrm>
          <a:off x="0" y="4262672"/>
          <a:ext cx="4552336" cy="417198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ချစ်ခင်ကြင်နာတတ်ပြီး ရက်ရောတတ်သူ</a:t>
          </a:r>
          <a:endParaRPr lang="en" sz="1800" b="1" kern="1200" dirty="0"/>
        </a:p>
      </dsp:txBody>
      <dsp:txXfrm>
        <a:off x="20366" y="4283038"/>
        <a:ext cx="4511604" cy="376466"/>
      </dsp:txXfrm>
    </dsp:sp>
    <dsp:sp modelId="{1866F153-6C31-41A7-B10F-4C46FA2B11A6}">
      <dsp:nvSpPr>
        <dsp:cNvPr id="0" name=""/>
        <dsp:cNvSpPr/>
      </dsp:nvSpPr>
      <dsp:spPr>
        <a:xfrm>
          <a:off x="0" y="4688899"/>
          <a:ext cx="4552336" cy="417198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ကရုဏာရှိပြီး နှိမ့်ချတတ်သူ</a:t>
          </a:r>
          <a:endParaRPr lang="en" sz="1800" b="1" kern="1200" dirty="0"/>
        </a:p>
      </dsp:txBody>
      <dsp:txXfrm>
        <a:off x="20366" y="4709265"/>
        <a:ext cx="4511604" cy="376466"/>
      </dsp:txXfrm>
    </dsp:sp>
    <dsp:sp modelId="{9CAAA3BE-A63B-46CC-BAB5-05A28116553D}">
      <dsp:nvSpPr>
        <dsp:cNvPr id="0" name=""/>
        <dsp:cNvSpPr/>
      </dsp:nvSpPr>
      <dsp:spPr>
        <a:xfrm>
          <a:off x="0" y="5115125"/>
          <a:ext cx="4552336" cy="417198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စသည်တို့</a:t>
          </a:r>
          <a:endParaRPr lang="en" sz="1800" b="1" kern="1200" dirty="0"/>
        </a:p>
      </dsp:txBody>
      <dsp:txXfrm>
        <a:off x="20366" y="5135491"/>
        <a:ext cx="4511604" cy="37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7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1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3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2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7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2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8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5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4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4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1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47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3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5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3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5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71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91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4339168" y="213573"/>
            <a:ext cx="785283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defRPr>
            </a:lvl1pPr>
          </a:lstStyle>
          <a:p>
            <a:r>
              <a:rPr lang="my-MM" sz="5400" dirty="0"/>
              <a:t>အသက်ရှင်ခြင်း</a:t>
            </a:r>
            <a:endParaRPr lang="en-US" sz="5400" dirty="0"/>
          </a:p>
          <a:p>
            <a:r>
              <a:rPr lang="my-MM" sz="5400" dirty="0"/>
              <a:t>နှင့်သေခြင်း</a:t>
            </a:r>
            <a:endParaRPr lang="en" sz="5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70524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3 for January 17,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0" y="4009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ln/>
                <a:solidFill>
                  <a:schemeClr val="accent1"/>
                </a:solidFill>
              </a:rPr>
              <a:t>ဧဝံဂေလိတရားအတွက်စည်းလုံးစွာတိုက်ပွဲဝင်ပါ (ဖိလိပ္ပိ ၁:၂၇ခ-၃၀)</a:t>
            </a:r>
            <a:endParaRPr lang="en" sz="3200" b="1" dirty="0">
              <a:ln/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0" y="59581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/>
              <a:t>သင်​တို့​သည် ဝိညာဉ်​တစ်ပါးတည်း​၌ခိုင်မြဲ​စွာ​ရပ်တည်​လျက် တစ်စိတ်​တစ်သဘောတည်း​ဖြင့် ကောင်းမြတ်​သော​သတင်း​နှင့်ဆိုင်သည့် ယုံကြည်​ခြင်း​အတွက်အတူတကွ​ကြိုးစား​လုပ်ဆောင်​ကာဆန့်ကျင်​သူ​များ​ကြောင့်မည်သည့်​အရာ​၌​မျှ ကြောက်ရွံ့​ခြင်း​မ​ရှိ​ကြောင်း​ကို ငါ​သည် သင်​တို့​နှင့်​လာ​၍​တွေ့ဆုံ​သည်​ဖြစ်စေ၊ ကွဲကွာ​နေ​သည်​ဖြစ်စေ၊ သင်​တို့​နှင့်​ပတ်သက်၍ ကြားသိ​နိုင်​ရန်​ဖြစ်​၏။ 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6483F"/>
                </a:solidFill>
                <a:effectLst/>
                <a:uLnTx/>
                <a:uFillTx/>
                <a:latin typeface="Comic Sans MS" panose="030F0702030302020204" pitchFamily="66" charset="0"/>
              </a:rPr>
              <a:t>(Philippians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564931"/>
            <a:ext cx="6456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ဖြောင့်မတ်ခြင်းနှင့်ဖြောင့်မတ်ခြင်းရှိခြင်းသည် ပဋိပက္ခကင်းသောဘဝကို အာမမခံနိုင်ပါ (ဖိလိပ္ပိ ၁:၃၀)။ ဆန့်ကျင်ဘက်အနေဖြင့်၊ ဘုရားသခင်က “အပြစ်ကင်းစင်၍ ဖြောင့်မတ်သောသူ၊ ဘုရားသခင်ကိုကြောက်ရွံ့၍ မကောင်းမှုကိုရှောင်သောသူ” ဟုကြေငြာခဲ့သော ယောဘကိုယ်တိုင် (ယောဘ၁:၈)သည်ရန်သူ၏လက်ချက်ဖြင့်ကြောက်မက်ဖွယ်ကောင်းသော ပဋိပက္ခကို ခံစားခဲ့ရပါသည်။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165143"/>
            <a:ext cx="64561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"ကျွန်ုပ်တို့သည်မကောင်းမှုနှင့်ရင်ဆိုင်တိုက်ခိုက်ရသည့်အခါကျွန်ုပ်တို့ကို ဆန့်ကျင်သောသူတို့အား ကြောက်ရွံ့တုန်လှုပ်ခြင်း မရှိသင့်ပေ (ဖိလိပ္ပိ ၁:၂၈)။စာတန်သည် ရှုံးနိမ့်ပြီးသား ရန်သူဖြစ်ကြောင်းကို သတိရကြပါစို့၊ အကြောင်းမှာ ခရစ်တော်သည် လက်ဝါးကပ်တိုင်ပေါ်တွင် ထိုစစ်ပွဲကို အောင်နိုင်ခဲ့ပြီးဖြစ်သောကြောင့်ဖြစ်သည်(လုကာ ၁၀:၁၈၊ ကောလောသဲ ၂:၁၅)။"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795864" y="4411242"/>
            <a:ext cx="6456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ဤရည်ရွယ်ချက်တူညီသောညီညွတ်မှုသည်ဆုတောင်းခြင်းနှင့်နှုတ်က ပတ်တော်ကို လေ့လာခြင်းတို့ဖြင့် ပေါင်းစပ်ရမည် (ဧဖက် ၆:၁၈၊ ဖိလိပ္ပိ ၂:၁၆)။ 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795865" y="3277705"/>
            <a:ext cx="6456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ကျွန်ုပ်တို့ ပါဝင်နေသော ဤစစ်ပွဲတွင် ညီညွတ်မှုသည် အရေးပါသော အခန်းကဏ္ဍမှ ပါဝင်ပါသည်။ ပေါလုက ဧဝံဂေလိသတင်းအတွက် ခိုင်မြဲစွာရပ်တည်ကာအတူတကွတိုက်ခိုက်ကြရန်တိုက်တွန်းထားပါသည် (ဖိလိပ္ပိ ၁:၂၇)။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026920" y="871470"/>
            <a:ext cx="942594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400" b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defRPr>
            </a:lvl1pPr>
          </a:lstStyle>
          <a:p>
            <a:r>
              <a:rPr lang="my-MM" sz="2200" dirty="0"/>
              <a:t>"ကျွန်ုပ်တို့သည် ကျေးဇူးတော်သခင်၏ ဥယျာဉ်တော်ထဲတွင် နှစ်ပေါင်းမည်မျှ ကြာမြင့်ခဲ့ပါသနည်း။ကျေးဇူးတော်သခင်အတွက်အဘယ်အကျိုးကျေးဇူးကို ဆောင်ကြဉ်းပေးခဲ့ပါသနည်း။ဘုရားသခင်၏ ကြည့်ရှုစစ်ဆေးတော်မူသော မျက်လုံးတော်ကိုကျွန်ုပ်တို့မည်သို့ရင်ဆိုင်နေပါသနည်း။</a:t>
            </a:r>
          </a:p>
          <a:p>
            <a:r>
              <a:rPr lang="my-MM" sz="2200" dirty="0"/>
              <a:t>ကျွန်ုပ်တို့သည်ဘုရားသခင်အားရိုသေလေးမြတ်မှု၊ချစ်ခြင်းမေတ္တာ၊နှိမ့်ချမှုနှင့် ယုံကြည်စိတ်ချမှုတို့တိုးပွားလာပါသလား။ကိုယ်တော်၏ကရုဏာတော်အားလုံးအတွက် ကျေးဇူးတင်ခြင်းစိတ်ကို ကျွန်ုပ်တို့ မွေးမြူပါသလား။ ကျွန်ုပ်တို့ ပတ်ဝန်းကျင်ရှိသူများကို ကောင်းချီးပေးရန် ရှာဖွေဆောင်ရွက်နေပါသလား။</a:t>
            </a:r>
          </a:p>
          <a:p>
            <a:r>
              <a:rPr lang="my-MM" sz="2200" dirty="0"/>
              <a:t>ကျွန်ုပ်တို့၏မိသားစုများအတွင်း၌ယေရှု၏ဝိညာဉ်တော်ကိုထင်ရှားပြသပါသလား။ ကျွန်ုပ်တို့၏ သားသမီးများအား ကိုယ်တော်၏ နှုတ်ကပတ်တော်ကို သွန်သင်ပေးပြီး ဘုရားသခင်၏ အံ့ဖွယ်တန်ခိုးတော်အမှုများကို သူတို့အား သိရှိစေပါသလား။</a:t>
            </a:r>
          </a:p>
          <a:p>
            <a:r>
              <a:rPr lang="my-MM" sz="2200" dirty="0"/>
              <a:t>ခရစ်ယာန်တစ်ဦးသည်ကောင်းသောသူဖြစ်ခြင်းနှင့်ကောင်းသောအမှုပြုခြင်းအားဖြင့်ယေရှုကိုကိုယ်စားပြုရမည်။ထိုသို့ဆိုလျှင်အသက်တာ၌ မွှေးကြိုင်သောရနံ့၊ စရိုက်လက္ခဏာ၏လှပမှုတစ်ခုရှိလာမည်ဖြစ်ပြီး၊ထိုသူသည်ဘုရားသခင်၏သားသမီး၊ ကောင်းကင်ဘုံ၏အမွေခံဖြစ်ကြောင်း ဖော်ပြနေပေမည်။"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5499728" y="6410017"/>
            <a:ext cx="5442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E145B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957796" y="951398"/>
            <a:ext cx="3167529" cy="49552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my-MM" sz="4000" dirty="0"/>
              <a:t>“ငါအသက်ရှင်</a:t>
            </a:r>
            <a:r>
              <a:rPr lang="en-US" sz="4000" dirty="0"/>
              <a:t> </a:t>
            </a:r>
            <a:r>
              <a:rPr lang="my-MM" sz="4000" dirty="0"/>
              <a:t>သည်အရာမှာ ခရစ်တော်ဖြစ်၏။ သေလျှင် မူကား သာ၍အကျိုးရှိ၏” </a:t>
            </a:r>
            <a:br>
              <a:rPr lang="es-ES" sz="4000" dirty="0"/>
            </a:br>
            <a:r>
              <a:rPr lang="my-MM" sz="3200" dirty="0"/>
              <a:t>(ဖိလိပ္ပိ၊ ၁း၂၁)။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ptos" panose="02110004020202020204"/>
              </a:rPr>
              <a:t> </a:t>
            </a: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ခရစ်တော်အတွက်အသက်ရှင်ရန်လား၊ခရစ်တော်အတွက်သေဆုံးရန်လား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။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b="1" dirty="0">
                <a:solidFill>
                  <a:srgbClr val="000000"/>
                </a:solidFill>
              </a:rPr>
              <a:t>ပေါလု၌ ခရစ်တော်ကို ချီးမြှောက်ခြင်း (ဖိလိပ္ပိ ၁:၁၀-၂၀၊ ၂၅-၂၆)</a:t>
            </a:r>
            <a:endParaRPr lang="en-US" b="1" dirty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b="1" dirty="0">
                <a:solidFill>
                  <a:srgbClr val="000000"/>
                </a:solidFill>
              </a:rPr>
              <a:t>ခရစ်တော်အတွက် အသက်ရှင်ရန်လား၊ သေဆုံးရန်လား (ဖိလိပ္ပိ ၁:၂၁-၂၂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pPr lvl="0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         </a:t>
            </a:r>
            <a:r>
              <a:rPr lang="my-MM" b="1" dirty="0">
                <a:solidFill>
                  <a:srgbClr val="000000"/>
                </a:solidFill>
              </a:rPr>
              <a:t>ပေါလု၏ ကွဲပြားချက် (ဖိလိပ္ပိ ၁:၂၃-၂၄)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  <a:uLnTx/>
                <a:uFillTx/>
                <a:latin typeface="Aptos" panose="02110004020202020204"/>
              </a:rPr>
              <a:t> </a:t>
            </a:r>
          </a:p>
          <a:p>
            <a:pPr lvl="0">
              <a:spcBef>
                <a:spcPts val="1800"/>
              </a:spcBef>
            </a:pP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ခရစ်တော်အတွက်အသက်ရှင်ခြင်းဆိုသည်မှာအဘယ်အရာကို ဆိုလိုသနည်း။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b="1" dirty="0">
                <a:solidFill>
                  <a:srgbClr val="000000"/>
                </a:solidFill>
              </a:rPr>
              <a:t>ဧဝံဂေလိတရားနှင့်ထိုက်တန်သောနည်းလမ်းဖြင့်ပြုမူပါ (ဖိလိပ္ပိ ၁:၂၇က)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ဧဝံဂေလိတရားအတွက် စည်းလုံးစွာ တိုက်ပွဲဝင်ပါ (ဖိလိပ္ပိ ၁:၂၇ခ-၃၀)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ပေါလုသည်ရက်စက်ကြမ်းကြုတ်သောနီရို၏တရားစီရင်ခြင်းကိုခံရရန်စောင့်ဆိုင်းနေခဲ့သည်။သူ၏အနာဂတ်သည်တရားမျှတမှုထက်ဆီဇာ၏စိတ်ခံစားချက်ပေါ်တွင် ပိုမိုမူတည်သည်။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416348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043708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33" y="4015740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442" y="5580576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5" y="2412565"/>
            <a:ext cx="7362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"သို့သော်လည်း၊ သူ၏အကျဉ်းကျခံရမှုသည် ဧဝံဂေလိတရားတော်အတွက် အကျိုးရှိသကဲ့သို့၊ သူ၏သေခြင်းသည်လည်း အကျိုးရှိမည်ဆိုပါက သူသည် ခရစ်တော်အတွက် အသက်ပေးရန် အသင့်ရှိနေခဲ့သည်။"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သို့သော်သူ၏ကံကြမ္မာသည်နေရိုဘုရင်၏လက်ထဲတွင်မဟုတ်ဘဲဘုရားသခင်၏</a:t>
            </a:r>
            <a:r>
              <a:rPr lang="en-US" b="1" dirty="0"/>
              <a:t> </a:t>
            </a:r>
            <a:r>
              <a:rPr lang="my-MM" b="1" dirty="0"/>
              <a:t>လက်ထဲတွင်သာ အမှန်တကယ် ရှိကြောင်းကို သူသိရှိခဲ့သည်။ ထို့ကြောင့်၊ ခရစ်ယာန်အသင်းတော်များမှသူ့အတွက်ဆုတောင်းပေးခြင်းအားဖြင့်သူသည်လွတ်မြောက်လာရမည်ဟုသူသည်ယုံကြည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552451" y="305068"/>
            <a:ext cx="701992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8000" dirty="0"/>
              <a:t>ခရစ်တော်အတွက်အသက်ရှင်ရန်လား၊ခရစ်တော်အတွက်သေ</a:t>
            </a:r>
            <a:r>
              <a:rPr lang="my-MM" sz="8000"/>
              <a:t>ဆုံး</a:t>
            </a:r>
            <a:r>
              <a:rPr lang="en-US" sz="8000"/>
              <a:t> </a:t>
            </a:r>
            <a:r>
              <a:rPr lang="my-MM" sz="8000" dirty="0"/>
              <a:t>ရန်လ</a:t>
            </a:r>
            <a:r>
              <a:rPr lang="my-MM" sz="8000"/>
              <a:t>ား။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0" y="5215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my-MM" sz="3200" dirty="0"/>
              <a:t>ပေါလု၌ ခရစ်တော်ကို ချီးမြှောက်ခြင်း (ဖိလိပ္ပိ ၁:၁၀-၂၀၊ </a:t>
            </a:r>
            <a:r>
              <a:rPr lang="my-MM" sz="3200"/>
              <a:t>၂၅-၂၆)</a:t>
            </a:r>
            <a:endParaRPr lang="en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1" y="632520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sz="1600" b="1" dirty="0">
                <a:solidFill>
                  <a:srgbClr val="9F07C9">
                    <a:lumMod val="75000"/>
                  </a:srgbClr>
                </a:solidFill>
                <a:latin typeface="Comic Sans MS" panose="030F0702030302020204" pitchFamily="66" charset="0"/>
              </a:rPr>
              <a:t>'လက်ဝါးကပ်တိုင်​ပေါ်၌​သွန်း​သောသား​တော်​၏​သွေး​တော်​အားဖြင့်ရန်ငြိမ်း​စေ​၍ကောင်းကင်​ဘုံ​၌​ရှိ​သော​အရာ​များ​ဖြစ်စေ၊မြေကြီး​ပေါ်၌​ရှိ​သော​အရာ​များ​ဖြစ်စေ ခပ်သိမ်း​သော​အရာ​တို့​ကို သား​တော်​အားဖြင့် မိမိ​နှင့်​ပြန်လည်​သင့်မြတ်​စေရန်​လည်းကောင်း အလိုရှိ​တော်မူ​၏။</a:t>
            </a:r>
          </a:p>
          <a:p>
            <a:pPr lvl="0" algn="ctr"/>
            <a:r>
              <a:rPr lang="my-MM" sz="1600" b="1" dirty="0">
                <a:solidFill>
                  <a:srgbClr val="9F07C9">
                    <a:lumMod val="75000"/>
                  </a:srgbClr>
                </a:solidFill>
                <a:latin typeface="Comic Sans MS" panose="030F0702030302020204" pitchFamily="66" charset="0"/>
              </a:rPr>
              <a:t>ကောလောသဲဩဝါဒစာ 1:20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9F07C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ပေါလုသည်သူခံစားခဲ့ရသောဒုက္ခများစွာတွင်ဝမ်းမြောက်ခဲ့သည် (ကော. ၁:၂၄က; ၂ ကော. ၁၁:၂၃-၂၇)။ ဟုတ်ပါတယ်၊ သူဟာ ဒုက္ခကိုယ်တိုင်ကို မဟုတ်ဘဲ သူခံစားခဲ့ရတဲ့ ဒုက္ခတွေရဲ့ အကြောင်းရင်းတွေမှာဝမ်းမြောက်ခဲ့တာပါ၊အဲဒီထဲကတစ်ခုကတော့ ခရစ်တော်ရဲ့ အသင်းတော်အတွက် အကျိုးကျေးဇူးတွေ ယူဆောင်လာပေးခဲ့တာပါပဲ (ကော. ၁:၂၄ခ; ၂ ကော. ၁၁:၂၈)။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54274" y="4650193"/>
            <a:ext cx="9836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"ရှင်ပေါလုသည် ဖိလိပ္ပိဩဝါဒစာတွင် သူ၏သေခြင်းဖြင့် ယေရှုခရစ်ကို ချီးမြှောက်ရန် ထိုအချိန်၌ မမျှော်လင့်သော်လည်း၊ အသင်းတော်၏ ဆုတောင်းပေးမှုနှင့် သန့်ရှင်းသော ဝိညာဉ်တော်၏ လုပ်ဆောင်မှုအားဖြင့် လွတ်မြောက်ရန်နှင့် သူ၏အသက်ရှင်ခြင်းဖြင့် ခရစ်တော်၏အမှုတော်ကို ဆက်လက်ထမ်းဆောင်နိုင်ရန် မျှော်လင့်ကြောင်း ရှင်းလင်းစွာ ဖော်ပြထားသည်။ (ဖိလိပ္ပိ ၁:၁၉၊ ၂၅-၂၆)။"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238812"/>
            <a:ext cx="57414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ခရစ်တော်ယေရှု၏ ဆင်းရဲဒုက္ခခံစားမှုနှင့် သေခြင်းတိုင်အောင် အတုယူခြင်းအားဖြင့် — ပေါလု၏အသက်တာထဲ၌ ခရစ်တော်သည် ချီးမြှင့်ထင်ရှားတော်မူခြင်း ခံရသည် (ဖိလိပ္ပိ ၁:၂၀ </a:t>
            </a:r>
            <a:r>
              <a:rPr lang="en-US" b="1" dirty="0"/>
              <a:t>NIV)</a:t>
            </a:r>
            <a:r>
              <a:rPr lang="my-MM" b="1" dirty="0"/>
              <a:t>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305349" y="5878381"/>
            <a:ext cx="9836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ကျွန်ုပ်တို့၏လောကတွင် ပျံ့နှံ့နေသော မကောင်းမှုကြောင့် ခရစ်တော်နေထိုင်သကဲ့သို့ နေထိုင်ခြင်းတွင် ခရစ်တော်ခံစားခဲ့ရသည့်အတိုင်း ဒုက္ခခံစားရခြင်းနှင့် အချို့ကိစ္စများတွင် ခရစ်တော်သေဆုံးသကဲ့သို့ သေဆုံးခြင်းတို့ ပါဝင်လေ့ရှိသည် (၂ တိ ၃:၁၂)။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6041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my-MM" sz="3200" dirty="0"/>
              <a:t>ခရစ်တော်အတွက်အသက်ရှင်ရန်လား၊သေဆုံးရန်လား (ဖိလိပ္ပ</a:t>
            </a:r>
            <a:r>
              <a:rPr lang="my-MM" sz="3200"/>
              <a:t>ိ ၁:၂၁-၂၂</a:t>
            </a:r>
            <a:r>
              <a:rPr lang="en-US" sz="3200" dirty="0"/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'အကြောင်းမူကား ငါ့​အနေဖြင့် အသက်ရှင်​ခြင်း​သည် ခရစ်တော်​ဖြစ်​၏။ဖိလိပ္ပိသြဝါဒစာ 1:21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2034" y="1140233"/>
            <a:ext cx="560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>
                <a:solidFill>
                  <a:srgbClr val="000000"/>
                </a:solidFill>
              </a:rPr>
              <a:t>ဆင်းရဲဒုက္ခအားလုံး၏ဇာစ်မြစ်သည်ကောင်းမှုနှင့်မကောင်းမှုအကြား၊ခရစ်တော်နှင့်စာတန်အကြားယနေ့ဆင်နွှဲနေသောစကြဝဠာတိုက်ပွဲတွင် တည်ရှိသည်။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508968" y="4187013"/>
            <a:ext cx="76999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"သို့သော်ကျွန်ုပ်တို့သည်သမ္မာတရားနှင့်တရားမျှတမှုကဲ့သို့သောလက်နက်များကိုအသုံးပြု</a:t>
            </a:r>
            <a:r>
              <a:rPr lang="en-US" sz="1600" b="1" dirty="0"/>
              <a:t> </a:t>
            </a:r>
            <a:r>
              <a:rPr lang="my-MM" sz="1600" b="1" dirty="0"/>
              <a:t>ကြသည်(၂ကော၆:၄</a:t>
            </a:r>
            <a:r>
              <a:rPr lang="en-US" sz="1600" b="1" dirty="0"/>
              <a:t>-</a:t>
            </a:r>
            <a:r>
              <a:rPr lang="my-MM" sz="1600" b="1" dirty="0"/>
              <a:t>၇)။ထိုလက်နက်များသည်'ခိုင်ခံ့သောရံတာတို့ကိုဖြိုဖျက်နိုင်သော'တန်ခိုး</a:t>
            </a:r>
            <a:r>
              <a:rPr lang="en-US" sz="1600" b="1" dirty="0"/>
              <a:t> </a:t>
            </a:r>
            <a:r>
              <a:rPr lang="my-MM" sz="1600" b="1" dirty="0"/>
              <a:t>ပါသော လက်နက်များ ဖြစ်ကြသည် (၂ ကော ၁၀:၃-၅)။"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508968" y="5078966"/>
            <a:ext cx="6075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>
                <a:solidFill>
                  <a:srgbClr val="000000"/>
                </a:solidFill>
              </a:rPr>
              <a:t>ဒါပေမယ့် တိုက်ပွဲမှာ ရလဒ်အနေနဲ့ ဖြောင့်မတ်သူတွေ သေဆုံးတဲ့အခါ ဘာဖြစ်သွားမလဲ။ ပေါလုရဲ့ အဆိုအရ ဒါက ကျွန်တော်တို့အတွက် အမြတ်အစွန်းတစ်ခု ဖြစ်စေပါတယ် (ဖိလိပ္ပိ ၁:၂၁)။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9458" y="4821505"/>
            <a:ext cx="1443360" cy="179825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508968" y="2094432"/>
            <a:ext cx="58345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ဤသည်မှာဝိညာဉ်ရေးရာစစ်ပွဲတစ်ခုဖြစ်ပြီး၊ဝိညာဉ်ရေးရာလက်နက်များဖြင့်သာတိုက်ခိုက်ရမည့်စစ်ပွဲဖြစ်သည်။ရန်သူ၏နောက်လိုက်များ</a:t>
            </a:r>
            <a:r>
              <a:rPr lang="en-US" sz="1600" b="1" dirty="0"/>
              <a:t> </a:t>
            </a:r>
            <a:r>
              <a:rPr lang="my-MM" sz="1600" b="1" dirty="0"/>
              <a:t>သည်ခရစ်ယာန်များအားဆန့်ကျင်ရန်တရားမဝင်သောလက်နက်များကိုအသုံးပြုကြသည်(မုသားများ၊ဝေဖန်ပြစ်တင်ခြင်း၊အရွယ်တူဖိအားပေးမှုများစသည်)။သို့သော်ဘုရားသခင်၏လူများသည်သမ္မာတရား၊ယုံကြည်ခြင်း၊ ကယ်တင်ခြင်းစွပ်လျှာ၊ ဘုရားသခင်၏နှုတ်ကပတ်တော် စသော ဝိညာဉ်ရေးလက်နက်များဖြင့် ခုခံတိုက်ခိုက်ရမည် (ဧဖက်ဩဝါဒစာ ၆:၁၀-၁၈)။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508969" y="5936157"/>
            <a:ext cx="6075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ခရစ်တော်အား သစ္စာရှိသူများအတွက်၊ သေခြင်းသည် ကျွန်ုပ်တို့ကို ရန်သူ၏လက်တံမှ လွှဲခွာကာ၊ ဆင်းရဲဒုက္ခအားလုံးမှ ချမ်းသာပေးသည် (သုတ္တံ ၁၄:၃၂၊ ဟေရှာယ ၅၇:၁)။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-60960" y="4673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ပေါလု၏ ကွဲပြားချက် (ဖိလိပ္ပိ </a:t>
            </a:r>
            <a:r>
              <a:rPr lang="my-MM" sz="3600"/>
              <a:t>၁:၂၃-၂၄)</a:t>
            </a:r>
            <a:r>
              <a:rPr lang="en" sz="36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'သို့ဖြစ်၍ ငါ​သည် ဤ​နှစ်​ခု​ကြား​၌ အကျပ်ရိုက်​နေ​၏။ ငါ​သည် ဤ​ဘဝ​ကို​စွန့်ခွာ​၍ ခရစ်တော်​နှင့်အတူ​ရှိ​ရန် ဆန္ဒ​ရှိ​၏။ ထိုသို့​ဖြစ်​လျှင် များစွာ​သာလွန်​ကောင်းမွန်​၏။ 'ဖိလိပ္ပိသြဝါဒစာ 1:23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700" y="1390650"/>
            <a:ext cx="1101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ါလုသည် ဆုံးဖြတ်ချက်မချနိုင်သော်လည်း (ဖိလိပ္ပိ ၁:၂၃-၂၄) ဖြစ်နိုင်ခြေနှစ်ခုကြားတွင် နစ်မြုပ်နေသည်။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263429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33350" y="3006476"/>
            <a:ext cx="6742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ဤကျမ်းပိုဒ်ကိုသီးသန့်ထုတ်နုတ်ကြည့်ပါကပေါလုသည်ကျွန်ုပ်တို့သေဆုံးသည်နှင့်တစ်ပြိုင်နက်ယေရှုနှင့်အတူရှိရန်ကောင်းကင်ဘုံသို့တက်ရောက်သည်ဟုသွန်သင်ကြောင်း ကောက်ချက်ချနိုင်သော်လည်း၊ ထိုအချက်သည် အခြားကျမ်းပိုဒ်များ (ဒေသနာ ၉:၅၊ ဆာလံ ၆:၅) နှင့် ဆန့်ကျင်နေပုံရသည်။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509168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18191" y="5275391"/>
            <a:ext cx="6772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"အခြားသော အချိန်အခါတစ်ခုတွင်၊ ရှင်ပေါလုသည် လူ့ခန္ဓာကိုယ်ကို မသေနိုင်သော အဝတ်ကို ဝတ်ဆင်နိုင်ရန်အတွက် ဖျက်ဆီးခြင်း (သေခြင်း) ခံရမည့် တဲတစ်ခုနှင့် နှိုင်းယှဉ်ထားသည်(၂ကော၅:၁၄)။သို့သော်လည်းဤသို့ဝတ်ဆင်ခြင်းသည်သေဆုံး</a:t>
            </a:r>
            <a:r>
              <a:rPr lang="en-US" sz="1600" b="1" dirty="0"/>
              <a:t> </a:t>
            </a:r>
            <a:r>
              <a:rPr lang="my-MM" sz="1600" b="1" dirty="0"/>
              <a:t>သည့်အချိန်၌မဟုတ်ဘဲ၊ဒုတိယအကြိမ်ကြွလာတော်မူသောအချိန်တွင်သာဖြစ်</a:t>
            </a:r>
            <a:r>
              <a:rPr lang="en-US" sz="1600" b="1" dirty="0"/>
              <a:t>            </a:t>
            </a:r>
            <a:r>
              <a:rPr lang="my-MM" sz="1600" b="1" dirty="0"/>
              <a:t>ပျက်မည်ဖြစ်ကြောင်း သူက ရှင်းလင်းစွာ ဖော်ပြခဲ့သည် (၁ ကော ၁၅:၄၂၊ ၅၁-၅၄)။"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236481"/>
            <a:ext cx="66960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ဖိလိပ္ပိဩဝါဒစာထဲ၌ပင်ပေါလုကခရစ်တော်နှင့်အပြည့်အဝပေါင်းစည်းနိုင်ရန်အတွက် ထမြောက်ခြင်းအချိန်ကာလကို စောင့်မျှော်ရမည်ဟု ဆိုထားပါသည် (ဖိလိပ္ပိ ၃:၈-၁၁)။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175760" y="541050"/>
            <a:ext cx="794766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8000" dirty="0"/>
              <a:t>ခရစ်တော်အတွက်အသက်ရှင်ခြင်းဆိုသည်မှာအဘယ်အရာကိုဆိုလိုသနည်း။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794883" y="1209053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9834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0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2800" dirty="0"/>
              <a:t>ဧဝံဂေလိတရားနှင့်ထိုက်တန်သောနည်းလမ်းဖြင့်ပြုမူပါ (ဖိလိပ္ပိ </a:t>
            </a:r>
            <a:r>
              <a:rPr lang="my-MM" sz="2800"/>
              <a:t>၁:၂၇က)</a:t>
            </a:r>
            <a:endParaRPr lang="en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0" y="621569"/>
            <a:ext cx="12260824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C00000"/>
                </a:solidFill>
                <a:latin typeface="Comic Sans MS" panose="030F0702030302020204" pitchFamily="66" charset="0"/>
              </a:rPr>
              <a:t>'မည်သို့ပင်ဖြစ်စေသင်​တို့​သည်ခရစ်တော်​၏​ကောင်းမြတ်​သော​သတင်း​နှင့်​ထိုက်တန်​စွာပြုမူ​နေထိုင်​ကြ​လော့။ဖိလိပ္ပိသြဝါဒစာ 1:27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693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“သင်တို့၏အကျင့်”ဟူသောအသုံးအနှုန်းသည်“နိုင်ငံသားများအဖြစ်နေထိုင်ရန်”ဟုအဓိပ္ပာယ်ရသောဂရိစကားလုံး</a:t>
            </a:r>
            <a:r>
              <a:rPr lang="en-US" b="1" dirty="0" err="1">
                <a:solidFill>
                  <a:srgbClr val="000000"/>
                </a:solidFill>
              </a:rPr>
              <a:t>politeuomai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my-MM" b="1" dirty="0">
                <a:solidFill>
                  <a:srgbClr val="000000"/>
                </a:solidFill>
              </a:rPr>
              <a:t>၏ ဘာသာပြန်ဆိုချက်ဖြစ်သည်။ ပေါလုက ဖိလိပ္ပိမြို့သား (နှင့် ကျွန်ုပ်တို့အားလုံး) အား ကောင်းကင်နိုင်ငံသားများအဖြစ် ထိုက်တန်စွာ ပြုမူရန် တိုက်တွန်းသည် (ဖိလိပ္ပိ ၃:၂၀)။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816310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29014" y="5659350"/>
            <a:ext cx="5875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စည်းလုံးညီညွတ်မှုမရှိခြင်းသည် မာနထောင်လွှားခြင်းနှင့် အချင်းချင်းအပေါ်မသင့်လျော်သောအပြုအမူများမှပေါက်ဖွားလာလေ့ရှိကြောင်းသူသိသည်။ထို့ကြောင့်ဂုဏ်သိက္ခာရှိရှိပြုမူရန် ကျွန်ုပ်တို့အား တိုက်တွန်းပါသည်။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826567"/>
            <a:ext cx="5693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ပေါလုသည်ဤအကြံပြုချက်ကိုသူစိတ်ဝင်စားသောအကြောင်းအရာ—အသင်းတော်အတွင်းညီညွတ်မှု—ကို မိတ်ဆက်ရန် အသုံးပြုခဲ့သည်။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40571" y="3662084"/>
            <a:ext cx="5687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"၎င်းကိုအောက်ပါအတိုင်းအကျဉ်းချုပ်ဖော်ပြနိုင်သည်’</a:t>
            </a:r>
            <a:r>
              <a:rPr lang="en-US" b="1" dirty="0"/>
              <a:t>-</a:t>
            </a:r>
            <a:r>
              <a:rPr lang="my-MM" b="1" dirty="0"/>
              <a:t>တရားသဖြင့်ပြုခြင်း၊ကရုဏာကိုနှစ်သက်ခြင်း၊သင်၏ဘုရားသခင်ရှေ့တော်၌ နှိမ့်ချသောစိတ်နှင့် ကျင့်ခြင်းတို့ပင် ဖြစ်သည်' (မိက္ခာ ၆:၈)။"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22898" y="2576937"/>
            <a:ext cx="5699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တောင်ပေါ်ဒေသနာတော်၌ယေရှုခရစ်တော်သည်ကောင်းကင်</a:t>
            </a:r>
            <a:r>
              <a:rPr lang="en-US" b="1" dirty="0"/>
              <a:t> </a:t>
            </a:r>
            <a:r>
              <a:rPr lang="my-MM" b="1" dirty="0"/>
              <a:t>နိုင်ငံသားများ အသက်ရှင်သင့်ပုံကို သွန်သင်ပေးတော်မူခဲ့သည်။ ထိုဒေသနာတော်တွင် အောက်ပါအချက်များကို အဓိကထား ဟောကြားခဲ့ပါသည် 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5702</Words>
  <Application>Microsoft Office PowerPoint</Application>
  <PresentationFormat>Panorámica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14</cp:revision>
  <dcterms:created xsi:type="dcterms:W3CDTF">2026-01-16T14:08:49Z</dcterms:created>
  <dcterms:modified xsi:type="dcterms:W3CDTF">2026-01-16T20:40:05Z</dcterms:modified>
</cp:coreProperties>
</file>