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Pyidaungsu" panose="020B0604020202020204" charset="0"/>
      <p:regular r:id="rId16"/>
      <p:bold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30"/>
  </p:normalViewPr>
  <p:slideViewPr>
    <p:cSldViewPr snapToGrid="0">
      <p:cViewPr varScale="1">
        <p:scale>
          <a:sx n="101" d="100"/>
          <a:sy n="101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ကိုယ်တော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ကောင်းမြတ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ခြင်းကြောင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့်၊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န်ုပ်တို့အား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နောင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တရခြင်းငှာခေ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တော်မူ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၏ *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ရော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၂း၄)</a:t>
          </a: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န်ုပ်တို့သည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ကိုယ်တော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ဖိတ်ခေ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မှု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ကိုလက်ခံကြသည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အပြစ်အတွက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စစ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မှန်သောဝမ်းနည်း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ကြေကွဲခြင်းဖြင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အပြစ်ကို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စွန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့်၍ 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ရိုးသားသော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ဆုံး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ဖြတ်ချက်ဖြင</a:t>
          </a:r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သွန်းလောင်းခဲ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သော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အသွေးတော်အားဖြင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ဘုရားသခင်သည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တို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အပြစ်များကို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ွှ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တော်မူ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၏ (</a:t>
          </a: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၁း၁၃-၁၄)</a:t>
          </a: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 </a:t>
          </a:r>
          <a:r>
            <a:rPr lang="en" sz="2400" b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အပြစ်နှင</a:t>
          </a:r>
          <a:r>
            <a:rPr lang="en" sz="2400" b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400" b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ကျေးဇူးတော်ကြား</a:t>
          </a:r>
          <a:r>
            <a:rPr lang="en" sz="2400" b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400" b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ဆက်နွယ်မှု</a:t>
          </a:r>
          <a:r>
            <a:rPr lang="en" sz="2400" b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ရောမ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၅း၈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ရောမ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၅း၂၀ 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ရောမ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၅း၁၂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ရောမ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၆း၂၃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ငါတို့သည်အပြစ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သားဖြစ်နေဆဲပင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န်ုပ်တို့အတွက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ယေရှုအသေခံ</a:t>
          </a:r>
          <a:endParaRPr lang="en" sz="2000" b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အပြစ်ပ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ွါ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းများ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နေရာ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 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ကျေးဇူးတော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သာ၍က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ြွ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ယ်ဝ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 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အပြစ်တရားသည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သေခြင်း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၌ </a:t>
          </a:r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ကြိးစိုး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 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ကျေးဇူးတော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အုပ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စိုး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-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ထာဝရအသက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နှင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ပြည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စုံ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သေခြင်း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 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ကျေးဇူးတော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်၊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ထာဝရအသက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 custLinFactNeighborY="1352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ကိုယ်တော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ကောင်းမြတ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ခြင်းကြောင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့်၊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န်ုပ်တို့အား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နောင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တရခြင်းငှာခေ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တော်မူ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၏ *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ရော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၂း၄)</a:t>
          </a: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န်ုပ်တို့သည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ကိုယ်တော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ဖိတ်ခေ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မှု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ကိုလက်ခံကြသည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အပြစ်အတွက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စစ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မှန်သောဝမ်းနည်း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ကြေကွဲခြင်းဖြင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အပြစ်ကို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စွန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့်၍ 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ရိုးသားသော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ဆုံး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4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ဖြတ်ချက်ဖြင</a:t>
          </a: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သွန်းလောင်းခဲ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သော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အသွေးတော်အားဖြင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ဘုရားသခင်သည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တို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အပြစ်များကို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ွှ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တော်မူ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၏ (</a:t>
          </a: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၁း၁၃-၁၄)</a:t>
          </a: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594"/>
              </a:lnTo>
              <a:lnTo>
                <a:pt x="271985" y="212259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 </a:t>
          </a:r>
          <a:r>
            <a:rPr lang="en" sz="2400" b="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အပြစ်နှင</a:t>
          </a:r>
          <a:r>
            <a:rPr lang="en" sz="2400" b="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400" b="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ကျေးဇူးတော်ကြား</a:t>
          </a:r>
          <a:r>
            <a:rPr lang="en" sz="2400" b="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400" b="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ဆက်နွယ်မှု</a:t>
          </a:r>
          <a:r>
            <a:rPr lang="en" sz="2400" b="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ရောမ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၅း၈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ငါတို့သည်အပြစ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သားဖြစ်နေဆဲပင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န်ုပ်တို့အတွက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ယေရှုအသေခံ</a:t>
          </a:r>
          <a:endParaRPr lang="en" sz="2000" b="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ရောမ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၅း၂၀ 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အပြစ်ပ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ွါ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းများ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နေရာ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 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ကျေးဇူးတော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သာ၍က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ြွ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ယ်ဝ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 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ရောမ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၅း၁၂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အပြစ်တရားသည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သေခြင်း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၌ </a:t>
          </a: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ကြိးစိုး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 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ကျေးဇူးတော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အုပ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စိုး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-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ထာဝရအသက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နှင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ပြည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စုံ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ရောမ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၆း၂၃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သေခြင်း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” 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4408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ကျေးဇူးတော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်၊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ထာဝရအသက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7202725" y="3864408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61D09-3CAF-41DC-A612-2859491D5AA8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AE3D-BC17-41EF-948D-B28ECD24AE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2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AE3D-BC17-41EF-948D-B28ECD24AE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AE3D-BC17-41EF-948D-B28ECD24AE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AE3D-BC17-41EF-948D-B28ECD24AE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8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my-MM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နောင်တရခြင်းနှင့် ခွင့်လွှတ်ခြင်း</a:t>
            </a:r>
            <a:endParaRPr lang="en" sz="5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June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3200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ခွင</a:t>
            </a:r>
            <a:r>
              <a:rPr lang="en" sz="3200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3200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3200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တ်ခြင်းကျေးဇူးတော</a:t>
            </a:r>
            <a:r>
              <a:rPr lang="en" sz="3200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“အိုထာဝရဘုရား၊ အကျွန်ုပ်အပြစ်များလှသောကြောင့် နာမတော်ကိုထောက်၍ ချမ်းသာပေးတော်မူပါ”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(ဆာလံ ၂၅း၁၁)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b="1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အပြစ်နှင့် ကျေးဇူးတော်ကြား ဆက်နွယ်မှုကား အဘယ်နည်း။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128828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5575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spc="300" dirty="0" err="1">
                <a:ln/>
                <a:solidFill>
                  <a:srgbClr val="0070C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ခွင</a:t>
            </a:r>
            <a:r>
              <a:rPr lang="en" sz="3200" spc="300" dirty="0">
                <a:ln/>
                <a:solidFill>
                  <a:srgbClr val="0070C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spc="300" dirty="0" err="1">
                <a:ln/>
                <a:solidFill>
                  <a:srgbClr val="0070C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3200" spc="300" dirty="0">
                <a:ln/>
                <a:solidFill>
                  <a:srgbClr val="0070C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3200" spc="300" dirty="0" err="1">
                <a:ln/>
                <a:solidFill>
                  <a:srgbClr val="0070C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ခြင်း၏ဝတ်လုံ</a:t>
            </a:r>
            <a:endParaRPr lang="en" sz="3200" spc="300" dirty="0">
              <a:ln/>
              <a:solidFill>
                <a:srgbClr val="0070C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1761893" y="650998"/>
            <a:ext cx="8212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အဆွေ၊ မင်္ဂလာဆောင်ပွဲ၏ အဝတ်မရှိဘဲ အဘယ်ကြောင့် ဝင်သနည်းဟု မေးတော်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မူသည်ကို ထိုသူသည် မပြောနိုင်ဘဲနေ၏”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my-MM" sz="2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မဿဲ ၂၂း၁၂)</a:t>
            </a:r>
            <a:endParaRPr lang="en" sz="2000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27000">
                  <a:schemeClr val="accent5">
                    <a:lumMod val="75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406684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ဘုရားသခင်၏အသင်းတော် - ၎င်း၏အသင်းသားတိုင်းသည် စင်ကြယ်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ပြောင်လက်သော (သို့) အညစ်အကြေး၊ အရေတွန့်ခြင်းကင်းသော ပိတ်ချော ကိုဝတ်ဆင်ကြသည် (ဗျာ ၁၉း၈၊ ဧ ၅း၂၇)။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52576" y="3322354"/>
            <a:ext cx="51410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အာဒံနှင့်ဧဝတို့၊ အပြစ်ပြု၍ အဝတ်ဗလာဖြစ်မှု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ရှက်ကို သူတို့ကိုယ်တိုင် ကြိုးစားဖုံးခဲ့ကြသည်။ သို့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သော် ဘုရားသခင်ရှေ့တော်မှာ အဝတ်ဗလာဖြစ်နေ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သေးသည်ဟု ခံစားခဲ့ကြသည် (ကမ္အာ ၃း၇-၁၀)။ ဘု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ရားသခင်ပြင်ဆင်ပေးသော အဝတ်သည် ခရစ်တော်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ပေးသော "မင်္ဂလာဝတ်စုံ" ၏သင်္ကေတကို ပုံဆောင်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၎င်းသည် ကျွန်ုပ်တို့၏အပြစ်ကို ဆေးကြော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ပေးသော ခရစ်တော်၏ဖြောင့်မတ်ခြင်းဖြစ်သည်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(ကမ္အာ ၃း၂၁၊ ဆာ ၅၁း၇-၁၀)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3628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ဤပိတ်ချောသည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“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သန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ရှင်းသူတို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့၏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ဖြောင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မတ်သောအကျင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ကိုပုံ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ဆောင်သည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(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ဗျာ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၁၉း၈)။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ဤဖြောင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မတ်ခြင်းသည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သူတို့ကိုယ်ပိုင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ဖြောင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မတ်ခြင်းမဟုတ်ပ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0" y="6148033"/>
            <a:ext cx="4971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ထိုအဝတ်မပါဘဲ</a:t>
            </a:r>
            <a:r>
              <a:rPr lang="en-US" sz="2000" dirty="0"/>
              <a:t> </a:t>
            </a:r>
            <a:r>
              <a:rPr lang="en-US" sz="2000" dirty="0" err="1"/>
              <a:t>မည်သူမ</a:t>
            </a:r>
            <a:r>
              <a:rPr lang="en-US" sz="2000" dirty="0"/>
              <a:t>ျှ </a:t>
            </a:r>
            <a:r>
              <a:rPr lang="en-US" sz="2000" dirty="0" err="1"/>
              <a:t>ကောင်းကင်နိုင်ငံတော</a:t>
            </a:r>
            <a:r>
              <a:rPr lang="en-US" sz="2000" dirty="0"/>
              <a:t>် </a:t>
            </a:r>
            <a:r>
              <a:rPr lang="en-US" sz="2000" dirty="0" err="1"/>
              <a:t>သို</a:t>
            </a:r>
            <a:r>
              <a:rPr lang="en-US" sz="2000" dirty="0"/>
              <a:t>့ </a:t>
            </a:r>
            <a:r>
              <a:rPr lang="en-US" sz="2000" dirty="0" err="1"/>
              <a:t>မဝင်ရ</a:t>
            </a:r>
            <a:r>
              <a:rPr lang="en-US" sz="2000" dirty="0"/>
              <a:t> (</a:t>
            </a:r>
            <a:r>
              <a:rPr lang="en-US" sz="2000" dirty="0" err="1"/>
              <a:t>မဿဲ</a:t>
            </a:r>
            <a:r>
              <a:rPr lang="en-US" sz="2000" dirty="0"/>
              <a:t> ၂၂:၁-၁၄)။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1" y="1504336"/>
            <a:ext cx="85020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ဘုရားသခင်၏သားသမီးဖြစ်လိုသူသည် သမ္မာတရားဖြစ်သော နောင်တရခြင်းနှင့်ခွင့်လွှတ်ခြင်းကို ခရစ်တော်၏အပြစ်ဖြေ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ခြင်းအားဖြင့် ရရှိရပါမည်။ စိုးရိမ်စိတ်မရှိဘဲ ဂရုဏာပလ္လင်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တော်ကို တိုးဝင်ရမည်။ သူ၏စိတ်ထဲတွင် ဘုရားသခင်၏ပြု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ပြင်သောတန်ခိုးစီးဝင်လာမည်။ ခရစ်တော်သည် နောင်တရ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သောသူသာလျှင် ခွင့်လွှတ်သည်။ ပြင်ဆင်ပေးမှုသည် ပြည့်စုံ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ခရစ်တော်၏ဖြောင့်မတ်ခြင်းသည် ယုံကြည်သူတိုင်းတို့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၏ဖြောင့်မတ်ခြင်းဖြစ်သည်။ ဘုရားသခင်ရက်လုပ်ပေးသော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ဝတ်လုံသည် အဖိုးထိုက်သည်။ အစွန်းအထင်းကင်းသည်။ ၎င်း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ဝတ်စုံကို နောင်တရသော၊ ယုံကြည်သောအပြစ်သားများအ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တွက် ပြင်ဆင်ထားသည်။ </a:t>
            </a:r>
            <a:endParaRPr lang="en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783580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ကိုယ်အပြစ်တို့ကို ဖော်ပြတောင်းပန်လျှင်၊ ငါတို့အပြစ်များကိုလွှတ်၍ ဒုစရိုက်ရှိသမျှနှင့်ကင်း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စင်စေခြင်းငှာ ဘုရား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သခင်သည် သစ္စာ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တရားနှင့်လည်းကောင်း၊ ဖြောင့်မတ်ခြင်းတရားနှင့်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လည်းကောင်း ပြည့်စုံတော်မူ၏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  <a:endParaRPr kumimoji="0" lang="my-MM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၁ ယောဟန် </a:t>
            </a:r>
            <a:r>
              <a:rPr lang="my-MM" sz="3200" b="1" dirty="0">
                <a:solidFill>
                  <a:srgbClr val="B2423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၁း၉)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နောင်တရခြင်း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srgbClr val="7B259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နောင်တရဖို့နှောင့်နှီးခြင်း </a:t>
            </a:r>
            <a:endParaRPr lang="en" sz="2000" b="1" dirty="0">
              <a:solidFill>
                <a:srgbClr val="7B259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srgbClr val="25889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စစ်မှန်သောနောင်တရခြင်း </a:t>
            </a:r>
            <a:endParaRPr lang="en" sz="2000" b="1" dirty="0">
              <a:solidFill>
                <a:srgbClr val="25889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srgbClr val="BE2B3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နောင်တရရန်ခေါ်တော်မူခြင်း </a:t>
            </a:r>
            <a:endParaRPr lang="en" sz="2000" b="1" dirty="0">
              <a:solidFill>
                <a:srgbClr val="BE2B3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ခွင့်လွှတ်ခြင်း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srgbClr val="264F9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ခွင့်လွှတ်ခြင်းကျေးဇူးတော် </a:t>
            </a:r>
            <a:endParaRPr lang="en" sz="2000" b="1" dirty="0">
              <a:solidFill>
                <a:srgbClr val="264F9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srgbClr val="4BA12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ခွင့်လွှတ်ခြင်းဝတ်လုံ</a:t>
            </a:r>
            <a:endParaRPr lang="en" sz="2000" b="1" dirty="0">
              <a:solidFill>
                <a:srgbClr val="4BA12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47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 က “လူအပေါင်းတို့သည် ဒုစရိုက်ကိုပြု၍ ဘုရား သခင့်ရှေ့တော်၌ အသရေပျက်ကြပြီ” (ရော ၃း၂၃) ဖော်ပြသည်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အခြေအနေတခုပဲရှိသည် - နောင်တ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ဘုရားသခင်သည် ကျွန်ုပ်တို့၏အပြစ်ကို ခွင့်လွှတ်ရန် လွန်စွာဆန္ဒကြီးသည်။ သူ ခွင့်မလွှတ်နိုင်အောင် ကြီးမား လွန်းသော အပြစ်မရှိပါ (‌ဟေ၁း၁၈)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ကျွန်ုပ်တို့၏အပြစ်ကို ရှောင်ရှား၍မရ (သို့) ဖယ်ရှား၍မရဟု လည်းဖော်ပြထားသည် (ယေရမိ ၁၃:၂၃; ၂:၂၂)။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နောင်တရခြင်း </a:t>
            </a:r>
            <a:endParaRPr lang="e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4354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နောင်တရရန်နှောင့်နှီးခြင်း</a:t>
            </a:r>
            <a:endParaRPr lang="en" sz="32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571797"/>
            <a:ext cx="90868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“ယေရှုက၊ မာသ၊ မာသ၊ သင်သည် များစွာသောအမှုတို့၌ စိုးရိမ်၍ နှောင့်ယှက်ခြင်းကို ခံရ၏။ လိုသောအရာတစ်ခုတည်း ရှိ၏” (လုကာ ၁၀း၄၁)</a:t>
            </a:r>
            <a:endParaRPr lang="es-ES" sz="2000" b="1" dirty="0">
              <a:solidFill>
                <a:schemeClr val="tx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435844"/>
            <a:ext cx="860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ယေရှုက ကယ်တင်ခြင်းအတွက် အရေးကြီးကိစ္စကို လာဇရုအိမ်တွင် မိန့်ကြားခဲ့သည်။ သို့ သော် မာသက နားမထောင်ခဲ့ပါ။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သူမအ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လုပ်များ၍ အချိန်မပေးနိုင်ခဲ့ပါ (လု ၁၀း၄၀-၄၁)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ကျွန်ုပ်တို့၌လည်း ဤကဲ့သို့ဖြစ်တတ်သည်။ ကျွန်ုပ်တို့အပြစ် ပြုမိပြီး၊ နောင်တရရန်သန့်ရှင်းသောဝိညာဉ်တော်က နှိုး ဆော်သည့်အခါ၌ နောင်ရရရန် တားဆီးမှုများဖြစ်သော စိုး ရိမ်ပူပန်များ (သို့) အာရုံပျံ့လွင့်မှုများကို စာတန်ကပြုလုပ် တတ်ပါသည်။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199126"/>
            <a:ext cx="4069624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ဘုရားသခင်က လက်မလျှော့ပါ။ ဆက်လက်၍ ခေါ်နေသည် (ယေဇ ၃၃း</a:t>
            </a:r>
            <a:r>
              <a:rPr lang="en-US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၁၁)။ ကျွန်ုပ်တို့၏အပြစ်ကို ညစ်ပြေသော</a:t>
            </a:r>
            <a:r>
              <a:rPr lang="en-US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အဝတ်နှင့်နှိုင်းယှဉ်ထားသည် (ဟေရှာ ၆၄း</a:t>
            </a:r>
            <a:r>
              <a:rPr lang="en-US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၆)။ ကျွန်ုပ်တို့၏ညစ်ပ</a:t>
            </a:r>
            <a:r>
              <a:rPr lang="my-MM" sz="1900" b="1">
                <a:latin typeface="Pyidaungsu" panose="020B0502040204020203" pitchFamily="34" charset="0"/>
                <a:cs typeface="Pyidaungsu" panose="020B0502040204020203" pitchFamily="34" charset="0"/>
              </a:rPr>
              <a:t>ြေသောအဝတ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်ကို သူ၏သန့်ရှင</a:t>
            </a:r>
            <a:r>
              <a:rPr lang="my-MM" sz="1900" b="1">
                <a:latin typeface="Pyidaungsu" panose="020B0502040204020203" pitchFamily="34" charset="0"/>
                <a:cs typeface="Pyidaungsu" panose="020B0502040204020203" pitchFamily="34" charset="0"/>
              </a:rPr>
              <a:t>်းသောအဝတ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နှင့် လဲလှယ်ရန်</a:t>
            </a:r>
            <a:r>
              <a:rPr lang="en-US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ကမ်းလှမ်းသည် (ဇာ ၃း၄)။ ၎င်းအဝတ်</a:t>
            </a:r>
            <a:r>
              <a:rPr lang="en-US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သခင်ယေရှု၏အသွေးတော်၌ ဆေး</a:t>
            </a:r>
            <a:r>
              <a:rPr lang="en-US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ကြောသောအဝတ်ဖြစ်သည် (ဗျာ ၇း၁၄)။ </a:t>
            </a:r>
            <a:endParaRPr lang="en" sz="19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3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စစ်မှန်သောနောင်တ</a:t>
            </a:r>
            <a:endParaRPr lang="en" sz="3200" b="1" spc="3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979714" y="640124"/>
            <a:ext cx="1013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“လာကြ။ ထာဝရဘုရားထံတော်သို့ ပြန်ကြကုန်အံ့။ ကိုယ်တော်သည် ကိုက်ဖြတ်သော်လည်း ပကတိ ဖြစ်စေတော်မူမည်။ ဒဏ်ခတ်သော်လည်း အနာကိုစည်းတော်မူမည်” (ဟောရှေ ၆း၁)</a:t>
            </a:r>
            <a:endParaRPr lang="en" sz="2000" b="1" dirty="0">
              <a:solidFill>
                <a:schemeClr val="accent6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5" y="1535701"/>
            <a:ext cx="695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နောင်တဆိုသည်မှာ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အဘယ်နည်း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စစ်မှန်သောနောင်နှင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ဟန်ဆောင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နောင်တ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မည်သို့ကွာခြားသနည်း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(၂ ကောရိန္သု ၇:၁၀)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078256"/>
            <a:ext cx="685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“ကျွန်ုပ်တို့အပြစ်လုပ်သောအခါ၊ သန့်ရှင်းသောဝိညာဉ်တော်သည် ကျွန်ုပ်တို့ကို “အပိုင်းပိုင်းဆုတ်ဖြဲ” ပြီး နက်ရှိုင်းသောဝမ်းနည်းမှုဖြင့် “ဒဏ်ရာရစေ” သည်။ ကျွန်ုပ်တို့သည် စစ်မှန်သောနောင်တဖြင့် တုံ့ပြန်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ပါက ဘုရားသခင်သည် ကျွန်ုပ်တို့၏အပြစ်များကို ခွင့်လွှတ်ပြီး ကျွန်ုပ်တို့ကို ကုစားပေးသည်”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(ဟောရှေ ၆:၁)။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အပြစ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်၏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အဖိုးအခ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ရှိသည်ဖြစ်စေ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၊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မရှိသည်ဖြစ်စေ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၊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ပြစ်မိသည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အပြစ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ကြောင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့်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က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ျွ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န်ုပ်တို့သည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ဝမ်းနည်းလျက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ခွင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လ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ွှ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တ်ခံရဖို့ရန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နက်ရှိုင်း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သောဆန္ဒရှိလ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ျှ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င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် ၎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င်းနောင်တသည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Aptos" panose="02110004020202020204"/>
              </a:rPr>
              <a:t>စစ်မှန်သောနောင်ဖြစ်သည</a:t>
            </a:r>
            <a:r>
              <a:rPr lang="en" sz="2000" dirty="0">
                <a:solidFill>
                  <a:prstClr val="black"/>
                </a:solidFill>
                <a:latin typeface="Aptos" panose="02110004020202020204"/>
              </a:rPr>
              <a:t>်။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954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အပြစ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လက်ငြင်းချက်ချင်းမလိုလားအပ်သော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အဖိုးအခသယ်လာ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ါ၌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နောင်တရကြသည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ဤအရာသည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ရှက်စရာဖြစ်သည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ကျိုးဆက်က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အန္တရာယ်ကြီးမရှိခဲ့လ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ဝမ်းနည်း၍အရေး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မထားကြဘူး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ဤသည်မှာ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စစ်မှန်သောနောင်တမဟုတ်ပ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ါ။  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4460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နောင်တရရန</a:t>
            </a:r>
            <a:r>
              <a:rPr lang="en" sz="3200" b="1" dirty="0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3200" b="1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ဖိတ်ခေ</a:t>
            </a:r>
            <a:r>
              <a:rPr lang="en" sz="3200" b="1" dirty="0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" sz="3200" b="1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endParaRPr lang="en" sz="3200" b="1" dirty="0">
              <a:ln/>
              <a:solidFill>
                <a:schemeClr val="accent3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338146" y="585172"/>
            <a:ext cx="9523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“ထို့ကြောင့်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သင်တို့အပြစ်ဒုစရိုက်များပပျောက်စေရန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နောင်တရ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ပြောင်းလဲကြလော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သို့ပြုလ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ထာဝရ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ဘုရားအထံတော်မ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ချမ်းသာရာအချိန်ကာလရောက်လာ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[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လိမ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်]” (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တမန်တော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၃း၁၉)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နှစ်ခြင်းဆရာယောဟန်နှင့် ယေရှုတို့သည် ၎င်းတို့၏ဓမ္မအမှုကို “နောင်တရကြလော့” ဟူသော သတင်းစကားဖြင့် စတင်ခဲ့ကြသည် (မဿဲ ၃:၁-၂; ၄:၁၇)။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787359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851355" y="5842337"/>
            <a:ext cx="648929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နောင်တရခြင်းနှင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ခွင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တ်ခြင်းက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န်ုပ်တို့ကို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ပြုပြင်ပြောင်းလဲ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ခြင်းသို့ပို့ဆောင်ကြောင်း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အပြစ်ပြုခြင်းကို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ရပ်တန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ပြီစေပြီး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စိတ်န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လုံးပြောင်းလဲ့ခြင်းသို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195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အမြဲပို့ဆောင်ကြောင်းသတိပြုပ</a:t>
            </a:r>
            <a:r>
              <a:rPr lang="en" sz="1950" dirty="0">
                <a:latin typeface="Pyidaungsu" panose="020B0502040204020203" pitchFamily="34" charset="0"/>
                <a:cs typeface="Pyidaungsu" panose="020B0502040204020203" pitchFamily="34" charset="0"/>
              </a:rPr>
              <a:t>ါ (ယော၅း၁၄)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1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အဘယ်ကြောင့် နောင်တရခြင်းအရေးကြီးသနည်း။ အဘယ်ကြောင့်ဆိုသော် နောင်တမ</a:t>
            </a:r>
            <a:r>
              <a:rPr lang="en-US" sz="1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ရှိလျှင် အပြစ်လွှတ်ခြင်းမရှိနိုင်ပါ (တမန် ၂း၃၈၊ ၃း၁၉)။ မည်သို့နောင်တဖြစ်လာသနည်း</a:t>
            </a:r>
            <a:r>
              <a:rPr lang="en-US" sz="1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r>
              <a:rPr lang="my-MM" sz="1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kumimoji="0" lang="en" sz="19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အပြစ်ခွင</a:t>
            </a:r>
            <a:r>
              <a:rPr lang="en" sz="6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6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6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6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တ်ခြင်း</a:t>
            </a:r>
            <a:endParaRPr lang="en" sz="6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32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ခွင</a:t>
            </a:r>
            <a:r>
              <a:rPr lang="en" sz="32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32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32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တ်ခြင်းကျေးဇူးတော</a:t>
            </a:r>
            <a:r>
              <a:rPr lang="en" sz="32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1527717" y="672197"/>
            <a:ext cx="8573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“အိုထာဝရဘုရား၊ အကျွန်ုပ်အပြစ်များလှသောကြောင့် နာမတော်ကိုထောက်၍ ချမ်းသာပေးတော်မူပါ”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(ဆာလံ ၂၅း၁၁)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b="1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276910" y="1470923"/>
            <a:ext cx="6915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န်ုပ်တို့ကို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ခွင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တ်ရန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အရာကမ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ဘုရားကို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ဖိအားမပေး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အရာကမ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န်ုပ်ကို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ခွင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တ်ရန်မထိုက်တန်စေပ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ကျေး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ဇူးတော်နှင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အဆုံးမရှိသောမေတ္တာဖြင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သာ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န်ုပ်တို့ကို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ခွင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တ်သည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ကိုယ်တော်သည် “ကောင်းမြတ်တော်မူသော၊ ခွင့်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လွှတ်ရန်အသင့်ရှိတော်မူသော၊ ကရုဏာတော်နှင့် ကြွယ်ဝတော်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မူသောကြောင့်” ခွင့်လွှတ်တော်မူ၏ (ဆာလံ ၈၆:၅ု၊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ထွက် ၃၄:၆-၇)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2" y="4611231"/>
            <a:ext cx="3200400" cy="1938992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ကျွန်ုပ်တို့၏အပြစ်များကို လက်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ဝါးကပ်တိုင်ခြေရင်းသို့ ယူ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ဆောင်လာသောအခါ၊ ယေရှု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ကျွန်ုပ်တို့ကို လေးလံ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သောဝန်ထုပ်မှ လွတ်မြောက်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စေသည် (ဟေဗြဲ ၁၂:၁-၂)။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470257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ကိုယ်တော်၏မေတ္တာတော်သည် ကိုယ်တော်အား လက်ဝါးကပ်တိုင်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ပေါ်တွင် မိမိကိုယ်ကို အပ်နှံပြီး ကျွန်ုပ်တို့ မပေးဆပ်နိုင်သော အပြစ်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ကြွေးမြီကို ပေးဆပ်ရန် ပို့ဆောင်ပေးခဲ့သည် (ဧဖက် ၂:၄-၅)။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4071</Words>
  <Application>Microsoft Office PowerPoint</Application>
  <PresentationFormat>Panorámica</PresentationFormat>
  <Paragraphs>70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Calibri</vt:lpstr>
      <vt:lpstr>Pyidaungsu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2026-04-18T15:41:31Z</dcterms:created>
  <dcterms:modified xsi:type="dcterms:W3CDTF">2026-05-18T13:53:16Z</dcterms:modified>
</cp:coreProperties>
</file>