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Pyidaungsu" panose="020B0604020202020204" charset="0"/>
      <p:regular r:id="rId13"/>
      <p:bold r:id="rId1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4" autoAdjust="0"/>
    <p:restoredTop sz="94658"/>
  </p:normalViewPr>
  <p:slideViewPr>
    <p:cSldViewPr snapToGrid="0">
      <p:cViewPr varScale="1">
        <p:scale>
          <a:sx n="101" d="100"/>
          <a:sy n="101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ES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ဘုရားသခင</a:t>
          </a:r>
          <a:r>
            <a: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  <a:r>
            <a:rPr lang="es-ES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နှစ်သိမ</a:t>
          </a:r>
          <a:r>
            <a: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မှု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ကြောက်ရွံ့ခြင်းမ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လွတ်မြောက်စေသည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ကူညီပေးခဲ့သော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အချိန်များကို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အမှတ်ရစေသည</a:t>
          </a:r>
          <a:r>
            <a: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ဆင်းရဲဒုက္ခကို</a:t>
          </a:r>
          <a:r>
            <a:rPr lang="es-ES" sz="20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ခံနိုင်ရည်ရှိရန</a:t>
          </a:r>
          <a:r>
            <a:rPr lang="es-ES" sz="20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ကူညီပေးသည</a:t>
          </a:r>
          <a:r>
            <a:rPr lang="es-ES" sz="20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ဝိညာဉ်ရေးရင်ကျက်မှုဆီသို</a:t>
          </a:r>
          <a:r>
            <a:rPr lang="es-ES" sz="20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s-ES" sz="20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ပို့ဆောင်ပေးသည</a:t>
          </a:r>
          <a:r>
            <a:rPr lang="es-ES" sz="20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pPr>
            <a:lnSpc>
              <a:spcPts val="2400"/>
            </a:lnSpc>
            <a:spcAft>
              <a:spcPts val="0"/>
            </a:spcAft>
          </a:pPr>
          <a:r>
            <a:rPr lang="es-ES" sz="20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သူတစ်ပါးအတွက</a:t>
          </a:r>
          <a:r>
            <a:rPr lang="es-ES" sz="20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ကြားဝင်ဆောင</a:t>
          </a:r>
          <a:r>
            <a:rPr lang="es-ES" sz="20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ရွက်တတ်အောင်အားပေးသည</a:t>
          </a:r>
          <a:r>
            <a:rPr lang="es-ES" sz="20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ဘုရားသခင်က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နှစ်သိမ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ပေးခဲ့သည်နည်း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တူ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အချင်းချင်းနှစ်သိမ်းပေးကြသည</a:t>
          </a:r>
          <a:r>
            <a:rPr lang="es-E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ဧဖက</a:t>
          </a:r>
          <a:r>
            <a:rPr lang="en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မာကေဒေါနိ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ကောရိန္သု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s-ES" sz="2000" b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ယုဒပြည</a:t>
          </a:r>
          <a:r>
            <a:rPr lang="es-ES" sz="2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 custLinFactNeighborY="3136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0" dirty="0" err="1"/>
            <a:t>ဧဖက</a:t>
          </a:r>
          <a:r>
            <a:rPr lang="en" sz="2000" b="0" dirty="0"/>
            <a:t>်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မာကေဒေါနိ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ကောရိန္သု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ယုဒပြည</a:t>
          </a:r>
          <a:r>
            <a:rPr lang="es-ES" sz="20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</a:t>
          </a: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ကောရိန္သု</a:t>
          </a:r>
          <a:endParaRPr lang="es-ES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ဘုရားသခင</a:t>
          </a:r>
          <a:r>
            <a:rPr lang="es-ES" sz="2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်၏</a:t>
          </a:r>
          <a:r>
            <a:rPr lang="es-ES" sz="26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နှစ်သိမ</a:t>
          </a:r>
          <a:r>
            <a:rPr lang="es-ES" sz="26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26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မှု</a:t>
          </a:r>
          <a:endParaRPr lang="es-ES" sz="2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cs typeface="Pyidaungsu" panose="020B0502040204020203" pitchFamily="34" charset="0"/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ကြောက်ရွံ့ခြင်းမ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ှ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လွတ်မြောက်စေသည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ကူညီပေးခဲ့သော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အချိန်များကို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အမှတ်ရစေသည</a:t>
          </a:r>
          <a:r>
            <a:rPr lang="es-E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ဆင်းရဲဒုက္ခကို</a:t>
          </a:r>
          <a:r>
            <a:rPr lang="es-ES" sz="200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200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ခံနိုင်ရည်ရှိရန</a:t>
          </a:r>
          <a:r>
            <a:rPr lang="es-ES" sz="200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ကူညီပေးသည</a:t>
          </a:r>
          <a:r>
            <a:rPr lang="es-ES" sz="200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ဝိညာဉ်ရေးရင်ကျက်မှုဆီသို</a:t>
          </a:r>
          <a:r>
            <a:rPr lang="es-ES" sz="200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့ </a:t>
          </a:r>
          <a:r>
            <a:rPr lang="es-ES" sz="200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ပို့ဆောင်ပေးသည</a:t>
          </a:r>
          <a:r>
            <a:rPr lang="es-ES" sz="200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သူတစ်ပါးအတွက</a:t>
          </a:r>
          <a:r>
            <a:rPr lang="es-ES" sz="200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ကြားဝင်ဆောင</a:t>
          </a:r>
          <a:r>
            <a:rPr lang="es-ES" sz="200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 </a:t>
          </a:r>
          <a:r>
            <a:rPr lang="es-ES" sz="2000" kern="1200" dirty="0" err="1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ရွက်တတ်အောင်အားပေးသည</a:t>
          </a:r>
          <a:r>
            <a:rPr lang="es-ES" sz="2000" kern="1200" dirty="0">
              <a:solidFill>
                <a:schemeClr val="tx1"/>
              </a:solidFill>
              <a:effectLst/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ဘုရားသခင်က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နှစ်သိမ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့်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ပေးခဲ့သည်နည်း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တူ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 </a:t>
          </a:r>
          <a:r>
            <a:rPr lang="es-ES" sz="18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အချင်းချင်းနှစ်သိမ်းပေးကြသည</a:t>
          </a:r>
          <a:r>
            <a:rPr lang="es-ES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ဧဖက</a:t>
          </a:r>
          <a:r>
            <a:rPr lang="en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မာကေဒေါနိ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ကောရိန္သု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ယုဒပြည</a:t>
          </a:r>
          <a:r>
            <a:rPr lang="es-ES" sz="2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rPr>
            <a:t>်</a:t>
          </a: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308" y="0"/>
          <a:ext cx="154582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/>
            <a:t>ဧဖက</a:t>
          </a:r>
          <a:r>
            <a:rPr lang="en" sz="2000" b="0" kern="1200" dirty="0"/>
            <a:t>်</a:t>
          </a:r>
        </a:p>
      </dsp:txBody>
      <dsp:txXfrm>
        <a:off x="1308" y="0"/>
        <a:ext cx="1455828" cy="360000"/>
      </dsp:txXfrm>
    </dsp:sp>
    <dsp:sp modelId="{0DA6EFD4-AE4A-4AF1-810B-7D3258FA5D03}">
      <dsp:nvSpPr>
        <dsp:cNvPr id="0" name=""/>
        <dsp:cNvSpPr/>
      </dsp:nvSpPr>
      <dsp:spPr>
        <a:xfrm>
          <a:off x="1237971" y="0"/>
          <a:ext cx="174469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ကောရိန္သု</a:t>
          </a:r>
          <a:endParaRPr lang="es-ES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sp:txBody>
      <dsp:txXfrm>
        <a:off x="1417971" y="0"/>
        <a:ext cx="1384698" cy="360000"/>
      </dsp:txXfrm>
    </dsp:sp>
    <dsp:sp modelId="{E43C1325-6628-438D-85B4-414782981C81}">
      <dsp:nvSpPr>
        <dsp:cNvPr id="0" name=""/>
        <dsp:cNvSpPr/>
      </dsp:nvSpPr>
      <dsp:spPr>
        <a:xfrm>
          <a:off x="2673504" y="0"/>
          <a:ext cx="2108169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မာကေဒေါနိ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sp:txBody>
      <dsp:txXfrm>
        <a:off x="2853504" y="0"/>
        <a:ext cx="1748169" cy="360000"/>
      </dsp:txXfrm>
    </dsp:sp>
    <dsp:sp modelId="{DDBB88A2-37E8-4BD1-989A-89B36BE008DE}">
      <dsp:nvSpPr>
        <dsp:cNvPr id="0" name=""/>
        <dsp:cNvSpPr/>
      </dsp:nvSpPr>
      <dsp:spPr>
        <a:xfrm>
          <a:off x="4472508" y="0"/>
          <a:ext cx="1695031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ကောရိန္သု</a:t>
          </a:r>
          <a:endParaRPr lang="en" sz="2000" b="0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Pyidaungsu" panose="020B0502040204020203" pitchFamily="34" charset="0"/>
            <a:ea typeface="+mn-ea"/>
            <a:cs typeface="Pyidaungsu" panose="020B0502040204020203" pitchFamily="34" charset="0"/>
          </a:endParaRPr>
        </a:p>
      </dsp:txBody>
      <dsp:txXfrm>
        <a:off x="4652508" y="0"/>
        <a:ext cx="1335031" cy="360000"/>
      </dsp:txXfrm>
    </dsp:sp>
    <dsp:sp modelId="{718914A1-0806-482B-8FF6-8AD86C4C3AAD}">
      <dsp:nvSpPr>
        <dsp:cNvPr id="0" name=""/>
        <dsp:cNvSpPr/>
      </dsp:nvSpPr>
      <dsp:spPr>
        <a:xfrm>
          <a:off x="5858374" y="0"/>
          <a:ext cx="1545828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0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ယုဒပြည</a:t>
          </a:r>
          <a:r>
            <a:rPr lang="es-ES" sz="2000" b="0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ea typeface="+mn-ea"/>
              <a:cs typeface="Pyidaungsu" panose="020B0502040204020203" pitchFamily="34" charset="0"/>
            </a:rPr>
            <a:t>်</a:t>
          </a:r>
        </a:p>
      </dsp:txBody>
      <dsp:txXfrm>
        <a:off x="6038374" y="0"/>
        <a:ext cx="1185828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A01394-6F91-F14A-AF66-84630CF096ED}" type="datetimeFigureOut">
              <a:rPr lang="en-JP" smtClean="0"/>
              <a:t>08/11/2026</a:t>
            </a:fld>
            <a:endParaRPr lang="en-JP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P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1FBCC-82E2-1D4A-9F22-3F1A35716532}" type="slidenum">
              <a:rPr lang="en-JP" smtClean="0"/>
              <a:t>‹Nº›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18220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1FBCC-82E2-1D4A-9F22-3F1A35716532}" type="slidenum">
              <a:rPr lang="en-JP" smtClean="0"/>
              <a:t>4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13037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1FBCC-82E2-1D4A-9F22-3F1A35716532}" type="slidenum">
              <a:rPr lang="en-JP" smtClean="0"/>
              <a:t>5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169911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74431"/>
            <a:ext cx="5061098" cy="1292662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" sz="3900" dirty="0" err="1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မေတ္တာဖြင</a:t>
            </a:r>
            <a:r>
              <a:rPr lang="en" sz="3900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900" dirty="0" err="1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ဆောင်ရသော</a:t>
            </a:r>
            <a:r>
              <a:rPr lang="en" sz="3900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3900" dirty="0" err="1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အမှုတော</a:t>
            </a:r>
            <a:r>
              <a:rPr lang="en" sz="3900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9367188" y="6419850"/>
            <a:ext cx="2824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သင်ခန်းစာ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၉၊ </a:t>
            </a:r>
            <a:r>
              <a:rPr lang="en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ဩဂုတ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် ၂၉၊ ၂၀၂၆L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71751"/>
            <a:ext cx="334017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</a:t>
            </a:r>
            <a:r>
              <a:rPr lang="my-MM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အလွန်ညှိုးငယ်ပူပန်သော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စိတ်နှင့် မျက်ရည်အများ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ကျလျက်၊ သင်တို့အား ငါရေး၍ ပေးလိုက်၏။ သင်တို့ကို စိတ်နာစေခြင်း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ငှာ ငါရေးသည်မဟုတ်။ ငါသည် သင်တို့အား အလွန်ချစ်သောမေတ္တာ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စိတ်ကို သင်တို့သိစေ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ခြင်းငှာ ငါရေး၏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”</a:t>
            </a:r>
            <a:endParaRPr lang="my-MM" sz="24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lvl="0" algn="ctr">
              <a:defRPr/>
            </a:pP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(</a:t>
            </a:r>
            <a:r>
              <a:rPr lang="my-MM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၂ ကောရိန္သု 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၂း၄)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en" sz="2000" dirty="0" err="1">
                <a:solidFill>
                  <a:schemeClr val="bg1"/>
                </a:solidFill>
                <a:highlight>
                  <a:srgbClr val="C51F23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ဒုက္ခဆင်းရဲခြင်း</a:t>
            </a:r>
            <a:r>
              <a:rPr lang="en" sz="2000" dirty="0">
                <a:solidFill>
                  <a:schemeClr val="bg1"/>
                </a:solidFill>
                <a:highlight>
                  <a:srgbClr val="C51F23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၌ </a:t>
            </a:r>
            <a:r>
              <a:rPr lang="en" sz="2000" dirty="0" err="1">
                <a:solidFill>
                  <a:schemeClr val="bg1"/>
                </a:solidFill>
                <a:highlight>
                  <a:srgbClr val="C51F23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ဘုရားသခင</a:t>
            </a:r>
            <a:r>
              <a:rPr lang="en" sz="2000" dirty="0">
                <a:solidFill>
                  <a:schemeClr val="bg1"/>
                </a:solidFill>
                <a:highlight>
                  <a:srgbClr val="C51F23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်၏</a:t>
            </a:r>
            <a:r>
              <a:rPr lang="en" sz="2000" dirty="0" err="1">
                <a:solidFill>
                  <a:schemeClr val="bg1"/>
                </a:solidFill>
                <a:highlight>
                  <a:srgbClr val="C51F23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နှစ်သိမ</a:t>
            </a:r>
            <a:r>
              <a:rPr lang="en" sz="2000" dirty="0">
                <a:solidFill>
                  <a:schemeClr val="bg1"/>
                </a:solidFill>
                <a:highlight>
                  <a:srgbClr val="C51F23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dirty="0" err="1">
                <a:solidFill>
                  <a:schemeClr val="bg1"/>
                </a:solidFill>
                <a:highlight>
                  <a:srgbClr val="C51F23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မှု</a:t>
            </a:r>
            <a:endParaRPr lang="en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en" sz="2000" dirty="0" err="1">
                <a:solidFill>
                  <a:schemeClr val="bg1"/>
                </a:solidFill>
                <a:highlight>
                  <a:srgbClr val="6E20B5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အမှုတော</a:t>
            </a:r>
            <a:r>
              <a:rPr lang="en" sz="2000" dirty="0">
                <a:solidFill>
                  <a:schemeClr val="bg1"/>
                </a:solidFill>
                <a:highlight>
                  <a:srgbClr val="6E20B5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်၌ </a:t>
            </a:r>
            <a:r>
              <a:rPr lang="en" sz="2000" dirty="0" err="1">
                <a:solidFill>
                  <a:schemeClr val="bg1"/>
                </a:solidFill>
                <a:highlight>
                  <a:srgbClr val="6E20B5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သန</a:t>
            </a:r>
            <a:r>
              <a:rPr lang="en" sz="2000" dirty="0">
                <a:solidFill>
                  <a:schemeClr val="bg1"/>
                </a:solidFill>
                <a:highlight>
                  <a:srgbClr val="6E20B5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dirty="0" err="1">
                <a:solidFill>
                  <a:schemeClr val="bg1"/>
                </a:solidFill>
                <a:highlight>
                  <a:srgbClr val="6E20B5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ရှင်းခြင်းနှင</a:t>
            </a:r>
            <a:r>
              <a:rPr lang="en" sz="2000" dirty="0">
                <a:solidFill>
                  <a:schemeClr val="bg1"/>
                </a:solidFill>
                <a:highlight>
                  <a:srgbClr val="6E20B5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dirty="0" err="1">
                <a:solidFill>
                  <a:schemeClr val="bg1"/>
                </a:solidFill>
                <a:highlight>
                  <a:srgbClr val="6E20B5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ရိုးသားမှု</a:t>
            </a:r>
            <a:endParaRPr lang="en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en" sz="2000" dirty="0" err="1">
                <a:solidFill>
                  <a:schemeClr val="bg1"/>
                </a:solidFill>
                <a:highlight>
                  <a:srgbClr val="0975A4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ဉာဏ်ပညာရှိရှိပြုမူနေထိုင်ခြင်း</a:t>
            </a:r>
            <a:endParaRPr lang="en" sz="2000" dirty="0">
              <a:solidFill>
                <a:schemeClr val="bg1"/>
              </a:solidFill>
              <a:highlight>
                <a:srgbClr val="0975A4"/>
              </a:highlight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en" sz="2000" dirty="0" err="1">
                <a:solidFill>
                  <a:schemeClr val="bg1"/>
                </a:solidFill>
                <a:highlight>
                  <a:srgbClr val="099E3D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ခွင</a:t>
            </a:r>
            <a:r>
              <a:rPr lang="en" sz="2000" dirty="0">
                <a:solidFill>
                  <a:schemeClr val="bg1"/>
                </a:solidFill>
                <a:highlight>
                  <a:srgbClr val="099E3D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dirty="0" err="1">
                <a:solidFill>
                  <a:schemeClr val="bg1"/>
                </a:solidFill>
                <a:highlight>
                  <a:srgbClr val="099E3D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လ</a:t>
            </a:r>
            <a:r>
              <a:rPr lang="en" sz="2000" dirty="0">
                <a:solidFill>
                  <a:schemeClr val="bg1"/>
                </a:solidFill>
                <a:highlight>
                  <a:srgbClr val="099E3D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lang="en" sz="2000" dirty="0" err="1">
                <a:solidFill>
                  <a:schemeClr val="bg1"/>
                </a:solidFill>
                <a:highlight>
                  <a:srgbClr val="099E3D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တ်ခြင်းနှင</a:t>
            </a:r>
            <a:r>
              <a:rPr lang="en" sz="2000" dirty="0">
                <a:solidFill>
                  <a:schemeClr val="bg1"/>
                </a:solidFill>
                <a:highlight>
                  <a:srgbClr val="099E3D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dirty="0" err="1">
                <a:solidFill>
                  <a:schemeClr val="bg1"/>
                </a:solidFill>
                <a:highlight>
                  <a:srgbClr val="099E3D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ပြန်လည်ထူထောင်ခြင်း</a:t>
            </a:r>
            <a:r>
              <a:rPr lang="en" sz="2000" dirty="0">
                <a:solidFill>
                  <a:schemeClr val="bg1"/>
                </a:solidFill>
                <a:highlight>
                  <a:srgbClr val="099E3D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lang="en" sz="2000" b="1" dirty="0">
              <a:solidFill>
                <a:schemeClr val="bg1"/>
              </a:solidFill>
              <a:highlight>
                <a:srgbClr val="099E3D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en" sz="2000" dirty="0" err="1">
                <a:solidFill>
                  <a:schemeClr val="bg1"/>
                </a:solidFill>
                <a:highlight>
                  <a:srgbClr val="CB7B2B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ခရစ်တော</a:t>
            </a:r>
            <a:r>
              <a:rPr lang="en" sz="2000" dirty="0">
                <a:solidFill>
                  <a:schemeClr val="bg1"/>
                </a:solidFill>
                <a:highlight>
                  <a:srgbClr val="CB7B2B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်၏</a:t>
            </a:r>
            <a:r>
              <a:rPr lang="en" sz="2000" dirty="0" err="1">
                <a:solidFill>
                  <a:schemeClr val="bg1"/>
                </a:solidFill>
                <a:highlight>
                  <a:srgbClr val="CB7B2B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သင်းရနံ</a:t>
            </a:r>
            <a:r>
              <a:rPr lang="en" sz="2000" dirty="0">
                <a:solidFill>
                  <a:schemeClr val="bg1"/>
                </a:solidFill>
                <a:highlight>
                  <a:srgbClr val="CB7B2B"/>
                </a:highlight>
                <a:latin typeface="Pyidaungsu" panose="020B0502040204020203" pitchFamily="34" charset="0"/>
                <a:cs typeface="Pyidaungsu" panose="020B0502040204020203" pitchFamily="34" charset="0"/>
              </a:rPr>
              <a:t>့</a:t>
            </a:r>
            <a:endParaRPr lang="en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ှင်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ပေါလု၏ ကောရိန္သုဩဝါဒစာဒုတိယစောင်ကို ကျွန်ုပ်တို့ လေ့လာ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ကြည့်သောအခါ၊ တမန်တော်သည် အသင်းတော်၏ကောင်းကျိုးကို အလွန်စိတ်ဝင်စားကြောင်း ကျွန်ုပ်တို့ သတိပြုမိပါသည်။</a:t>
            </a:r>
            <a:endParaRPr lang="en-JP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ရှင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ပေါလုသည် အသင်းတော်အား ဤအခက်အခဲများကို အတွင်းနှင့် အပြင်နှစ်မျိုးလုံးဖြင့် ရင်ဆိုင်ရန် ပြင်ဆင်ပေးပြီး ကိုယ်ကျိုးမငဲ့သော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မေတ္တာ၌ စည်းလုံးသောခန္ဓာကိုယ်တစ်ခု ဖွဲ့စည်းရန် သွန်သင်ပေး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သည်။ ဤအကြံဉာဏ်မှ ယနေ့တွင် “အသက်ရှင်ခြင်းသို့ ပို့ဆောင်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သော အသက်၏ရနံ့” ဖြစ်ကြောင်း ကျွန်ုပ်တို့ သင်ယူနိုင်ပါသည် (၂ ကော ၂:၁၆)။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160610"/>
            <a:ext cx="6619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အပြစ်နှင့်ပြည့်နှက်နေသော ဤလောကတွင် ဘုရားသခင်၏နောက် လိုက်ရန်မှာ ဘယ်သောအခါမှ မလွယ်ကူခဲ့ပါ။ ပထမရာစုတွင် မိမိ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ကိုယ်ကို ခရစ်ယာန်ဟု ကြေငြာခြင်းသည် လွန်စွာခဲယဉ်းသည်။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63798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my-MM" sz="32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ဒုက္ခဆင်းရဲခြင်း၌ ဘုရားသခင်၏ နှစ်သိမ့်မှု</a:t>
            </a:r>
            <a:endParaRPr lang="en" sz="32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295275" y="633323"/>
            <a:ext cx="116014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“ငါတို့သည် ဘုရားသခင်၏ ကျေးဇူးတော်အားဖြင့် ကိုယ်တိုင် သက်သာခြင်းရှိသကဲ့သို့၊ ဆင်းရဲခြင်း အမျိုးမျိုးကို ခံရသောသူတို့အား သက်သာစေနိုင်မည်အကြောင်း၊ ဆင်းရဲခြင်းအမျိုးမျိုးတို့၌ ဘုရားသခင်သည် ငါတို့အား သက်သာစေတော်မူ၏”</a:t>
            </a:r>
            <a:r>
              <a:rPr lang="en-JP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(</a:t>
            </a:r>
            <a:r>
              <a:rPr lang="my-MM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၂ ကောရိန္သု ၁း၄)</a:t>
            </a:r>
            <a:endParaRPr lang="en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ကောရိန္သုဩဝါဒစာဒုတိယစောင်သည် ပေါလုက နှစ်သိမ့်မှုအကြောင်း အ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ကျယ်ပြန့်ဆုံးပြောဆိုသည့် ဩဝါဒစာဖြစ်သည်။ အသင်းတော်သည် ခက်ခဲ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သောအချိန်ကို ဖြတ်သန်းနေရပြီး ပေါလု၏ယခင်စာသည် သူတို့အား ဝမ်း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နည်းမှုအခြေအနေသို့ ကျရောက်စေခဲ့သည်။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6596977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783744"/>
            <a:ext cx="27817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သူကိုယ်တိုင် အသက်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အန္တရာယ်နှင့် ရင်ဆိုင်ခဲ့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သည်။ စိတ်ဓာတ်ကျခဲ့ရ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သည် (၂ ကော ၁:၈-၁၀)။ သို့သော် ဘုရားသခင်သည် သူ့ကို နှစ်သိမ့်မှုပေးခဲ့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သည်။ ယခု ထိုနှစ်သိမ့်မှုကို  ကောရိန္သုအသင်းတော်သို့ ပေးပို့သည် (၂ ကော ၁:၆)။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သို့သော် ထိုဝမ်းနည်းမှုသည် “ဘုရားတရားကြည်ညိုသော” ဝမ်းနည်းမှုဖြစ်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ပြီး နောင်တရစေသည် (၂ ကော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၇:၁၀)။ ထို့ကြောင့် ပေါလုသည် ထိုဝမ်း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နည်းမှုက သူတို့ကို လွှမ်းမိုးစေလိုခြင်းမဟုတ်ဘဲ သူတို့ကိုနှစ်သိမ့်မှုရရှိစေ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လိုခြင်းဖြစ်သည်။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56445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3200" dirty="0" err="1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အမှုတော</a:t>
            </a:r>
            <a:r>
              <a:rPr lang="en" sz="3200" dirty="0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်၌ </a:t>
            </a:r>
            <a:r>
              <a:rPr lang="en" sz="3200" dirty="0" err="1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သန</a:t>
            </a:r>
            <a:r>
              <a:rPr lang="en" sz="3200" dirty="0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200" dirty="0" err="1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ရှင်းခြင်းနှင</a:t>
            </a:r>
            <a:r>
              <a:rPr lang="en" sz="3200" dirty="0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200" dirty="0" err="1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ရိုးသားခြင်း</a:t>
            </a:r>
            <a:r>
              <a:rPr lang="en" sz="3200" dirty="0">
                <a:ln/>
                <a:solidFill>
                  <a:schemeClr val="accent3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my-MM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“ငါတို့ဝါကြွားဝမ်းမြောက်ခြင်း အကြောင်းဟူမူကား၊ လောကီပညာကို အမှီမပြု၊ ဘုရားသခင်၏ ကျေးဇူးတော်ကို အမှီပြု၍ လျစ်လျူသော</a:t>
            </a:r>
            <a:r>
              <a:rPr lang="en-JP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စိတ်နှင့်လည်းကောင်း၊ ဘုရားသခင် အလိုတော်ရှိသော ကြည်ဖြူခြင်းနှင့်လည်းကောင်း၊ ငါတို့သည် ဤလောက၌ ကျင့်ကြံပြုမူ၍ သင်တို့</a:t>
            </a:r>
            <a:r>
              <a:rPr lang="en-JP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ဆီမှာလည်း ထိုသို့အထူးသဖြင့် ကျင့်ကြံပြုမူသည်ဟု ကိုယ်ကိုကိုယ်သိသော စိတ်သည် သက်သေခံသတည်း”</a:t>
            </a:r>
            <a:r>
              <a:rPr lang="en-JP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schemeClr val="accent1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(၂ ကောရိန္သု ၁း၁၂)</a:t>
            </a:r>
            <a:endParaRPr lang="es-ES" dirty="0">
              <a:solidFill>
                <a:schemeClr val="accent1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44277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လူအချို့က ပေါလုကို ဆုံးဖြတ်ချက်ချရန်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အားနည်းသည်၊ မပြတ်သားပါဟု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 စွပ်စွဲကာ အထင်သေးခဲ့ကြသည် (၂ ကော. ၁၀:၁၀)။ ဤအကြောင်းကြောင့်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နှင့် သူ၏အကြံဉာဏ်ကို လက်ခံနိုင်ရန်အတွက် တမန်တော်သည် ထိုသို့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သောစွပ်စွဲချက်များကို ခုခံကာကွယ်ရန် လိုအပ်ခဲ့သည်။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274644" y="3954930"/>
            <a:ext cx="255696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သူနှင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သူ၏အပေါင်းအ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သင်းများက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ရှင်ပေါလု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၏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အပြုအမူသည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သန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ရှင်း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၊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စင်ကြယ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 (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ဖြူစင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်)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ပြီး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စိတ်ရင်းမှန်ကြောင်း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ကို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အသင်းတော်တွင်း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နှင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့်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အပြင်တွင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ယုံကြည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စိတ်ချစွာ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ပြောနိုင်ခဲ့က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ြ </a:t>
            </a:r>
            <a:r>
              <a:rPr lang="en" sz="20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သည</a:t>
            </a:r>
            <a:r>
              <a:rPr lang="en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်။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19409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ဤအကြောင်းကြောင့် ရှင်ပေါလု၏စာများသည် လျို့ဝှက်ကြံစည်မှုနှင့် ကင်းစင်သည်။ ဤစာများ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ကိုဖတ်ပြီး သန့်ရှင်းမှုနှင့်ရိုးသားမှုဖြင့် နားလည်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နိုင်လိမ့်မည်ဟု သူမျှော်လင့်ခဲ့သည်။ ဤစာသည် သူတို့ကို ချစ်မြတ်နိုး၍ သူတို့၏ကောင်းကျိုးအ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တွက်ကိုသာ ရှာဖွေခြင်းစာဖြစ်သည် (၂ ကော ၁း၁၃-၁၄)။ 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068473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3909" y="3965059"/>
            <a:ext cx="1481791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0" y="2933849"/>
            <a:ext cx="74308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လူသားတစ်ယောက်အနေ</a:t>
            </a:r>
            <a:r>
              <a:rPr lang="en-US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နှင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သူ့ကိုယ်သူ အရေးမပါသူဟုယူဆခဲ့</a:t>
            </a:r>
            <a:r>
              <a:rPr lang="en-US" sz="2000" dirty="0" err="1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သည</a:t>
            </a:r>
            <a:r>
              <a:rPr lang="en-US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်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(ဧ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ဖက် ၃:၈)။ သို့သော် ဘုရားသခင်၏ ကျေးဇူးတော်ကြောင့် သူသည် ကြည်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လင်သော </a:t>
            </a:r>
            <a:r>
              <a:rPr lang="am-ET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ကိုယ်ကိုသိသောစိတ်နှင့်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ကြွားဝါနိုင်ခဲ့သည် (၂ ကော ၁:၁၂)။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79023"/>
            <a:ext cx="72395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dirty="0" err="1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ဉာဏ်ပညာရှိရှိပြုမူနေထိုင်ခြင်း</a:t>
            </a:r>
            <a:endParaRPr lang="en" sz="32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1015663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my-MM" sz="2000" dirty="0"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“ငါသည် သင်တို့ကို သနားသောကြောင့်သာ ယခုတိုင်အောင် ကော</a:t>
            </a:r>
            <a:r>
              <a:rPr lang="en-JP" sz="2000" dirty="0"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ရိန္သုမြို့သို့မလာဟု ငါ့စိတ်ဝိညာဉ်ဘက်၌ ဘုရားသခင်ကို ငါတိုင်</a:t>
            </a:r>
            <a:r>
              <a:rPr lang="en-JP" sz="2000" dirty="0"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တည်၏”</a:t>
            </a:r>
            <a:r>
              <a:rPr lang="en-JP" sz="2000" dirty="0"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chemeClr val="accent4">
                    <a:lumMod val="50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(၂ ကောရိန္သု ၁း၂၃)</a:t>
            </a:r>
            <a:endParaRPr lang="en" sz="2000" dirty="0">
              <a:solidFill>
                <a:schemeClr val="accent4">
                  <a:lumMod val="50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580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ရှင်ပေါလုသည် သူ၏ပထမစာတွင် သူသွားမည့်လမ်းကြောင်းကို ကောရိန္သုအသင်းတော်အား အသိပေးခဲ့သည် (၁ကော ၁၆:၅-၁၁)။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0131563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50461"/>
            <a:ext cx="11991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1600" dirty="0">
                <a:latin typeface="Pyidaungsu" panose="020B0502040204020203" pitchFamily="34" charset="0"/>
                <a:cs typeface="Pyidaungsu" panose="020B0502040204020203" pitchFamily="34" charset="0"/>
              </a:rPr>
              <a:t>နောက်ပိုင်းစာတစ်စောင် (ပျောက်ဆုံးသွားသော ၂ ကောရိန္သု ၇:၈) တွင် သူသည် သူတို့ထံ နှစ်ကြိမ်သွားရောက်လည်ပတ်မည်ဟု အသိပေးခဲ့သည် (၂ ကော ၁:၁၅-၁၆)။</a:t>
            </a:r>
            <a:endParaRPr lang="en" sz="16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4398228"/>
              </p:ext>
            </p:extLst>
          </p:nvPr>
        </p:nvGraphicFramePr>
        <p:xfrm>
          <a:off x="914399" y="3562219"/>
          <a:ext cx="7405511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2" y="4011289"/>
            <a:ext cx="7239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သို့သော် သူသည် သူ၏အစီအစဉ်များကို ပြောင်းလဲခဲ့ပြီး ပထမဆုံးလာ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ရောက်လည်ပတ်မှုကို မပြုလုပ်ရန် ဆုံးဖြတ်ခဲ့သည် (၂ ကော ၁:၂၃)။ ဤ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ပြောင်းလဲမှုများကြောင့် အချို့က သူသည် မတည်မငြိမ်သူ၊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ယိုင်နဲ့နေသည်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ဟု ဝေဖန်ခဲ့ကြသည်။ သူ အဘယ်ကြောင့် စိတ်ပြောင်းသွားသနည်း။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6444" y="4112663"/>
            <a:ext cx="4115506" cy="2463841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2" y="5423798"/>
            <a:ext cx="75725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ကောရိန္သုမြို့တွင် ဖြစ်နေသော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ပြဿနာများကြောင့် ရှင်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ပေါလုသည်ကောရိန္သု ၌ရှိနေရန် လိုအပ်ပုံရသည်။ သို့သော် သူကြုံတွေ့ရမည့် ဆန့်ကျင်မှုများသည် သူတို့အပေါ်ထားရှိသော ကြီးမားသည့်မေတ္တာကြောင့် ထိပ်တိုက်ရင်ဆိုင်မှုကို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ရှောင်ရှားလိုသော ဆန္ဒရှိကြောင်းပေါလွင်ပါသည် (၂ ကောရိန္သု ၂:၁-၄)။</a:t>
            </a:r>
            <a:endParaRPr lang="en-JP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74431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3200" b="1" spc="300" dirty="0" err="1">
                <a:ln/>
                <a:solidFill>
                  <a:schemeClr val="bg2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ခွင</a:t>
            </a:r>
            <a:r>
              <a:rPr lang="en" sz="3200" b="1" spc="300" dirty="0">
                <a:ln/>
                <a:solidFill>
                  <a:schemeClr val="bg2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200" b="1" spc="300" dirty="0" err="1">
                <a:ln/>
                <a:solidFill>
                  <a:schemeClr val="bg2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လ</a:t>
            </a:r>
            <a:r>
              <a:rPr lang="en" sz="3200" b="1" spc="300" dirty="0">
                <a:ln/>
                <a:solidFill>
                  <a:schemeClr val="bg2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ွှ</a:t>
            </a:r>
            <a:r>
              <a:rPr lang="en" sz="3200" b="1" spc="300" dirty="0" err="1">
                <a:ln/>
                <a:solidFill>
                  <a:schemeClr val="bg2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တ်ခြင်းနှင</a:t>
            </a:r>
            <a:r>
              <a:rPr lang="en" sz="3200" b="1" spc="300" dirty="0">
                <a:ln/>
                <a:solidFill>
                  <a:schemeClr val="bg2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့်</a:t>
            </a:r>
            <a:r>
              <a:rPr lang="en" sz="3200" b="1" spc="300" dirty="0" err="1">
                <a:ln/>
                <a:solidFill>
                  <a:schemeClr val="bg2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ပြန်လည်ထူထောင်ခြင်း</a:t>
            </a:r>
            <a:endParaRPr lang="en" sz="3200" b="1" spc="300" dirty="0">
              <a:ln/>
              <a:solidFill>
                <a:schemeClr val="bg2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41019"/>
            <a:ext cx="12191999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my-MM" sz="2000" dirty="0">
                <a:solidFill>
                  <a:schemeClr val="accent3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“အကြင်သူ၏အပြစ်ကို သင်တို့သည် လွှတ်၏၊ ထိုသူ၏အပြစ်ကို ငါသည်လည်း လွှတ်၏၊၊ အကြောင်းမူကား၊ ငါသည် တစ်စုံ</a:t>
            </a:r>
            <a:r>
              <a:rPr lang="en-JP" sz="2000" dirty="0">
                <a:solidFill>
                  <a:schemeClr val="accent3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schemeClr val="accent3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တစ်ယောက်သောသူ၏ အပြစ်ကို လွှတ်ဖူးလျှင်၊ သင်တို့ကိုထောက်၍ ခရစ်တော်၏အခွင့်နှင့် လွှတ်ဖူး၏”</a:t>
            </a:r>
            <a:r>
              <a:rPr lang="en-JP" sz="2000" dirty="0">
                <a:solidFill>
                  <a:schemeClr val="accent3">
                    <a:lumMod val="75000"/>
                  </a:schemeClr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(၂ ကော ၂း၁၀)</a:t>
            </a:r>
            <a:endParaRPr lang="my-MM" sz="2000" dirty="0">
              <a:solidFill>
                <a:schemeClr val="accent3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  <a:p>
            <a:pPr algn="ctr"/>
            <a:endParaRPr lang="en" sz="2000" dirty="0">
              <a:solidFill>
                <a:schemeClr val="accent3">
                  <a:lumMod val="75000"/>
                </a:schemeClr>
              </a:solidFill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2718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ပေါလုသည် တရောမြို့သို့သွားနေစဉ် တိတုသည် ကောရိန္သုမြို့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သို့သွားခဲ့သည်။ တရောမြို့မှ ပေါလုသည် မာကေဒေါနိပြည်သို့ သွားခဲ့သည်။ သို့သော် တိတုသည် ကောရိန္သုမြို့ရှိ အသင်းတော်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အကြောင်း သတင်းပေးရန် တရောမြို့တွင် သူ့ကို မတွေ့ဆုံခဲ့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သောကြောင့် သူ အလွန်စိတ်ဆင်းရဲခဲ့ရသည် (၂ ကော၂:၁၂-၁၃)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သူတို့ဖြေရှင်းရန်လိုအပ်သောပြဿနာများထဲမှ တစ်ခုမှာ အ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သင်းတော်စည်းကမ်းဖြစ်သည်။ တမန်တော်၏စကားကိုနာခံ၍ ပြစ်မှားသူသည် ဆုံးမခြင်းကိုခံခဲ့ကြသည်။ ၎င်းတို့သည် ဆုံးမ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ခြင်းကိုလက်ခံခဲ့ကြသည်။ ယခု ရှင်ပေါလုက သူတို့အား ခွင့်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လွှတ်ခြင်းနှင့်ပြန်လည်ထူထောင်ခြင်းကို ပြုကြရန်  တောင်းဆို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ခဲ့သည်(၂ကော ၂:၅-၁၁)။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1974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မကြာမီတွင် တိတုသည် မာကေဒေါနိပြည်၌ ပေါလုနှင့် နောက်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ဆုံးတွေ့ဆုံခဲ့သည်။ တမန်တော်၏သတိပေးချက်များကိုအသင်း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တော်က မည်သို့အလွန်ကောင်းမွန်စွာ တုံ့ပြန်ခဲ့ကြောင်း တိတု</a:t>
            </a:r>
            <a:r>
              <a:rPr lang="en-JP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solidFill>
                  <a:prstClr val="black"/>
                </a:solidFill>
                <a:latin typeface="Pyidaungsu" panose="020B0502040204020203" pitchFamily="34" charset="0"/>
                <a:cs typeface="Pyidaungsu" panose="020B0502040204020203" pitchFamily="34" charset="0"/>
              </a:rPr>
              <a:t>က ပြောပြခဲ့သည် (၂ကော ၇:၅-၉၊ ၁၃-၁၆)။</a:t>
            </a:r>
            <a:endParaRPr kumimoji="0" lang="en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19497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spc="6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ခရစ်တော</a:t>
            </a:r>
            <a:r>
              <a:rPr lang="en" sz="3200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်၏</a:t>
            </a:r>
            <a:r>
              <a:rPr lang="en" sz="3200" spc="6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သင်းရနံ</a:t>
            </a:r>
            <a:r>
              <a:rPr lang="en" sz="3200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့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my-MM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“အဘယ်သို့နည်း ဟူမူကား၊ ငါတို့သည် ကယ်တင်သော သူတို့၌လည်းကောင်း၊ ဆုံးရှုံးသော သူတို့၌လည်းကောင်း၊ ဘုရားသခင်အား ခရစ်တော်၏ အမွှေး</a:t>
            </a:r>
            <a:r>
              <a:rPr lang="en-JP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အကြိုင်ဖြစ်ကြ၏”</a:t>
            </a:r>
            <a:r>
              <a:rPr lang="en-JP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yidaungsu" panose="020B0502040204020203" pitchFamily="34" charset="0"/>
                <a:cs typeface="Pyidaungsu" panose="020B0502040204020203" pitchFamily="34" charset="0"/>
              </a:rPr>
              <a:t> (ကောရိန္သု ၂း၁၅)</a:t>
            </a:r>
            <a:endParaRPr lang="my-MM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9974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တရောမြို့တွင် ဧဝံဂေလိတရားကို အောင်မြင်စွာဟောပြောရန် “တံခါး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ကိုဖွင့်တော်မူ" သော ဘုရားသခင်ကို ပေါလုက ဟော်ဟစ်ချီးမွမ်းခဲ့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သည်။ “ခရစ်တော်၏ အောင်ပွဲခံလှည့်လည်ပွဲ၌ ငါတို့ကို သုံ့ပန်းများ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အဖြစ် အမြဲပို့ဆောင်တော်မူပြီး ကိုယ်တော်ကို သိကျွမ်းခြင်း၏ ရနံ့ကို အရပ်ရပ်၌ ပျံ့နှံ့စေရန် ငါတို့ကို အသုံးပြုတော်မူသော ဘုရားသခင်၏ ကျေးဇူးတော်သည် ကြီးလှပေ၏” (၂ ကော. ၂:၁၄)။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အနှံ့အပြားပျံ့နှံ့သော ရနံ့ကဲ့သို့ ခရစ်တော်ကို သိကျွမ်းခြင်းသည် လူတိုင်းထံ ရောက်ရှိသည်။ ကျွန်ုပ်တို့ကဲ့သို့ပင် ကောရိန္သုအသင်း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တော်အတွက် ဤရနံ့သည် ထာဝရအသက်ဖြစ်သည်။ သို့သော် ခေါ်တော်မူခြင်းကို ငြင်းပယ်သူများအတွက်မူ သေမင်း၏ရနံ့ဖြစ်</a:t>
            </a:r>
            <a:r>
              <a:rPr lang="en-JP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သည် (၂ ကော ၂:၁၅-၁၆)။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877956"/>
            <a:ext cx="443216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၎င်းတွင်ပါဝင်သည့် တာဝန်ဝတ္တရားကို အာ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ရုံစိုက်ကာ ပေါလုက သတင်းစကားကို ကိုယ်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ကျိုးမရှာဘဲ နားထောင်သူများ၏ ကယ်တင်</a:t>
            </a:r>
            <a:r>
              <a:rPr lang="en-US" sz="20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000" dirty="0">
                <a:latin typeface="Pyidaungsu" panose="020B0502040204020203" pitchFamily="34" charset="0"/>
                <a:cs typeface="Pyidaungsu" panose="020B0502040204020203" pitchFamily="34" charset="0"/>
              </a:rPr>
              <a:t>ခြင်းကိုသာ စိတ်ရင်းမှန်ဖြင့် ပေးရမည်ကို ရှင်းပြသည် (၂ ကော ၂:၁၇)။</a:t>
            </a:r>
            <a:endParaRPr lang="en" sz="20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“ဤသစ္စာရှိ တမန်တော်သည် ကောရိန္သုယုံကြည်သူများကြားတွင် အံ့သြဖွယ်</a:t>
            </a:r>
            <a:r>
              <a:rPr lang="en-US" sz="28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ကောင်းသော ပြောင်းလဲမှုတစ်ခုဖြစ်ပျက်ခဲ့ကြောင်း သတင်းကောင်းကို ယူ</a:t>
            </a:r>
            <a:r>
              <a:rPr lang="en-US" sz="28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ဆောင်လာခဲ့သည်။ ပေါလု၏စာတွင်ပါရှိသော ညွှန်ကြားချက်ကို လက်ခံပြီး ၎င်း</a:t>
            </a:r>
            <a:r>
              <a:rPr lang="en-US" sz="28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တို့၏အပြစ်များအတွက် နောင်တရခဲ့ကြသည်။ သူတို့၏</a:t>
            </a:r>
            <a:r>
              <a:rPr lang="en-US" sz="2800" dirty="0" err="1">
                <a:latin typeface="Pyidaungsu" panose="020B0502040204020203" pitchFamily="34" charset="0"/>
                <a:cs typeface="Pyidaungsu" panose="020B0502040204020203" pitchFamily="34" charset="0"/>
              </a:rPr>
              <a:t>သက်တာ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များသည် ခရစ်ယာန်ဘာသာအတွက် ကဲ့ရဲ့ရှုတ်ချစရာမဟုတ်တော့ဘဲ လက်တွေ့ကျ</a:t>
            </a:r>
            <a:r>
              <a:rPr lang="en-JP" sz="28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သော ဘုရားဝတ်၌မွေ့လျော်ခြင်းအတွက် အစွမ်းထက်သော သြဇာလွှမ်းမိုးမှုကို ဖြစ်ပေါ်စေခဲ့သည်။ […]</a:t>
            </a:r>
          </a:p>
          <a:p>
            <a:pPr algn="just">
              <a:spcBef>
                <a:spcPts val="600"/>
              </a:spcBef>
            </a:pP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နှလုံးသားအပေါ် ဘုရားသခင်၏ကျေးဇူးတော်၏ သြဇာလွှမ်းမိုးမှုဖြင့် ဖြစ်ပေါ်</a:t>
            </a:r>
            <a:r>
              <a:rPr lang="en-US" sz="28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လာသော နောင်တသည် အပြစ်ကို ဝန်ခံခြင်းနှင့် စွန့်လွှတ်ခြင်းသို့ ဦးတည်စေ</a:t>
            </a:r>
            <a:r>
              <a:rPr lang="en-US" sz="28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လိမ့်မည်။ ထိုသို့သော အသီးအနှံများကို တမန်တော်က ကောရိန္သုယုံ</a:t>
            </a:r>
            <a:r>
              <a:rPr lang="en-US" sz="28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ကြည်သူ</a:t>
            </a:r>
            <a:r>
              <a:rPr lang="en-US" sz="2800" dirty="0">
                <a:latin typeface="Pyidaungsu" panose="020B0502040204020203" pitchFamily="34" charset="0"/>
                <a:cs typeface="Pyidaungsu" panose="020B0502040204020203" pitchFamily="34" charset="0"/>
              </a:rPr>
              <a:t> </a:t>
            </a:r>
            <a:r>
              <a:rPr lang="my-MM" sz="2800" dirty="0">
                <a:latin typeface="Pyidaungsu" panose="020B0502040204020203" pitchFamily="34" charset="0"/>
                <a:cs typeface="Pyidaungsu" panose="020B0502040204020203" pitchFamily="34" charset="0"/>
              </a:rPr>
              <a:t>များ၏ ဘဝများတွင် မြင်တွေ့ခဲ့ရကြောင်း ကြေငြာခဲ့သည်။”</a:t>
            </a:r>
            <a:endParaRPr lang="en" sz="2800" dirty="0">
              <a:latin typeface="Pyidaungsu" panose="020B0502040204020203" pitchFamily="34" charset="0"/>
              <a:cs typeface="Pyidaungsu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4609</Words>
  <Application>Microsoft Office PowerPoint</Application>
  <PresentationFormat>Panorámica</PresentationFormat>
  <Paragraphs>60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Pyidaungsu</vt:lpstr>
      <vt:lpstr>Aptos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92</cp:revision>
  <dcterms:created xsi:type="dcterms:W3CDTF">2026-07-22T06:08:40Z</dcterms:created>
  <dcterms:modified xsi:type="dcterms:W3CDTF">2026-08-11T15:25:17Z</dcterms:modified>
</cp:coreProperties>
</file>