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5"/>
  </p:notesMasterIdLst>
  <p:sldIdLst>
    <p:sldId id="272" r:id="rId3"/>
    <p:sldId id="275" r:id="rId4"/>
    <p:sldId id="258" r:id="rId5"/>
    <p:sldId id="259" r:id="rId6"/>
    <p:sldId id="260" r:id="rId7"/>
    <p:sldId id="273" r:id="rId8"/>
    <p:sldId id="262" r:id="rId9"/>
    <p:sldId id="274" r:id="rId10"/>
    <p:sldId id="264" r:id="rId11"/>
    <p:sldId id="268" r:id="rId12"/>
    <p:sldId id="269" r:id="rId13"/>
    <p:sldId id="270" r:id="rId14"/>
  </p:sldIdLst>
  <p:sldSz cx="12192000" cy="6858000"/>
  <p:notesSz cx="6858000" cy="9144000"/>
  <p:embeddedFontLst>
    <p:embeddedFont>
      <p:font typeface="Constantia" panose="02030602050306030303" pitchFamily="18" charset="0"/>
      <p:regular r:id="rId16"/>
      <p:bold r:id="rId17"/>
      <p:italic r:id="rId18"/>
      <p:boldItalic r:id="rId19"/>
    </p:embeddedFont>
    <p:embeddedFont>
      <p:font typeface="Pyidaungsu" panose="020B0604020202020204" charset="0"/>
      <p:regular r:id="rId20"/>
      <p:bold r:id="rId21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55" autoAdjust="0"/>
    <p:restoredTop sz="94630"/>
  </p:normalViewPr>
  <p:slideViewPr>
    <p:cSldViewPr snapToGrid="0">
      <p:cViewPr varScale="1">
        <p:scale>
          <a:sx n="101" d="100"/>
          <a:sy n="101" d="100"/>
        </p:scale>
        <p:origin x="22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400" b="0" dirty="0" err="1">
              <a:solidFill>
                <a:schemeClr val="bg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n" sz="2400" b="0" dirty="0">
              <a:solidFill>
                <a:schemeClr val="bg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n" sz="2400" b="0" dirty="0" err="1">
              <a:solidFill>
                <a:schemeClr val="bg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န်ုပ်တို့သည</a:t>
          </a:r>
          <a:r>
            <a:rPr lang="en" sz="2400" b="0" dirty="0">
              <a:solidFill>
                <a:schemeClr val="bg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. . .</a:t>
          </a: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400" b="0" dirty="0" err="1">
              <a:solidFill>
                <a:schemeClr val="bg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သို့သော</a:t>
          </a:r>
          <a:r>
            <a:rPr lang="en" sz="2400" b="0" dirty="0">
              <a:solidFill>
                <a:schemeClr val="bg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" sz="18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တင်းကျပ်စွာဖိနှိပ်ခံရသည</a:t>
          </a:r>
          <a:r>
            <a:rPr lang="en" sz="18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kern="1200" dirty="0" err="1">
              <a:solidFill>
                <a:prstClr val="black"/>
              </a:solidFill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မကြေကွဲခဲ့ပ</a:t>
          </a:r>
          <a:r>
            <a:rPr lang="en" sz="1800" b="0" kern="1200" dirty="0">
              <a:solidFill>
                <a:prstClr val="black"/>
              </a:solidFill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ါ</a:t>
          </a: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" sz="18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ဦီးနှောက်ခြောက်ခဲ့သည</a:t>
          </a:r>
          <a:r>
            <a:rPr lang="en" sz="18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solidFill>
                <a:prstClr val="black"/>
              </a:solidFill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စိတ်မပျက်ခဲ့ပ</a:t>
          </a:r>
          <a:r>
            <a:rPr lang="en" sz="2000" b="0" kern="1200" dirty="0">
              <a:solidFill>
                <a:prstClr val="black"/>
              </a:solidFill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ါ</a:t>
          </a: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" sz="18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ညှဉ်းပန်းခြင်းခံခဲ့သည</a:t>
          </a:r>
          <a:r>
            <a:rPr lang="en" sz="18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kern="1200" dirty="0" err="1">
              <a:solidFill>
                <a:prstClr val="black"/>
              </a:solidFill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မိတ်ဆွေမကင်းခဲ့ပ</a:t>
          </a:r>
          <a:r>
            <a:rPr lang="en" sz="1800" b="0" kern="1200" dirty="0">
              <a:solidFill>
                <a:prstClr val="black"/>
              </a:solidFill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ါ</a:t>
          </a: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sz="18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ရိုက်နှက်ခံခဲ့သည</a:t>
          </a:r>
          <a:r>
            <a:rPr lang="es-ES" sz="18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kern="1200" dirty="0" err="1">
              <a:solidFill>
                <a:prstClr val="black"/>
              </a:solidFill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မသေကြေခဲ့ပ</a:t>
          </a:r>
          <a:r>
            <a:rPr lang="es-ES" sz="1800" b="0" kern="1200" dirty="0">
              <a:solidFill>
                <a:prstClr val="black"/>
              </a:solidFill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ါ</a:t>
          </a: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 custLinFactNeighborY="28325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1" qsCatId="simple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pPr>
            <a:lnSpc>
              <a:spcPts val="2160"/>
            </a:lnSpc>
            <a:spcAft>
              <a:spcPts val="0"/>
            </a:spcAft>
          </a:pPr>
          <a:r>
            <a:rPr lang="en" sz="18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ခရစ်တော်သည</a:t>
          </a:r>
          <a:r>
            <a:rPr lang="en" sz="18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မေတ္တာကြောင</a:t>
          </a:r>
          <a:r>
            <a:rPr lang="en" sz="18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n" sz="18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အသက်ကိုပေးတော်မူ</a:t>
          </a:r>
          <a:r>
            <a:rPr lang="en" sz="18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၏။ </a:t>
          </a:r>
          <a:r>
            <a:rPr lang="en" sz="18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ဤအရာကကိုယ</a:t>
          </a:r>
          <a:r>
            <a:rPr lang="en" sz="18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တော်အတွက</a:t>
          </a:r>
          <a:r>
            <a:rPr lang="en" sz="18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အသက်ရှင်ရန</a:t>
          </a:r>
          <a:r>
            <a:rPr lang="en" sz="18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တွန်းအားပေးသည</a:t>
          </a:r>
          <a:r>
            <a:rPr lang="en" sz="18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(၂ </a:t>
          </a:r>
          <a:r>
            <a:rPr lang="en" sz="18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18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၅း၁၄-၁၅)</a:t>
          </a: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pPr>
            <a:lnSpc>
              <a:spcPts val="2160"/>
            </a:lnSpc>
            <a:spcAft>
              <a:spcPts val="0"/>
            </a:spcAft>
          </a:pPr>
          <a:r>
            <a:rPr lang="en" sz="18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ခရစ်တော်သည</a:t>
          </a:r>
          <a:r>
            <a:rPr lang="en" sz="18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n" sz="18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n" sz="18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န်ုပ်တို့ကို</a:t>
          </a:r>
          <a:r>
            <a:rPr lang="en" sz="18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အသစ်သောသတ္တဝါအဖြစ</a:t>
          </a:r>
          <a:r>
            <a:rPr lang="en" sz="18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ဖန်ဆင်းတော်မူ</a:t>
          </a:r>
          <a:r>
            <a:rPr lang="en" sz="18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၏။ </a:t>
          </a:r>
          <a:r>
            <a:rPr lang="en" sz="18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ဤအရာက</a:t>
          </a:r>
          <a:r>
            <a:rPr lang="en" sz="18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n" sz="18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n" sz="18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န်ုပ်တို</a:t>
          </a:r>
          <a:r>
            <a:rPr lang="en" sz="18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့၏</a:t>
          </a:r>
          <a:r>
            <a:rPr lang="en" sz="18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ဘဝဟောင်းကို</a:t>
          </a:r>
          <a:r>
            <a:rPr lang="en" sz="18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ဖယ်ရှားတော်မူ</a:t>
          </a:r>
          <a:r>
            <a:rPr lang="en" sz="18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၏ (၂ </a:t>
          </a:r>
          <a:r>
            <a:rPr lang="en" sz="18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18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၅း၁၇)</a:t>
          </a: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en" sz="18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ခရစ်တော်က</a:t>
          </a:r>
          <a:r>
            <a:rPr lang="en" sz="1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n" sz="1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n" sz="18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န်ုပ်တို့ကို</a:t>
          </a:r>
          <a:r>
            <a:rPr lang="en" sz="1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ဘုရားသခင်နှင</a:t>
          </a:r>
          <a:r>
            <a:rPr lang="en" sz="1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သင</a:t>
          </a:r>
          <a:r>
            <a:rPr lang="en" sz="1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မြတ်စေတော်မူ</a:t>
          </a:r>
          <a:r>
            <a:rPr lang="en" sz="1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၏။ </a:t>
          </a:r>
          <a:r>
            <a:rPr lang="en" sz="18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ဤအရာ</a:t>
          </a:r>
          <a:r>
            <a:rPr lang="en" sz="1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n" sz="1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n" sz="1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n" sz="18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န်ုပ်တို့ကို</a:t>
          </a:r>
          <a:r>
            <a:rPr lang="en" sz="1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သူ၏သံတမန်ဖြစ်စေတော်မူ</a:t>
          </a:r>
          <a:r>
            <a:rPr lang="en" sz="1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၏ (၂ </a:t>
          </a:r>
          <a:r>
            <a:rPr lang="en" sz="18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1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၅း၁၈ - ၂၀) </a:t>
          </a: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1" qsCatId="3D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အခက်အခဲများကို</a:t>
          </a:r>
          <a:r>
            <a:rPr lang="en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ခံနိုင်ရည်ရှိသည</a:t>
          </a:r>
          <a:r>
            <a:rPr lang="en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(၂ </a:t>
          </a:r>
          <a:r>
            <a:rPr lang="en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၆း၄-၅)</a:t>
          </a: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ဝိညာဉ်အသီးကိုသီးရန</a:t>
          </a:r>
          <a:r>
            <a:rPr lang="en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(၂ </a:t>
          </a:r>
          <a:r>
            <a:rPr lang="en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၆း၆) </a:t>
          </a: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မှန်ကန်ရိုးသား</a:t>
          </a:r>
          <a:r>
            <a:rPr lang="en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၊ </a:t>
          </a:r>
          <a:r>
            <a:rPr lang="en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ဖြောင</a:t>
          </a:r>
          <a:r>
            <a:rPr lang="en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မတ်ရန</a:t>
          </a:r>
          <a:r>
            <a:rPr lang="en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(၂ </a:t>
          </a:r>
          <a:r>
            <a:rPr lang="en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၆း၇) </a:t>
          </a: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n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မည်သည</a:t>
          </a:r>
          <a:r>
            <a:rPr lang="en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အခြေအနေတွင်မဆို</a:t>
          </a:r>
          <a:r>
            <a:rPr lang="en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ခိုင်မာစွာရပ်တည်ခြင်း</a:t>
          </a:r>
          <a:r>
            <a:rPr lang="en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(၂ </a:t>
          </a:r>
          <a:r>
            <a:rPr lang="en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၆း၈-၁၀)</a:t>
          </a: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သူများအတွက</a:t>
          </a:r>
          <a:r>
            <a:rPr lang="en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နှလုံးသားဖွင</a:t>
          </a:r>
          <a:r>
            <a:rPr lang="en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ထားခြင်း</a:t>
          </a:r>
          <a:r>
            <a:rPr lang="en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(၂ </a:t>
          </a:r>
          <a:r>
            <a:rPr lang="en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၆း၁၁-၁၃)</a:t>
          </a:r>
          <a:endParaRPr lang="en" sz="2000" b="1" dirty="0">
            <a:solidFill>
              <a:schemeClr val="tx1"/>
            </a:solidFill>
          </a:endParaRP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n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မယုံကြည်သူများ</a:t>
          </a:r>
          <a:r>
            <a:rPr lang="en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၏ </a:t>
          </a:r>
          <a:r>
            <a:rPr lang="en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အန္တရာယ်များသော</a:t>
          </a:r>
          <a:r>
            <a:rPr lang="en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လ</a:t>
          </a:r>
          <a:r>
            <a:rPr lang="en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ွှ</a:t>
          </a:r>
          <a:r>
            <a:rPr lang="en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မ်းမိုးမှုမ</a:t>
          </a:r>
          <a:r>
            <a:rPr lang="en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ှ </a:t>
          </a:r>
          <a:r>
            <a:rPr lang="en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သီးခြားနေခြင်း</a:t>
          </a:r>
          <a:r>
            <a:rPr lang="en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(၂ </a:t>
          </a:r>
          <a:r>
            <a:rPr lang="en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၆း၁၄-၁၅)</a:t>
          </a: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522" custLinFactNeighborY="-9180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400" b="0" dirty="0" err="1">
              <a:latin typeface="Pyidaungsu" panose="020B0502040204020203" pitchFamily="34" charset="0"/>
              <a:cs typeface="Pyidaungsu" panose="020B0502040204020203" pitchFamily="34" charset="0"/>
            </a:rPr>
            <a:t>ခေ</a:t>
          </a:r>
          <a:r>
            <a:rPr lang="en" sz="2400" b="0" dirty="0">
              <a:latin typeface="Pyidaungsu" panose="020B0502040204020203" pitchFamily="34" charset="0"/>
              <a:cs typeface="Pyidaungsu" panose="020B0502040204020203" pitchFamily="34" charset="0"/>
            </a:rPr>
            <a:t>ါ်</a:t>
          </a:r>
          <a:r>
            <a:rPr lang="en" sz="2400" b="0" dirty="0" err="1">
              <a:latin typeface="Pyidaungsu" panose="020B0502040204020203" pitchFamily="34" charset="0"/>
              <a:cs typeface="Pyidaungsu" panose="020B0502040204020203" pitchFamily="34" charset="0"/>
            </a:rPr>
            <a:t>တော်မူခြင်း</a:t>
          </a:r>
          <a:r>
            <a:rPr lang="en" sz="2400" b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  <a:buClr>
              <a:schemeClr val="accent5">
                <a:lumMod val="75000"/>
              </a:schemeClr>
            </a:buClr>
          </a:pP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အပြစ်ရှိသောနယ်မြေမှထွက်သွားခြင်း</a:t>
          </a:r>
          <a:endParaRPr lang="en" sz="2000" b="0" dirty="0"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  <a:buClr>
              <a:schemeClr val="accent5">
                <a:lumMod val="75000"/>
              </a:schemeClr>
            </a:buClr>
          </a:pP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အပြစ်ရှိသောသူများနှင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သီးခြားနေခြင်း</a:t>
          </a:r>
          <a:endParaRPr lang="en" sz="2000" b="0" dirty="0"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400" b="0" dirty="0" err="1">
              <a:latin typeface="Pyidaungsu" panose="020B0502040204020203" pitchFamily="34" charset="0"/>
              <a:cs typeface="Pyidaungsu" panose="020B0502040204020203" pitchFamily="34" charset="0"/>
            </a:rPr>
            <a:t>အကျိုးဆက်များ</a:t>
          </a:r>
          <a:r>
            <a:rPr lang="en" sz="2400" b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>
            <a:lnSpc>
              <a:spcPct val="100000"/>
            </a:lnSpc>
            <a:spcAft>
              <a:spcPts val="0"/>
            </a:spcAft>
            <a:buClr>
              <a:schemeClr val="accent6">
                <a:lumMod val="50000"/>
              </a:schemeClr>
            </a:buClr>
          </a:pP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င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ါ 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မင်းတို့နှင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အတူနေမည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>
            <a:lnSpc>
              <a:spcPct val="100000"/>
            </a:lnSpc>
            <a:spcAft>
              <a:spcPts val="0"/>
            </a:spcAft>
            <a:buClr>
              <a:schemeClr val="accent6">
                <a:lumMod val="50000"/>
              </a:schemeClr>
            </a:buClr>
          </a:pP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ငါသည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သင်တို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့၏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အဘဖြစ်မည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  <a:buClr>
              <a:schemeClr val="accent5">
                <a:lumMod val="75000"/>
              </a:schemeClr>
            </a:buClr>
          </a:pP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မစင်ကြယ်သောအရာကို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မထိခြင်း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>
            <a:lnSpc>
              <a:spcPct val="100000"/>
            </a:lnSpc>
            <a:spcAft>
              <a:spcPts val="0"/>
            </a:spcAft>
            <a:buClr>
              <a:schemeClr val="accent6">
                <a:lumMod val="50000"/>
              </a:schemeClr>
            </a:buClr>
          </a:pP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သင်တို့ကို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ငါလက်ခံမည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>
            <a:lnSpc>
              <a:spcPct val="100000"/>
            </a:lnSpc>
            <a:spcAft>
              <a:spcPts val="0"/>
            </a:spcAft>
            <a:buClr>
              <a:schemeClr val="accent6">
                <a:lumMod val="50000"/>
              </a:schemeClr>
            </a:buClr>
          </a:pP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သင်သည်င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ါ၏ 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ဘုရားသခင်ဖြစ်မည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>
            <a:lnSpc>
              <a:spcPct val="100000"/>
            </a:lnSpc>
            <a:spcAft>
              <a:spcPts val="0"/>
            </a:spcAft>
            <a:buClr>
              <a:schemeClr val="accent6">
                <a:lumMod val="50000"/>
              </a:schemeClr>
            </a:buClr>
          </a:pP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သင်တို့သည်င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ါ၏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လူဖြစ်မည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 custLinFactNeighborY="25496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 custLinFactNeighborY="8362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 custLinFactNeighborY="38240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 custLinFactNeighborY="69944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0" kern="1200" dirty="0" err="1">
              <a:solidFill>
                <a:schemeClr val="bg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n" sz="2400" b="0" kern="1200" dirty="0">
              <a:solidFill>
                <a:schemeClr val="bg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n" sz="2400" b="0" kern="1200" dirty="0" err="1">
              <a:solidFill>
                <a:schemeClr val="bg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န်ုပ်တို့သည</a:t>
          </a:r>
          <a:r>
            <a:rPr lang="en" sz="2400" b="0" kern="1200" dirty="0">
              <a:solidFill>
                <a:schemeClr val="bg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. . .</a:t>
          </a: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တင်းကျပ်စွာဖိနှိပ်ခံရသည</a:t>
          </a:r>
          <a:r>
            <a:rPr lang="en" sz="18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43721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ဦီးနှောက်ခြောက်ခဲ့သည</a:t>
          </a:r>
          <a:r>
            <a:rPr lang="en" sz="18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313274" y="851308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ညှဉ်းပန်းခြင်းခံခဲ့သည</a:t>
          </a:r>
          <a:r>
            <a:rPr lang="en" sz="18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ရိုက်နှက်ခံခဲ့သည</a:t>
          </a:r>
          <a:r>
            <a:rPr lang="es-ES" sz="18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0" kern="1200" dirty="0" err="1">
              <a:solidFill>
                <a:schemeClr val="bg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သို့သော</a:t>
          </a:r>
          <a:r>
            <a:rPr lang="en" sz="2400" b="0" kern="1200" dirty="0">
              <a:solidFill>
                <a:schemeClr val="bg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kern="1200" dirty="0" err="1">
              <a:solidFill>
                <a:prstClr val="black"/>
              </a:solidFill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မကြေကွဲခဲ့ပ</a:t>
          </a:r>
          <a:r>
            <a:rPr lang="en" sz="1800" b="0" kern="1200" dirty="0">
              <a:solidFill>
                <a:prstClr val="black"/>
              </a:solidFill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ါ</a:t>
          </a: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solidFill>
                <a:prstClr val="black"/>
              </a:solidFill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စိတ်မပျက်ခဲ့ပ</a:t>
          </a:r>
          <a:r>
            <a:rPr lang="en" sz="2000" b="0" kern="1200" dirty="0">
              <a:solidFill>
                <a:prstClr val="black"/>
              </a:solidFill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ါ</a:t>
          </a: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kern="1200" dirty="0" err="1">
              <a:solidFill>
                <a:prstClr val="black"/>
              </a:solidFill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မိတ်ဆွေမကင်းခဲ့ပ</a:t>
          </a:r>
          <a:r>
            <a:rPr lang="en" sz="1800" b="0" kern="1200" dirty="0">
              <a:solidFill>
                <a:prstClr val="black"/>
              </a:solidFill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ါ</a:t>
          </a: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kern="1200" dirty="0" err="1">
              <a:solidFill>
                <a:prstClr val="black"/>
              </a:solidFill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မသေကြေခဲ့ပ</a:t>
          </a:r>
          <a:r>
            <a:rPr lang="es-ES" sz="1800" b="0" kern="1200" dirty="0">
              <a:solidFill>
                <a:prstClr val="black"/>
              </a:solidFill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ါ</a:t>
          </a: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ts val="216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18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ခရစ်တော်သည</a:t>
          </a:r>
          <a:r>
            <a:rPr lang="en" sz="18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မေတ္တာကြောင</a:t>
          </a:r>
          <a:r>
            <a:rPr lang="en" sz="18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n" sz="18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အသက်ကိုပေးတော်မူ</a:t>
          </a:r>
          <a:r>
            <a:rPr lang="en" sz="18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၏။ </a:t>
          </a:r>
          <a:r>
            <a:rPr lang="en" sz="18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ဤအရာကကိုယ</a:t>
          </a:r>
          <a:r>
            <a:rPr lang="en" sz="18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တော်အတွက</a:t>
          </a:r>
          <a:r>
            <a:rPr lang="en" sz="18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အသက်ရှင်ရန</a:t>
          </a:r>
          <a:r>
            <a:rPr lang="en" sz="18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တွန်းအားပေးသည</a:t>
          </a:r>
          <a:r>
            <a:rPr lang="en" sz="18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(၂ </a:t>
          </a:r>
          <a:r>
            <a:rPr lang="en" sz="18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18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၅း၁၄-၁၅)</a:t>
          </a: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ts val="216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18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ခရစ်တော်သည</a:t>
          </a:r>
          <a:r>
            <a:rPr lang="en" sz="18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n" sz="18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n" sz="18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န်ုပ်တို့ကို</a:t>
          </a:r>
          <a:r>
            <a:rPr lang="en" sz="18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အသစ်သောသတ္တဝါအဖြစ</a:t>
          </a:r>
          <a:r>
            <a:rPr lang="en" sz="18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18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ဖန်ဆင်းတော်မူ</a:t>
          </a:r>
          <a:r>
            <a:rPr lang="en" sz="18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၏။ </a:t>
          </a:r>
          <a:r>
            <a:rPr lang="en" sz="18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ဤအရာက</a:t>
          </a:r>
          <a:r>
            <a:rPr lang="en" sz="18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n" sz="18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n" sz="18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န်ုပ်တို</a:t>
          </a:r>
          <a:r>
            <a:rPr lang="en" sz="18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့၏</a:t>
          </a:r>
          <a:r>
            <a:rPr lang="en" sz="18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ဘဝဟောင်းကို</a:t>
          </a:r>
          <a:r>
            <a:rPr lang="en" sz="18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ဖယ်ရှားတော်မူ</a:t>
          </a:r>
          <a:r>
            <a:rPr lang="en" sz="18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၏ (၂ </a:t>
          </a:r>
          <a:r>
            <a:rPr lang="en" sz="18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18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၅း၁၇)</a:t>
          </a: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ခရစ်တော်က</a:t>
          </a:r>
          <a:r>
            <a:rPr lang="en" sz="18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n" sz="18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n" sz="18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န်ုပ်တို့ကို</a:t>
          </a:r>
          <a:r>
            <a:rPr lang="en" sz="18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ဘုရားသခင်နှင</a:t>
          </a:r>
          <a:r>
            <a:rPr lang="en" sz="18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သင</a:t>
          </a:r>
          <a:r>
            <a:rPr lang="en" sz="18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18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မြတ်စေတော်မူ</a:t>
          </a:r>
          <a:r>
            <a:rPr lang="en" sz="18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၏။ </a:t>
          </a:r>
          <a:r>
            <a:rPr lang="en" sz="18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ဤအရာ</a:t>
          </a:r>
          <a:r>
            <a:rPr lang="en" sz="18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n" sz="18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n" sz="18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n" sz="18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န်ုပ်တို့ကို</a:t>
          </a:r>
          <a:r>
            <a:rPr lang="en" sz="18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သူ၏သံတမန်ဖြစ်စေတော်မူ</a:t>
          </a:r>
          <a:r>
            <a:rPr lang="en" sz="18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၏ (၂ </a:t>
          </a:r>
          <a:r>
            <a:rPr lang="en" sz="18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18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၅း၁၈ - ၂၀) </a:t>
          </a: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အခက်အခဲများကို</a:t>
          </a:r>
          <a:r>
            <a:rPr lang="en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ခံနိုင်ရည်ရှိသည</a:t>
          </a:r>
          <a:r>
            <a:rPr lang="en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(၂ </a:t>
          </a:r>
          <a:r>
            <a:rPr lang="en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၆း၄-၅)</a:t>
          </a: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ဝိညာဉ်အသီးကိုသီးရန</a:t>
          </a:r>
          <a:r>
            <a:rPr lang="en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(၂ </a:t>
          </a:r>
          <a:r>
            <a:rPr lang="en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၆း၆) </a:t>
          </a: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မှန်ကန်ရိုးသား</a:t>
          </a:r>
          <a:r>
            <a:rPr lang="en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၊ </a:t>
          </a:r>
          <a:r>
            <a:rPr lang="en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ဖြောင</a:t>
          </a:r>
          <a:r>
            <a:rPr lang="en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မတ်ရန</a:t>
          </a:r>
          <a:r>
            <a:rPr lang="en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(၂ </a:t>
          </a:r>
          <a:r>
            <a:rPr lang="en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၆း၇) </a:t>
          </a: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66" y="1404264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မည်သည</a:t>
          </a:r>
          <a:r>
            <a:rPr lang="en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အခြေအနေတွင်မဆို</a:t>
          </a:r>
          <a:r>
            <a:rPr lang="en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ခိုင်မာစွာရပ်တည်ခြင်း</a:t>
          </a:r>
          <a:r>
            <a:rPr lang="en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(၂ </a:t>
          </a:r>
          <a:r>
            <a:rPr lang="en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၆း၈-၁၀)</a:t>
          </a:r>
        </a:p>
      </dsp:txBody>
      <dsp:txXfrm rot="10800000">
        <a:off x="193277" y="1404264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သူများအတွက</a:t>
          </a:r>
          <a:r>
            <a:rPr lang="en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နှလုံးသားဖွင</a:t>
          </a:r>
          <a:r>
            <a:rPr lang="en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ထားခြင်း</a:t>
          </a:r>
          <a:r>
            <a:rPr lang="en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(၂ </a:t>
          </a:r>
          <a:r>
            <a:rPr lang="en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၆း၁၁-၁၃)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မယုံကြည်သူများ</a:t>
          </a:r>
          <a:r>
            <a:rPr lang="en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၏ </a:t>
          </a:r>
          <a:r>
            <a:rPr lang="en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အန္တရာယ်များသော</a:t>
          </a:r>
          <a:r>
            <a:rPr lang="en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လ</a:t>
          </a:r>
          <a:r>
            <a:rPr lang="en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ွှ</a:t>
          </a:r>
          <a:r>
            <a:rPr lang="en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မ်းမိုးမှုမ</a:t>
          </a:r>
          <a:r>
            <a:rPr lang="en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ှ </a:t>
          </a:r>
          <a:r>
            <a:rPr lang="en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သီးခြားနေခြင်း</a:t>
          </a:r>
          <a:r>
            <a:rPr lang="en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(၂ </a:t>
          </a:r>
          <a:r>
            <a:rPr lang="en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၆း၁၄-၁၅)</a:t>
          </a: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144823"/>
          <a:ext cx="4724399" cy="15876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124968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အပြစ်ရှိသောနယ်မြေမှထွက်သွားခြင်း</a:t>
          </a:r>
          <a:endParaRPr lang="en" sz="2000" b="0" kern="1200" dirty="0">
            <a:latin typeface="Pyidaungsu" panose="020B0502040204020203" pitchFamily="34" charset="0"/>
            <a:cs typeface="Pyidaungsu" panose="020B0502040204020203" pitchFamily="34" charset="0"/>
          </a:endParaRP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အပြစ်ရှိသောသူများနှင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သီးခြားနေခြင်း</a:t>
          </a:r>
          <a:endParaRPr lang="en" sz="2000" b="0" kern="1200" dirty="0">
            <a:latin typeface="Pyidaungsu" panose="020B0502040204020203" pitchFamily="34" charset="0"/>
            <a:cs typeface="Pyidaungsu" panose="020B0502040204020203" pitchFamily="34" charset="0"/>
          </a:endParaRP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မစင်ကြယ်သောအရာကို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မထိခြင်း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</a:p>
      </dsp:txBody>
      <dsp:txXfrm>
        <a:off x="0" y="144823"/>
        <a:ext cx="4724399" cy="1587600"/>
      </dsp:txXfrm>
    </dsp:sp>
    <dsp:sp modelId="{8CA31D7B-4932-4101-A40D-C4E41FBF3C33}">
      <dsp:nvSpPr>
        <dsp:cNvPr id="0" name=""/>
        <dsp:cNvSpPr/>
      </dsp:nvSpPr>
      <dsp:spPr>
        <a:xfrm>
          <a:off x="236220" y="74328"/>
          <a:ext cx="3307080" cy="1771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ခေ</a:t>
          </a:r>
          <a:r>
            <a:rPr lang="en" sz="24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ါ်</a:t>
          </a:r>
          <a:r>
            <a:rPr lang="en" sz="24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တော်မူခြင်း</a:t>
          </a:r>
          <a:r>
            <a:rPr lang="en" sz="24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</a:p>
      </dsp:txBody>
      <dsp:txXfrm>
        <a:off x="244866" y="82974"/>
        <a:ext cx="3289788" cy="159828"/>
      </dsp:txXfrm>
    </dsp:sp>
    <dsp:sp modelId="{0B77B9BE-14BF-4E81-B518-2EB7008C0C27}">
      <dsp:nvSpPr>
        <dsp:cNvPr id="0" name=""/>
        <dsp:cNvSpPr/>
      </dsp:nvSpPr>
      <dsp:spPr>
        <a:xfrm>
          <a:off x="0" y="1855458"/>
          <a:ext cx="4724399" cy="24948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124968" rIns="366666" bIns="142240" numCol="1" spcCol="1270" anchor="ctr" anchorCtr="0">
          <a:noAutofit/>
        </a:bodyPr>
        <a:lstStyle/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င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ါ 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မင်းတို့နှင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အတူနေမည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သင်သည်င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ါ၏ 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ဘုရားသခင်ဖြစ်မည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သင်တို့သည်င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ါ၏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လူဖြစ်မည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သင်တို့ကို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ငါလက်ခံမည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ငါသည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သင်တို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့၏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အဘဖြစ်မည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0" y="1855458"/>
        <a:ext cx="4724399" cy="2494800"/>
      </dsp:txXfrm>
    </dsp:sp>
    <dsp:sp modelId="{10D1A03A-6952-4C5D-9531-7BD8145E38A2}">
      <dsp:nvSpPr>
        <dsp:cNvPr id="0" name=""/>
        <dsp:cNvSpPr/>
      </dsp:nvSpPr>
      <dsp:spPr>
        <a:xfrm>
          <a:off x="236220" y="1805460"/>
          <a:ext cx="3307080" cy="17712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အကျိုးဆက်များ</a:t>
          </a:r>
          <a:r>
            <a:rPr lang="en" sz="24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</a:p>
      </dsp:txBody>
      <dsp:txXfrm>
        <a:off x="244866" y="1814106"/>
        <a:ext cx="3289788" cy="1598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JP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17BF75-FDC5-7446-978D-6FCC5C444785}" type="datetimeFigureOut">
              <a:rPr lang="en-JP" smtClean="0"/>
              <a:t>08/14/2026</a:t>
            </a:fld>
            <a:endParaRPr lang="en-JP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JP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E3D527-DCFD-2F49-AC0D-16DD101063AC}" type="slidenum">
              <a:rPr lang="en-JP" smtClean="0"/>
              <a:t>‹Nº›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68072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E3D527-DCFD-2F49-AC0D-16DD101063AC}" type="slidenum">
              <a:rPr lang="en-JP" smtClean="0"/>
              <a:t>3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723144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E3D527-DCFD-2F49-AC0D-16DD101063AC}" type="slidenum">
              <a:rPr lang="en-JP" smtClean="0"/>
              <a:t>5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965371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E3D527-DCFD-2F49-AC0D-16DD101063AC}" type="slidenum">
              <a:rPr lang="en-JP" smtClean="0"/>
              <a:t>9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587791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microsoft.com/office/2007/relationships/hdphoto" Target="../media/hdphoto1.wdp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3" Type="http://schemas.openxmlformats.org/officeDocument/2006/relationships/image" Target="../media/image32.jpe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Relationship Id="rId1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4537250"/>
            <a:ext cx="62579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စစ်မှန်သောခရစ်ယာန</a:t>
            </a:r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အမှုတော</a:t>
            </a:r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်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945601"/>
            <a:ext cx="1513047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en" b="1" dirty="0" err="1">
                <a:solidFill>
                  <a:srgbClr val="543F22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သင်ခန်းစာ</a:t>
            </a:r>
            <a:r>
              <a:rPr lang="en" b="1" dirty="0">
                <a:solidFill>
                  <a:srgbClr val="543F22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၁၀၊ </a:t>
            </a:r>
            <a:r>
              <a:rPr lang="en" b="1" dirty="0" err="1">
                <a:solidFill>
                  <a:srgbClr val="543F22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စက်တင်ဘာ</a:t>
            </a:r>
            <a:r>
              <a:rPr lang="en" b="1" dirty="0">
                <a:solidFill>
                  <a:srgbClr val="543F22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၅၊ ၂၀၂၆</a:t>
            </a: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>
              <a:spcBef>
                <a:spcPts val="600"/>
              </a:spcBef>
            </a:pPr>
            <a:r>
              <a:rPr lang="en" sz="6000" b="1" dirty="0">
                <a:solidFill>
                  <a:srgbClr val="6B9B32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ပူးပေါင်းဆောင်ရွက်ခြင်း၏ရလဒ်</a:t>
            </a: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79023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b="1" spc="6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နှစ်သိမ</a:t>
            </a:r>
            <a:r>
              <a:rPr lang="en" sz="32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3200" b="1" spc="6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မှုနှင</a:t>
            </a:r>
            <a:r>
              <a:rPr lang="en" sz="32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3200" b="1" spc="6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ပျော်ရ</a:t>
            </a:r>
            <a:r>
              <a:rPr lang="en" sz="32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ွှ</a:t>
            </a:r>
            <a:r>
              <a:rPr lang="en" sz="3200" b="1" spc="6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င်ခြင်း</a:t>
            </a:r>
            <a:endParaRPr lang="en" sz="3200" b="1" spc="60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dist="38100" dir="2700000" algn="bl" rotWithShape="0">
                  <a:srgbClr val="00B05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my-MM" dirty="0">
                <a:solidFill>
                  <a:schemeClr val="accent2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“သင်တို့ကြောင့် အလွန်ရဲရင့်ခြင်းရှိ၏။ သင်တို့ကြောင့် အလွန်ကြွားဝါခြင်း ရှိရ၏။ သက်သာခြင်းနှင့် ပြည့်စုံ၏။ ညှဉ်းဆဲခြင်းကို ခံလေရာရာ၌ အတိုင်းထက်အလွန် ဝမ်းမြောက်ခြင်းရှိ၏”</a:t>
            </a:r>
            <a:r>
              <a:rPr lang="en-JP" dirty="0">
                <a:solidFill>
                  <a:schemeClr val="accent2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solidFill>
                  <a:schemeClr val="accent2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(၂ ကောရိန္သု ၇း၄)</a:t>
            </a:r>
            <a:endParaRPr lang="en" dirty="0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95250" y="1417203"/>
            <a:ext cx="6657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ပေါလုသည် အခက်အခဲများကြားမှ အလွန်ဝမ်းမြောက်ခဲ့သည်။ (၂ ကော. ၇:၄) အဘယ်အရာက ဤဝမ်းမြောက်ခြင်းကို ဖြစ်ပေါ်စေခဲ့သနည်း။</a:t>
            </a:r>
            <a:endParaRPr lang="en-JP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623840"/>
            <a:ext cx="914319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y-MM" dirty="0"/>
              <a:t>ထို့ကြောင့် လူအပေါင်းတို့အတွက် နှစ်သိမ့်မှုရရှိခဲ့သည်။ ပေါလု၏အပေါင်းအဖော် တိတုသည် နှစ်သိမ့်</a:t>
            </a:r>
            <a:r>
              <a:rPr lang="en-JP" dirty="0"/>
              <a:t> </a:t>
            </a:r>
            <a:r>
              <a:rPr lang="my-MM" dirty="0"/>
              <a:t>မှုရရှိခဲ့သည်။ (၂ ကော. ၇:၇)။ ပေါလုသည် တိတုရောက်ရှိလာခြင်းကြောင့် နှစ်သိမ့်မှုရရှိခဲ့သည် (၂ ကော. ၇:၆)။ ကောရိန္သုအသင်းတော်သားများသည် နှစ်သိမ့်မှုခံစားခဲ့ရပြီး ယင်းက ပေါလုအားလည်း နှစ်သိမ့်</a:t>
            </a:r>
            <a:r>
              <a:rPr lang="en-JP" dirty="0"/>
              <a:t> </a:t>
            </a:r>
            <a:r>
              <a:rPr lang="my-MM" dirty="0"/>
              <a:t>မှုရရှိစေခဲ့သည် (၂ ကော. ၇:၁၃)။</a:t>
            </a:r>
            <a:endParaRPr lang="en-JP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95250" y="2242366"/>
            <a:ext cx="665797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ပေါလု၏ ကြမ်းတမ်းသော စာတစ်စောင်က ကောရိန္သုအသင်းသား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များကို ဝမ်းနည်းစေခဲ့သည် (၂ကော ၇:၈)။ သို့သော် ထိုဝမ်း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နည်းမှုက သူတို့အား နောင်တရစေခဲ့သည် (၂ကော ၇:၉-၁၀)။ ဤ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အရာက ပေါလုနှင့် ၎င်းတို့၏ဆက်ဆံရေးနှင့် အချင်းချင်းဆက်ဆံ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ရေးတွင် လုံးဝပြောင်းလဲမှုကို ဖြစ်ပေါ်စေခဲ့သည် (၂ကော ၇:၁၁-၁၂)။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798423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သို့သော် ပေါလုသည် ယင်းအတွက် ဂုဏ်ယူဝင့်ကြွားခြင်း မရှိပါ။ သင်းအုပ်ဆရာများနှင့် အ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သင်းသားများသည် ဝမ်းမြောက်ခြင်းနှင့် နှစ်သိမ့်မှုကို ခံစားနိုင်ပါက ဘုရားသခင်သည် “နှိမ့်ချ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သောသူတို့ကို နှစ်သိမ့်ပေးတော်မူသောကြောင့်”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ဖြစ်သည်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(၂ ကောရိန္သု ၇:၆က)။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2629848" y="593074"/>
            <a:ext cx="9483129" cy="5524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endParaRPr lang="en-JP" sz="26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my-MM" sz="2600" dirty="0">
                <a:latin typeface="Pyidaungsu" panose="020B0502040204020203" pitchFamily="34" charset="0"/>
                <a:cs typeface="Pyidaungsu" panose="020B0502040204020203" pitchFamily="34" charset="0"/>
              </a:rPr>
              <a:t>ဓမ္မအမှုတော်ဆိုသည်မှာ ဝန်ဆောင်မှုဖြစ်သည်။ ဤဓမ္မအမှုတော်အတွက် ကျွန်ုပ်တို့အားလုံးကို ခေါ်တော်မူသည်။ ကိုယ်၏သာယာမှုကို</a:t>
            </a:r>
            <a:r>
              <a:rPr lang="en-JP" sz="26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600" dirty="0">
                <a:latin typeface="Pyidaungsu" panose="020B0502040204020203" pitchFamily="34" charset="0"/>
                <a:cs typeface="Pyidaungsu" panose="020B0502040204020203" pitchFamily="34" charset="0"/>
              </a:rPr>
              <a:t> ရွေးချယ်ခြင်း</a:t>
            </a:r>
            <a:r>
              <a:rPr lang="en-JP" sz="2600" dirty="0">
                <a:latin typeface="Pyidaungsu" panose="020B0502040204020203" pitchFamily="34" charset="0"/>
                <a:cs typeface="Pyidaungsu" panose="020B0502040204020203" pitchFamily="34" charset="0"/>
              </a:rPr>
              <a:t> သည်</a:t>
            </a:r>
            <a:r>
              <a:rPr lang="my-MM" sz="2600" dirty="0">
                <a:latin typeface="Pyidaungsu" panose="020B0502040204020203" pitchFamily="34" charset="0"/>
                <a:cs typeface="Pyidaungsu" panose="020B0502040204020203" pitchFamily="34" charset="0"/>
              </a:rPr>
              <a:t> ဘုရားသခင်အတွက် အရှက်ရစရာဖြစ်သည်။ ညီအစ်ကိုမောင်နှမတို့၊ နှစ်စဉ်နှစ်တိုင်း ဝိညာဉ်ထောင်ပေါင်းများစွာတို့သည်</a:t>
            </a:r>
            <a:r>
              <a:rPr lang="en-JP" sz="2600" dirty="0">
                <a:latin typeface="Pyidaungsu" panose="020B0502040204020203" pitchFamily="34" charset="0"/>
                <a:cs typeface="Pyidaungsu" panose="020B0502040204020203" pitchFamily="34" charset="0"/>
              </a:rPr>
              <a:t> အလင်းမရရှိဘဲ</a:t>
            </a:r>
            <a:r>
              <a:rPr lang="my-MM" sz="2600" dirty="0">
                <a:latin typeface="Pyidaungsu" panose="020B0502040204020203" pitchFamily="34" charset="0"/>
                <a:cs typeface="Pyidaungsu" panose="020B0502040204020203" pitchFamily="34" charset="0"/>
              </a:rPr>
              <a:t> သူတို့</a:t>
            </a:r>
            <a:r>
              <a:rPr lang="en-JP" sz="26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600" dirty="0">
                <a:latin typeface="Pyidaungsu" panose="020B0502040204020203" pitchFamily="34" charset="0"/>
                <a:cs typeface="Pyidaungsu" panose="020B0502040204020203" pitchFamily="34" charset="0"/>
              </a:rPr>
              <a:t>၏အပြစ်နွံထဲမှာ သေဆုံးနေကြသည်။ သင်တို့သိကြပါသလား။”</a:t>
            </a:r>
          </a:p>
          <a:p>
            <a:pPr algn="just">
              <a:spcBef>
                <a:spcPts val="600"/>
              </a:spcBef>
            </a:pPr>
            <a:r>
              <a:rPr lang="my-MM" sz="2600" dirty="0">
                <a:latin typeface="Pyidaungsu" panose="020B0502040204020203" pitchFamily="34" charset="0"/>
                <a:cs typeface="Pyidaungsu" panose="020B0502040204020203" pitchFamily="34" charset="0"/>
              </a:rPr>
              <a:t>ကျွန်ုပ်တို့၏ကမ္ဘာပေါ်မှာ လုပ်ဆောင်ရမည့် ကြီးမားသော</a:t>
            </a:r>
            <a:r>
              <a:rPr lang="en-JP" sz="26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600" dirty="0">
                <a:latin typeface="Pyidaungsu" panose="020B0502040204020203" pitchFamily="34" charset="0"/>
                <a:cs typeface="Pyidaungsu" panose="020B0502040204020203" pitchFamily="34" charset="0"/>
              </a:rPr>
              <a:t>အလုပ်ရှိပါသည်။</a:t>
            </a:r>
            <a:r>
              <a:rPr lang="en-JP" sz="26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600" dirty="0">
                <a:latin typeface="Pyidaungsu" panose="020B0502040204020203" pitchFamily="34" charset="0"/>
                <a:cs typeface="Pyidaungsu" panose="020B0502040204020203" pitchFamily="34" charset="0"/>
              </a:rPr>
              <a:t> အမျိုးသား၊ အမျိုးသမီးများသည် ဘာသာစကားပြောခြင်းဆုကျေးဇူး</a:t>
            </a:r>
            <a:r>
              <a:rPr lang="en-JP" sz="2600" dirty="0">
                <a:latin typeface="Pyidaungsu" panose="020B0502040204020203" pitchFamily="34" charset="0"/>
                <a:cs typeface="Pyidaungsu" panose="020B0502040204020203" pitchFamily="34" charset="0"/>
              </a:rPr>
              <a:t> (သို့)</a:t>
            </a:r>
            <a:r>
              <a:rPr lang="my-MM" sz="2600" dirty="0">
                <a:latin typeface="Pyidaungsu" panose="020B0502040204020203" pitchFamily="34" charset="0"/>
                <a:cs typeface="Pyidaungsu" panose="020B0502040204020203" pitchFamily="34" charset="0"/>
              </a:rPr>
              <a:t> အံ့ဖွယ်အမှုများကို လုပ်ဆောင်ခြင်းအားဖြင့်မဟုတ်ဘဲ လက်ဝါးကပ်တိုင်မှာ အသေခံခဲ့သော ခရစ်တော်ကို</a:t>
            </a:r>
            <a:r>
              <a:rPr lang="en-JP" sz="26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600" dirty="0">
                <a:latin typeface="Pyidaungsu" panose="020B0502040204020203" pitchFamily="34" charset="0"/>
                <a:cs typeface="Pyidaungsu" panose="020B0502040204020203" pitchFamily="34" charset="0"/>
              </a:rPr>
              <a:t>သက်သေခံခြင်းအားဖြင့် ပြောင်းလဲမှုကို</a:t>
            </a:r>
            <a:r>
              <a:rPr lang="en-JP" sz="2600" dirty="0">
                <a:latin typeface="Pyidaungsu" panose="020B0502040204020203" pitchFamily="34" charset="0"/>
                <a:cs typeface="Pyidaungsu" panose="020B0502040204020203" pitchFamily="34" charset="0"/>
              </a:rPr>
              <a:t> ပြုရ ပါမည်။ </a:t>
            </a:r>
            <a:r>
              <a:rPr lang="my-MM" sz="2600" dirty="0">
                <a:latin typeface="Pyidaungsu" panose="020B0502040204020203" pitchFamily="34" charset="0"/>
                <a:cs typeface="Pyidaungsu" panose="020B0502040204020203" pitchFamily="34" charset="0"/>
              </a:rPr>
              <a:t>ကမ္ဘာကြီးကို ပိုမိုကောင်းမွန်အောင် လုပ်ဆောင်ရန်</a:t>
            </a:r>
            <a:r>
              <a:rPr lang="en-JP" sz="2600" dirty="0">
                <a:latin typeface="Pyidaungsu" panose="020B0502040204020203" pitchFamily="34" charset="0"/>
                <a:cs typeface="Pyidaungsu" panose="020B0502040204020203" pitchFamily="34" charset="0"/>
              </a:rPr>
              <a:t> အဘယ် ကြောင့်</a:t>
            </a:r>
            <a:r>
              <a:rPr lang="my-MM" sz="2600" dirty="0">
                <a:latin typeface="Pyidaungsu" panose="020B0502040204020203" pitchFamily="34" charset="0"/>
                <a:cs typeface="Pyidaungsu" panose="020B0502040204020203" pitchFamily="34" charset="0"/>
              </a:rPr>
              <a:t> နှောင့်နှေးနေရသနည်း။</a:t>
            </a:r>
            <a:r>
              <a:rPr lang="en-JP" sz="2600" dirty="0">
                <a:latin typeface="Pyidaungsu" panose="020B0502040204020203" pitchFamily="34" charset="0"/>
                <a:cs typeface="Pyidaungsu" panose="020B0502040204020203" pitchFamily="34" charset="0"/>
              </a:rPr>
              <a:t>  </a:t>
            </a:r>
            <a:endParaRPr lang="my-MM" sz="26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spcBef>
                <a:spcPts val="600"/>
              </a:spcBef>
            </a:pPr>
            <a:endParaRPr lang="my-MM" sz="26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2629848" y="6019800"/>
            <a:ext cx="3371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/>
              <a:t>EGW (</a:t>
            </a:r>
            <a:r>
              <a:rPr lang="en-US" sz="1600" b="1" dirty="0"/>
              <a:t>Reflecting Christ</a:t>
            </a:r>
            <a:r>
              <a:rPr lang="en" sz="1600" b="1" dirty="0"/>
              <a:t>, August 30)</a:t>
            </a: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09850" y="0"/>
            <a:ext cx="7239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“</a:t>
            </a:r>
            <a:r>
              <a:rPr lang="my-MM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ငါတို့သည် အမျိုးမျိုးသော နှောင့်ယှက်ခြင်းကို ခံရသော်လည်း၊ အကျိုးနည်း</a:t>
            </a:r>
            <a:r>
              <a:rPr lang="en-US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ခြင်း</a:t>
            </a:r>
            <a:r>
              <a:rPr lang="en-JP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သို့မရောက်။ မကြံစည်နိုင်အောင်ရှိသော်လည်း စိတ်မပျက်။</a:t>
            </a:r>
            <a:r>
              <a:rPr lang="en-US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ညှဉ်းဆဲခြင်းကို ခံရ</a:t>
            </a:r>
            <a:r>
              <a:rPr lang="en-JP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သော်လည်း ဆုံးရှုံးခြင်းမရှိ။ အောက်သို့ လှဲခြင်းကိုခံရသော်လည်း ဆုံးရာသို့</a:t>
            </a:r>
            <a:r>
              <a:rPr lang="en-US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မရောက်။</a:t>
            </a:r>
            <a:r>
              <a:rPr lang="en-JP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သခင်ယေရှုသည် အသက်ရှင်</a:t>
            </a:r>
            <a:r>
              <a:rPr lang="en-US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တော်မူကြောင်းကို ငါတို့ကိုယ်ခန္ဓာ၌ ထင်ရှားစေခြင်းငှာ၊ ယေရှု၏သေတော်မူခြင်းကို အစဉ်မပြတ် ငါတို့၏ကိုယ်ခန္ဓာ၌ ဆောင်ရကြ၏</a:t>
            </a:r>
            <a:r>
              <a:rPr lang="en-US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” (</a:t>
            </a:r>
            <a:r>
              <a:rPr lang="my-MM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၂ ကောရိန္သု </a:t>
            </a:r>
            <a:r>
              <a:rPr lang="en-US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၄း၈-၁၀)</a:t>
            </a:r>
            <a:endParaRPr kumimoji="0" lang="es-ES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01600">
                  <a:srgbClr val="EEF1F5"/>
                </a:glow>
              </a:effectLst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452661" y="3590925"/>
            <a:ext cx="4686300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" sz="2000" b="1" dirty="0" err="1">
                <a:solidFill>
                  <a:srgbClr val="35559D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သင်းအုပ်ဆရာ၏အလုပ</a:t>
            </a:r>
            <a:r>
              <a:rPr lang="en" sz="2000" b="1" dirty="0">
                <a:solidFill>
                  <a:srgbClr val="35559D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</a:t>
            </a:r>
          </a:p>
          <a:p>
            <a:pPr lvl="1">
              <a:spcBef>
                <a:spcPts val="600"/>
              </a:spcBef>
            </a:pPr>
            <a:r>
              <a:rPr lang="en" sz="2000" b="1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အရည်အချင်းရှိသော</a:t>
            </a:r>
            <a:r>
              <a:rPr lang="en" sz="2000" b="1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b="1" dirty="0" err="1">
                <a:latin typeface="Pyidaungsu" panose="020B0502040204020203" pitchFamily="34" charset="0"/>
                <a:cs typeface="Pyidaungsu" panose="020B0502040204020203" pitchFamily="34" charset="0"/>
              </a:rPr>
              <a:t>ဓမ္မဆရာ</a:t>
            </a:r>
            <a:endParaRPr lang="en" sz="2000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lvl="1">
              <a:spcBef>
                <a:spcPts val="600"/>
              </a:spcBef>
            </a:pPr>
            <a:r>
              <a:rPr lang="en" sz="2000" b="1" dirty="0" err="1">
                <a:latin typeface="Pyidaungsu" panose="020B0502040204020203" pitchFamily="34" charset="0"/>
                <a:cs typeface="Pyidaungsu" panose="020B0502040204020203" pitchFamily="34" charset="0"/>
              </a:rPr>
              <a:t>သာသနာလုပ်ငန်း၏အန္တရာယ်များ</a:t>
            </a:r>
            <a:r>
              <a:rPr lang="en" sz="2000" b="1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  <a:p>
            <a:pPr>
              <a:spcBef>
                <a:spcPts val="600"/>
              </a:spcBef>
            </a:pPr>
            <a:r>
              <a:rPr lang="en" sz="2000" b="1" dirty="0" err="1">
                <a:solidFill>
                  <a:srgbClr val="BA4242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အသင်းသားများ၏တာဝန်ဝတ္တရားများ</a:t>
            </a:r>
            <a:r>
              <a:rPr lang="en" sz="2000" b="1" dirty="0">
                <a:solidFill>
                  <a:srgbClr val="BA4242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  <a:p>
            <a:pPr lvl="1">
              <a:spcBef>
                <a:spcPts val="600"/>
              </a:spcBef>
            </a:pPr>
            <a:r>
              <a:rPr lang="en" sz="2000" b="1" dirty="0" err="1">
                <a:latin typeface="Pyidaungsu" panose="020B0502040204020203" pitchFamily="34" charset="0"/>
                <a:cs typeface="Pyidaungsu" panose="020B0502040204020203" pitchFamily="34" charset="0"/>
              </a:rPr>
              <a:t>ပြန်လည်သင</a:t>
            </a:r>
            <a:r>
              <a:rPr lang="en" sz="2000" b="1" dirty="0"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2000" b="1" dirty="0" err="1">
                <a:latin typeface="Pyidaungsu" panose="020B0502040204020203" pitchFamily="34" charset="0"/>
                <a:cs typeface="Pyidaungsu" panose="020B0502040204020203" pitchFamily="34" charset="0"/>
              </a:rPr>
              <a:t>မြတ်ရေးသံတမန်များ</a:t>
            </a:r>
            <a:r>
              <a:rPr lang="en" sz="2000" b="1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  <a:p>
            <a:pPr lvl="1">
              <a:spcBef>
                <a:spcPts val="600"/>
              </a:spcBef>
            </a:pPr>
            <a:r>
              <a:rPr lang="en" sz="2000" b="1" dirty="0" err="1">
                <a:latin typeface="Pyidaungsu" panose="020B0502040204020203" pitchFamily="34" charset="0"/>
                <a:cs typeface="Pyidaungsu" panose="020B0502040204020203" pitchFamily="34" charset="0"/>
              </a:rPr>
              <a:t>သန</a:t>
            </a:r>
            <a:r>
              <a:rPr lang="en" sz="2000" b="1" dirty="0"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2000" b="1" dirty="0" err="1">
                <a:latin typeface="Pyidaungsu" panose="020B0502040204020203" pitchFamily="34" charset="0"/>
                <a:cs typeface="Pyidaungsu" panose="020B0502040204020203" pitchFamily="34" charset="0"/>
              </a:rPr>
              <a:t>ရှင်းခြင်းသို့ခေ</a:t>
            </a:r>
            <a:r>
              <a:rPr lang="en" sz="2000" b="1" dirty="0">
                <a:latin typeface="Pyidaungsu" panose="020B0502040204020203" pitchFamily="34" charset="0"/>
                <a:cs typeface="Pyidaungsu" panose="020B0502040204020203" pitchFamily="34" charset="0"/>
              </a:rPr>
              <a:t>ါ်</a:t>
            </a:r>
            <a:r>
              <a:rPr lang="en" sz="2000" b="1" dirty="0" err="1">
                <a:latin typeface="Pyidaungsu" panose="020B0502040204020203" pitchFamily="34" charset="0"/>
                <a:cs typeface="Pyidaungsu" panose="020B0502040204020203" pitchFamily="34" charset="0"/>
              </a:rPr>
              <a:t>တော်မူခြင်း</a:t>
            </a:r>
            <a:r>
              <a:rPr lang="en" sz="2000" b="1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6B9B32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ပူးပေါင်းဆောင်ရွက်ခြင်း၏ရလဒ်</a:t>
            </a:r>
          </a:p>
          <a:p>
            <a:pPr lvl="1">
              <a:spcBef>
                <a:spcPts val="600"/>
              </a:spcBef>
            </a:pPr>
            <a:r>
              <a:rPr lang="en" sz="2000" b="1" dirty="0" err="1">
                <a:latin typeface="Pyidaungsu" panose="020B0502040204020203" pitchFamily="34" charset="0"/>
                <a:cs typeface="Pyidaungsu" panose="020B0502040204020203" pitchFamily="34" charset="0"/>
              </a:rPr>
              <a:t>နှစ်သိမ</a:t>
            </a:r>
            <a:r>
              <a:rPr lang="en" sz="2000" b="1" dirty="0"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2000" b="1" dirty="0" err="1">
                <a:latin typeface="Pyidaungsu" panose="020B0502040204020203" pitchFamily="34" charset="0"/>
                <a:cs typeface="Pyidaungsu" panose="020B0502040204020203" pitchFamily="34" charset="0"/>
              </a:rPr>
              <a:t>မှုနှင</a:t>
            </a:r>
            <a:r>
              <a:rPr lang="en" sz="2000" b="1" dirty="0"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2000" b="1" dirty="0" err="1">
                <a:latin typeface="Pyidaungsu" panose="020B0502040204020203" pitchFamily="34" charset="0"/>
                <a:cs typeface="Pyidaungsu" panose="020B0502040204020203" pitchFamily="34" charset="0"/>
              </a:rPr>
              <a:t>ပျော်ရ</a:t>
            </a:r>
            <a:r>
              <a:rPr lang="en" sz="2000" b="1" dirty="0">
                <a:latin typeface="Pyidaungsu" panose="020B0502040204020203" pitchFamily="34" charset="0"/>
                <a:cs typeface="Pyidaungsu" panose="020B0502040204020203" pitchFamily="34" charset="0"/>
              </a:rPr>
              <a:t>ွှ</a:t>
            </a:r>
            <a:r>
              <a:rPr lang="en" sz="2000" b="1" dirty="0" err="1">
                <a:latin typeface="Pyidaungsu" panose="020B0502040204020203" pitchFamily="34" charset="0"/>
                <a:cs typeface="Pyidaungsu" panose="020B0502040204020203" pitchFamily="34" charset="0"/>
              </a:rPr>
              <a:t>င်ခြင်း</a:t>
            </a:r>
            <a:r>
              <a:rPr lang="en" sz="2000" b="1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4" y="106926"/>
            <a:ext cx="84880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သင်းအုပ်ဆရာတစ်ယောက်၏ ဘဝသည်  အဆင်ပြေသည်ဟု မည်သူပြောနိုင်သနည်း။  ဧဝံဂေလိတရားဟောပြောသော ဓမ္မဆရာသည် ကြီးမားသောတာဝန် ထမ်းဆောင်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ရသည်။ သူတို့၏ကြိုးစားအားထုတ်မှုသည်လည်း အန္တရာယ်ကင်းသည်ဟု မဆိုနိုင်ပါ။ 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21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80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82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5" y="2430639"/>
            <a:ext cx="81592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အသင်းတော်သည် သူတို့၏သင်းအုပ်ဆရာများနှင့်ပူးပေါင်းလုပ်ဆောင်သောအခါ ပြတ်သားသည့် ပြောင်းလဲမှုဖြစ်လာသည်။ အားလုံးအတွက် နှစ်သိမ့်မှုနှင့်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ပျော်ရွှင်မှု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ကို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ဖြစ်စေသည်။ ၎င်းသည်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ပြန်လည်သင့်မြတ်ခြင်း၏အစိတ်အပိုင်းဖြစ်သည်။ 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3" y="1268783"/>
            <a:ext cx="81592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ပျက်စီးနေသောဝိညာဉ်များအပေါ်ထားရှိသောမေတ္တာနှင့် ဧဝံဂေလိတရားကိုလက်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ခံသူများကို ထိန်းသိမ်းပြုစုသည့် နူးညံ့သိမ်မွေ့သောဂရုစိုက်မှုသည် စစ်မှန်သောဓမ္မ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ဆရာများနှင့်ကြမ်းတမ်းသောဝံပုလွေများတို့၏ ကွာခြားချက်ဖြစ်သည်။ 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သင်းအုပ်ဆရာ၏အလုပ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်</a:t>
            </a: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en" sz="3200" b="1" spc="600" dirty="0" err="1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အရည်အချင်းရှိသောဓမ္မဆရာ</a:t>
            </a:r>
            <a:endParaRPr lang="en" sz="3200" b="1" spc="600" dirty="0">
              <a:ln w="13462">
                <a:noFill/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25400" dir="2700000" algn="bl" rotWithShape="0">
                  <a:srgbClr val="FFFF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80280" y="1430567"/>
            <a:ext cx="66647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အချို့သောအရာများသည် အချိန်နှင့်အမျှ သိပ်မပြောင်းလဲပါ။ ပထမ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ရာစု၌ ကဲ့သို့ပင် ထောက်ခံစာများသည် ယနေ့တိုင်တံခါးဖွင့်နိုင်ဆဲ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ဖြစ်သည်။ ကောရိန္သုမြို့ရှိ အသင်းတော်က လက်ခံရန် ပေါလုသည် ထောက်ခံစာ လိုအပ်ပါသလား။ (၂ ကောရိန္သု ၃:၁)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“သင်တို့သည် ငါတို့စိတ်နှလုံးပေါ်၌ ရေးထားသောစာ၊ လူအပေါင်းတို့သိ၍ ဖတ် တတ်သော ငါတို့စာပင် ဖြစ်ကြသတည်း” (၂ ကောရိန္သု ၃း၂)</a:t>
            </a:r>
            <a:endParaRPr lang="en" sz="2000" b="1" dirty="0">
              <a:solidFill>
                <a:srgbClr val="7030A0"/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270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902221" y="4613159"/>
            <a:ext cx="4134920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0" y="4084730"/>
            <a:ext cx="569096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ပေါလုနှင့် သူ၏လက်ထောက်များသည် “ပဋိညာဉ်တရား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သစ်၏ ဓမ္မဆရာများအဖြစ် အရည်အချင်းရှိ” ကြသည် (၂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ကော ၃:၆)။ လှပသောဘုရားသခင်၏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ကတိတော်က သူ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တို့၏နှလုံးသားကို ထာဝရအသက်အတွက် ပြောင်းလဲ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ထားသည်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027107" y="2718137"/>
            <a:ext cx="67055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အကောင်းဆုံးထောက်ခံစာ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သူရရှိနိုင်သည်။ ကောရိန္သုအသင်းသား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တို့၏ ကိုယ်တိုင်ထောက်ခံစာဖြစ်သည် (၂ကော ၃:၂)။ ကျေးဇူးတော်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အားဖြင့် ရှင်ပေါလုနှင့်လုပ်ဖော်ကိုင်ဖက်တို့၏ ဟောကြားမှုကြောင့် ပြောင်းလဲသူများဖြစ်ကြသည် (၂ ကော ၃:၃)။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11262" y="5640261"/>
            <a:ext cx="58715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အချို့သောသူတို့မူကား၊ ကျောက်စာ၌ရေးထားသောပညတ္တိ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ကျမ်းစာအားဖြင့် ကယ်တင်ခြင်းတည်းဟူသော အခြားသော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ပဋိညာဉ်ကို လိုက်နာကြသည်၊ (၂ကော ၃း၇-၉)။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33867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ဓမ္မအမှုဆောင်ခြင်း၏အန္တရာယ်များ</a:t>
            </a:r>
            <a:r>
              <a:rPr lang="en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07217"/>
            <a:ext cx="1219200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y-MM" sz="2000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“အများသောသူတို့သည် ကျေးဇူးတော်ကို ချီးမွမ်းသည်နှင့်၊ ထိုကြွယ်ဝသောကျေးဇူးတော်သည် ဘုရားသခင်၏ ဘုန်းအသရေ</a:t>
            </a:r>
            <a:r>
              <a:rPr lang="en-JP" sz="2000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တော်ကို ထင်ရှားစေမည် အကြောင်း၊ ခပ်သိမ်းသောအရာတို့သည် သင်တို့အဖို့အလိုငှာ ဖြစ်သတည်း”</a:t>
            </a:r>
            <a:r>
              <a:rPr lang="en-JP" sz="2000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(၂ ကောရိန္သု ၄း၁၅)</a:t>
            </a:r>
            <a:endParaRPr lang="my-MM" sz="2000" dirty="0">
              <a:solidFill>
                <a:srgbClr val="FFFF66"/>
              </a:solidFill>
              <a:effectLst>
                <a:glow rad="127000">
                  <a:srgbClr val="91415C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algn="ctr"/>
            <a:endParaRPr lang="en" sz="2000" dirty="0">
              <a:solidFill>
                <a:srgbClr val="FFFF66"/>
              </a:solidFill>
              <a:effectLst>
                <a:glow rad="127000">
                  <a:srgbClr val="91415C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0" y="1323975"/>
            <a:ext cx="7086599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ပေါလုသည် ဓမ္မအမှုတော်ဆောင်ခြင်း၏ အန္တရာယ်များကို နားလည်ပြီး ခံနိုင်</a:t>
            </a:r>
            <a:r>
              <a:rPr lang="en-US" sz="19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ရည်ရှိခဲ့သည်။ သို့သော် ဤအန္တရာယ်များသည် တန်ဖိုးရှိသည်ကို သူသိသည်။ ကယ်တင်ခြင်းရရှိရန် အခွင့်အရေးပေးခဲ့သော လူများအ</a:t>
            </a:r>
            <a:r>
              <a:rPr lang="en-JP" sz="19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ပေါ်ထားရှိသော မေတ္တာကြောင့် ၎င်းတို့ကို သည်းခံခဲ့သည် (၂</a:t>
            </a:r>
            <a:r>
              <a:rPr lang="en-JP" sz="19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ကော ၄:၁၅)။ ထို့အပြင်၊ သူ</a:t>
            </a:r>
            <a:r>
              <a:rPr lang="en-US" sz="19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သည် ဘုရားသခင်၏အကူအညီကို စိတ်ချမှုရှိခဲ့သည် (၂ကော ၄:၇-၉)။</a:t>
            </a:r>
            <a:endParaRPr lang="en" sz="19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0968193"/>
              </p:ext>
            </p:extLst>
          </p:nvPr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4" y="4729318"/>
            <a:ext cx="6867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ဘုရားသခင်တစ်ပါးတည်းအတွက်သာ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ရှိစေရန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ဧဝံဂေလိတရားကို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အားနည်းသော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လူသားများအားဖြင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့်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ဟောပြောခြင်းဖြစ်သည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်။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3" y="5437204"/>
            <a:ext cx="68675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ကျွန်ုပ်တို့၏ လက်ရှိရုန်းကန်မှုများသည် သေးငယ်ပြီး ယာယီသာဖြစ်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သည်။ ကျွန်ုပ်တို့ ပြန်လည်ထမြောက်သောအခါ ရရှိမည့် အံ့ဖွယ်၊ ထာ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ဝရဝမ်းမြောက်ခြင်းနှင့် နှိုင်းယှဉ်လျှင် ၎င်းတို့သည် ဘာမှမပြောပြ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လောက်ပါ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 (၂ ကော ၄:၁၄-၁၈)။</a:t>
            </a:r>
            <a:endParaRPr lang="en-JP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607004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အသင်းသားများ၏တာဝန်များ</a:t>
            </a:r>
            <a:endParaRPr lang="en" sz="6000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rgbClr val="FFC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67734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3200" dirty="0" err="1">
                <a:ln/>
                <a:solidFill>
                  <a:schemeClr val="accent3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ပြန်လည်သင</a:t>
            </a:r>
            <a:r>
              <a:rPr lang="en" sz="3200" dirty="0">
                <a:ln/>
                <a:solidFill>
                  <a:schemeClr val="accent3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3200" dirty="0" err="1">
                <a:ln/>
                <a:solidFill>
                  <a:schemeClr val="accent3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မြတ်ရေးသံတမန်များ</a:t>
            </a:r>
            <a:r>
              <a:rPr lang="en" sz="3200" dirty="0">
                <a:ln/>
                <a:solidFill>
                  <a:schemeClr val="accent3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" y="702766"/>
            <a:ext cx="11887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JP" dirty="0">
                <a:latin typeface="Pyidaungsu" panose="020B0502040204020203" pitchFamily="34" charset="0"/>
                <a:cs typeface="Pyidaungsu" panose="020B0502040204020203" pitchFamily="34" charset="0"/>
              </a:rPr>
              <a:t>“ဘုရားသခင်သည် ယေရှုခရစ်အားဖြင့် ငါတို့၏ရန်ကိုငြိမ်းစေ၍ ကိုယ်တော်နှင့် မိတ်သဟာယဖွဲ့စေတော်မူ၏။ ထိုမိတ် သဟာယတရားကို ဟောရသော အခွင့်အရာကို ငါတို့၌အပ်ပေးတော်မူ၏” (၂ ကောရိန္သု ၅း၁၈)</a:t>
            </a:r>
            <a:endParaRPr lang="en" dirty="0">
              <a:solidFill>
                <a:schemeClr val="accent6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324870"/>
            <a:ext cx="6833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အသင်းတော်နှင့်အသင်းသားတိုင်း၏ အသက်တာကို အုပ်ချုပ်မောင်း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နှင်မည့်အားသည် "“ခရစ်တော်၏မေတ္တာသည် ငါတို့ကို အနိုင်အထက်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ပြု၏” (၂ ကော ၅:၁၄) ဖြစ်သည်။ ဤမေတ္တာတွင် အဘယ်အရာများပါ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ဝင်ပြီး အဘယ်အရာက ငါတို့ကို အနိုင်အထက်ပြုသနည်း။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2487088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93535" y="5426095"/>
            <a:ext cx="783907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ထို့ကြောင့် ခရစ်တော်၏မေတ္တာသည် ကျွန်ုပ်တို့အား ကြီးမားသောပြောင်းလဲမှု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ကိုဖြစ်စေသည်။ ကျွန်ုပ်တို့သည် ခရစ်တော်၏ မေတ္တာ၌အသက်ရှင်သည့်အခါ ထိုမေတ္တာကို မျှဝေရန်ခွန်အားဖြစ်စေသည်။ “ဘုရားသခင်နှင့် ရန်ငြိမ်းကြလော့” ဟူသော မျှော်လင့်ချက်၏ သတင်းစကားကို လက်ခံရန် တိုက်တွန်းသည် (၂ ကောရိန္သု ၅:၂၀)။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33867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dirty="0" err="1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သန</a:t>
            </a:r>
            <a:r>
              <a:rPr lang="en" sz="3200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3200" dirty="0" err="1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ရှင်းခြင်းသို့ခေ</a:t>
            </a:r>
            <a:r>
              <a:rPr lang="en" sz="3200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ါ်</a:t>
            </a:r>
            <a:r>
              <a:rPr lang="en" sz="3200" dirty="0" err="1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တော်မူခြင်း</a:t>
            </a:r>
            <a:endParaRPr lang="en" sz="3200" dirty="0">
              <a:ln w="12700">
                <a:solidFill>
                  <a:schemeClr val="accent5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5"/>
                </a:fgClr>
                <a:bgClr>
                  <a:schemeClr val="accent5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5825067" y="91298"/>
            <a:ext cx="636693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y-MM" dirty="0">
                <a:solidFill>
                  <a:schemeClr val="accent3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ထိုကြောင့် ချစ်သူတို့၊ ထိုကတိတော်များနှင့် ငါတို့သည် ဆိုင်ကြသည်</a:t>
            </a:r>
            <a:r>
              <a:rPr lang="en-JP" dirty="0">
                <a:solidFill>
                  <a:schemeClr val="accent3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solidFill>
                  <a:schemeClr val="accent3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ဖြစ်၍၊ ကိုယ်ခန္ဓာ၏ အညစ်အကြေး၊ စိတ်ဝိညာဉ်၏ အညစ်အကြေးရှိ</a:t>
            </a:r>
            <a:r>
              <a:rPr lang="en-JP" dirty="0">
                <a:solidFill>
                  <a:schemeClr val="accent3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solidFill>
                  <a:schemeClr val="accent3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သမျှတို့နှင့် ကိုယ်ကိုကိုယ်ကင်းစင်စေလျက်၊ ဘုရားသခင်ကို ကြောက်</a:t>
            </a:r>
            <a:r>
              <a:rPr lang="en-JP" dirty="0">
                <a:solidFill>
                  <a:schemeClr val="accent3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solidFill>
                  <a:schemeClr val="accent3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ရွံ့၍ သန့်ရှင်းခြင်းပါရမီနှင့် ပြည့်စုံကြကုန်အံ့”</a:t>
            </a:r>
            <a:r>
              <a:rPr lang="en-JP" dirty="0">
                <a:solidFill>
                  <a:schemeClr val="accent3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(</a:t>
            </a:r>
            <a:r>
              <a:rPr lang="my-MM" dirty="0">
                <a:solidFill>
                  <a:schemeClr val="accent3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၂ ကောရိန္သု ၇း၁)</a:t>
            </a:r>
            <a:endParaRPr lang="en" dirty="0">
              <a:solidFill>
                <a:schemeClr val="accent3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dirty="0" err="1">
                <a:latin typeface="Pyidaungsu" panose="020B0502040204020203" pitchFamily="34" charset="0"/>
                <a:cs typeface="Pyidaungsu" panose="020B0502040204020203" pitchFamily="34" charset="0"/>
              </a:rPr>
              <a:t>သန</a:t>
            </a:r>
            <a:r>
              <a:rPr lang="en" dirty="0"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dirty="0" err="1">
                <a:latin typeface="Pyidaungsu" panose="020B0502040204020203" pitchFamily="34" charset="0"/>
                <a:cs typeface="Pyidaungsu" panose="020B0502040204020203" pitchFamily="34" charset="0"/>
              </a:rPr>
              <a:t>ရှင်းခြင်းသို့ခေ</a:t>
            </a:r>
            <a:r>
              <a:rPr lang="en" dirty="0">
                <a:latin typeface="Pyidaungsu" panose="020B0502040204020203" pitchFamily="34" charset="0"/>
                <a:cs typeface="Pyidaungsu" panose="020B0502040204020203" pitchFamily="34" charset="0"/>
              </a:rPr>
              <a:t>ါ်</a:t>
            </a:r>
            <a:r>
              <a:rPr lang="en" dirty="0" err="1">
                <a:latin typeface="Pyidaungsu" panose="020B0502040204020203" pitchFamily="34" charset="0"/>
                <a:cs typeface="Pyidaungsu" panose="020B0502040204020203" pitchFamily="34" charset="0"/>
              </a:rPr>
              <a:t>တော်မူခြင်းသည</a:t>
            </a:r>
            <a:r>
              <a:rPr lang="en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dirty="0" err="1">
                <a:latin typeface="Pyidaungsu" panose="020B0502040204020203" pitchFamily="34" charset="0"/>
                <a:cs typeface="Pyidaungsu" panose="020B0502040204020203" pitchFamily="34" charset="0"/>
              </a:rPr>
              <a:t>ဓမ္မဆရာနှင</a:t>
            </a:r>
            <a:r>
              <a:rPr lang="en" dirty="0"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အသင်းသားများ၏နေ့စဉ</a:t>
            </a:r>
            <a:r>
              <a:rPr lang="en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အသက်တာတွင</a:t>
            </a:r>
            <a:r>
              <a:rPr lang="en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dirty="0" err="1">
                <a:latin typeface="Pyidaungsu" panose="020B0502040204020203" pitchFamily="34" charset="0"/>
                <a:cs typeface="Pyidaungsu" panose="020B0502040204020203" pitchFamily="34" charset="0"/>
              </a:rPr>
              <a:t>ထင်ရှားမှုရှိသည</a:t>
            </a:r>
            <a:r>
              <a:rPr lang="en" dirty="0">
                <a:latin typeface="Pyidaungsu" panose="020B0502040204020203" pitchFamily="34" charset="0"/>
                <a:cs typeface="Pyidaungsu" panose="020B0502040204020203" pitchFamily="34" charset="0"/>
              </a:rPr>
              <a:t>်။ 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1289307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6002104" y="1425214"/>
            <a:ext cx="61898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ဓမ္မဟောင်းကျမ်းမှ ကျမ်းပိုဒ်အမျိုးမျိုးကို ပေါင်းစပ်၍ ပေါလုသည် သန့်</a:t>
            </a:r>
            <a:r>
              <a:rPr lang="en-JP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ရှင်းခြင်းသို့ ခေါ်ဆောင်ခြင်းနှင့် ၎င်း၏အကျိုးဆက်များကို အကျဉ်း</a:t>
            </a:r>
            <a:r>
              <a:rPr lang="en-JP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ချုပ်ဖော်ပြထားသည် (၂ ကောရိန္သု ၆:၁၆-၁၈)။</a:t>
            </a:r>
            <a:endParaRPr lang="en-JP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4728426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998</TotalTime>
  <Words>4677</Words>
  <Application>Microsoft Office PowerPoint</Application>
  <PresentationFormat>Panorámica</PresentationFormat>
  <Paragraphs>82</Paragraphs>
  <Slides>12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Pyidaungsu</vt:lpstr>
      <vt:lpstr>Aptos</vt:lpstr>
      <vt:lpstr>Arial</vt:lpstr>
      <vt:lpstr>Constantia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88</cp:revision>
  <dcterms:created xsi:type="dcterms:W3CDTF">2026-07-25T16:44:22Z</dcterms:created>
  <dcterms:modified xsi:type="dcterms:W3CDTF">2026-08-14T14:12:55Z</dcterms:modified>
</cp:coreProperties>
</file>