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Pyidaungsu" panose="020B0604020202020204" charset="0"/>
      <p:regular r:id="rId16"/>
      <p:bold r:id="rId17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4630"/>
  </p:normalViewPr>
  <p:slideViewPr>
    <p:cSldViewPr snapToGrid="0">
      <p:cViewPr varScale="1">
        <p:scale>
          <a:sx n="98" d="100"/>
          <a:sy n="98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ts val="2400"/>
            </a:lnSpc>
            <a:spcAft>
              <a:spcPts val="0"/>
            </a:spcAft>
            <a:defRPr b="1"/>
          </a:pPr>
          <a:r>
            <a:rPr lang="es-ES" sz="2000" b="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သူချမ်းသာသော်လည်း</a:t>
          </a:r>
          <a:r>
            <a:rPr lang="es-ES" sz="2000" b="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ဆင်းရဲသား</a:t>
          </a:r>
          <a:r>
            <a:rPr lang="es-ES" sz="2000" b="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ဖြစ်တော်မူခဲ့သည</a:t>
          </a:r>
          <a:r>
            <a:rPr lang="es-ES" sz="2000" b="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b="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b="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၈း၉)</a:t>
          </a: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ts val="2400"/>
            </a:lnSpc>
            <a:spcAft>
              <a:spcPts val="0"/>
            </a:spcAft>
            <a:defRPr b="1"/>
          </a:pPr>
          <a:r>
            <a:rPr lang="es-ES" sz="2000" b="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သူသည်ကောင်းကင်ကိုစွန</a:t>
          </a:r>
          <a:r>
            <a:rPr lang="es-ES" sz="2000" b="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့်၍ </a:t>
          </a:r>
          <a:r>
            <a:rPr lang="es-ES" sz="2000" b="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လူ</a:t>
          </a:r>
          <a:r>
            <a:rPr lang="es-ES" sz="2000" b="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လောကတွင</a:t>
          </a:r>
          <a:r>
            <a:rPr lang="es-ES" sz="2000" b="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လာရောက်နေထိုင</a:t>
          </a:r>
          <a:r>
            <a:rPr lang="es-ES" sz="2000" b="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b="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ts val="2400"/>
            </a:lnSpc>
            <a:spcAft>
              <a:spcPts val="0"/>
            </a:spcAft>
            <a:defRPr b="1"/>
          </a:pPr>
          <a:r>
            <a:rPr lang="es-ES" sz="2000" b="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သူသည်စကြာဝဠာ</a:t>
          </a:r>
          <a:r>
            <a:rPr lang="es-ES" sz="2000" b="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အုပ်စိုးခြင်း</a:t>
          </a:r>
          <a:r>
            <a:rPr lang="es-ES" sz="2000" b="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ကိုစွန</a:t>
          </a:r>
          <a:r>
            <a:rPr lang="es-ES" sz="2000" b="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့်၍ </a:t>
          </a:r>
          <a:r>
            <a:rPr lang="es-ES" sz="2000" b="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လက်သမားတစ်ဦးဖြစ</a:t>
          </a:r>
          <a:r>
            <a:rPr lang="es-ES" sz="2000" b="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လာခဲ့သည</a:t>
          </a:r>
          <a:r>
            <a:rPr lang="es-ES" sz="2000" b="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ts val="2400"/>
            </a:lnSpc>
            <a:spcAft>
              <a:spcPts val="0"/>
            </a:spcAft>
            <a:defRPr b="1"/>
          </a:pP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လုံခြုံသောနေရာကို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စွန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ွါ၍ 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ရန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သူနေရာတွင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နေထိုင်ရန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လာ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b="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ts val="2400"/>
            </a:lnSpc>
            <a:spcAft>
              <a:spcPts val="0"/>
            </a:spcAft>
            <a:defRPr b="1"/>
          </a:pP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သူသည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ရှင်ဘုရင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်၏ 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သရဖူကို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စွန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်၍ 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ဆူးသရဖူကို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ဆောင်း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b="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ScaleX="108951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ကျေးဇူးတော်အတွက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ကျေးဇူးတင်ခြင်း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၉း၁၅) </a:t>
          </a: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န်ုပ်တို့အတွက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ပေးဆပ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ကိုယ်တော်ထံ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အဝအပ်နှံ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ခြင်းဖြင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ကျေးဇူးတင်ခြင်းကို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ဖော်ပြနိုင်သည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ကောင်းကြီးမ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ဝေလိုသော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ဆန္ဒရှိခြင်း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၉း၁၁)</a:t>
          </a: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အခြားသူများအားပေးကမ်းကြသည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ကြောင်းမှာ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ဘုရားထံမ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ဦီးစွာရရှိကြသည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စစ်မှန်သော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ချစ်ခြင်း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၈း၂၄) </a:t>
          </a: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ရက်ရောစွာပေးကမ်းခြင်းသည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နှလုံးသားထဲ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တွင်ရှိသော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မေတ္တာကိုပြသခြင်းဖြစ်သည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 custLinFactNeighborY="387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89172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2656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အခြားသူများကိုမစခြင်း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အခွင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့်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အရေး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တွက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တောင်းခံကြသည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်(၂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၈း၄)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ဆင်းရဲသော်လည်း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တတ်နိုင်စွမ်းကို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ကျော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လွန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်၍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ပေးလှူကြသည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 (၂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၈း၂-၃)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s-ES" sz="18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သူတို့သည</a:t>
          </a:r>
          <a:r>
            <a:rPr lang="es-ES" sz="18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8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ယေရှု</a:t>
          </a:r>
          <a:r>
            <a:rPr lang="es-ES" sz="18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s-ES" sz="18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ကျေးဇူးတော်ကို</a:t>
          </a:r>
          <a:r>
            <a:rPr lang="es-ES" sz="18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ရရှိကြသည</a:t>
          </a:r>
          <a:r>
            <a:rPr lang="es-ES" sz="18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18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8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၈း၉)</a:t>
          </a: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သူတို့သည်မိမိကိုယ်မိမိ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ယေရှုထံ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အပ်နှံခဲ့ကြသည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၈း၅)</a:t>
          </a: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 custLinFactNeighborY="81856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ဝမ်းမြောက်ခြင်းနှင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တူ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၈း၂က)</a:t>
          </a: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lnSpc>
              <a:spcPts val="2400"/>
            </a:lnSpc>
            <a:spcAft>
              <a:spcPts val="0"/>
            </a:spcAft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သူတို့သည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ပေးကမ်းနိုင်သည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အတွက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ဝမ်း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မြောက်ပျော်ရ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င်ခဲ့ကြသည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ရက်ရောခြင်းနှင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အတူ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(၂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၈း၂ခ)</a:t>
          </a: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ဆင်းရဲခြင်းသည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အတားအဆီးမဖြစ်ခဲ့ပ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ပျော်ရ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င်မှုနှင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အတူ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(၂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၈း၃)</a:t>
          </a: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မိမိဆန္ဒအလျောက်ပြုခဲ့ကြသည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အရေးအဖြစ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(၂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၈း၄)</a:t>
          </a: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lnSpc>
              <a:spcPts val="2400"/>
            </a:lnSpc>
            <a:spcAft>
              <a:spcPts val="0"/>
            </a:spcAft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ဤလုပ်ဆောင်မှုဖြင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ဘုရားနှင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အသင်းတော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ချစ်ခြင်းကို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ဖော်ပြနိုင်ခဲ့ကြသည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ဆက်ကပ်အပ်နှံမှုအ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ဖြစ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s-ES" sz="20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၈း၅)</a:t>
          </a: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lnSpc>
              <a:spcPts val="2400"/>
            </a:lnSpc>
            <a:spcAft>
              <a:spcPts val="0"/>
            </a:spcAft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သူ၏ဘုရားအပေ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ါ်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ဆက်ကပ်အပ်နှံမှုသည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အခြားသူအပေ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ါ်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ဆက်ကပ်မှုကိုဖြစ်စေသည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 custLinFactNeighborY="8538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 custScaleX="106224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ယုဒ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အသင်း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တော်များ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pPr>
            <a:lnSpc>
              <a:spcPts val="1920"/>
            </a:lnSpc>
            <a:spcAft>
              <a:spcPts val="0"/>
            </a:spcAft>
          </a:pPr>
          <a:r>
            <a:rPr lang="en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ဧဝံဂေလိတရားကို</a:t>
          </a:r>
          <a:r>
            <a:rPr lang="en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ဟောပြောကြသည</a:t>
          </a:r>
          <a:r>
            <a:rPr lang="en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လူမျိုးခြားအ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သင်းတော်များ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pPr>
            <a:lnSpc>
              <a:spcPts val="1920"/>
            </a:lnSpc>
            <a:spcAft>
              <a:spcPts val="0"/>
            </a:spcAft>
          </a:pPr>
          <a:r>
            <a:rPr lang="en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မိမိပိုင်ဆိုင</a:t>
          </a:r>
          <a:r>
            <a:rPr lang="en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််</a:t>
          </a:r>
          <a:r>
            <a:rPr lang="en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မှုဖြင</a:t>
          </a:r>
          <a:r>
            <a:rPr lang="en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</a:t>
          </a:r>
          <a:r>
            <a:rPr lang="en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များကိုကူညီသည</a:t>
          </a:r>
          <a:r>
            <a:rPr lang="en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ဒေသခံအ</a:t>
          </a:r>
          <a:r>
            <a:rPr lang="en" sz="18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သင်းတော</a:t>
          </a:r>
          <a:r>
            <a:rPr lang="en" sz="18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pPr>
            <a:lnSpc>
              <a:spcPts val="2160"/>
            </a:lnSpc>
            <a:spcAft>
              <a:spcPts val="0"/>
            </a:spcAft>
          </a:pPr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အထွေထွေ</a:t>
          </a:r>
          <a:endParaRPr lang="en" sz="1800" b="0" dirty="0">
            <a:effectLst>
              <a:outerShdw blurRad="38100" dist="38100" dir="2700000" algn="tl">
                <a:srgbClr val="000000"/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>
            <a:lnSpc>
              <a:spcPts val="2160"/>
            </a:lnSpc>
            <a:spcAft>
              <a:spcPts val="0"/>
            </a:spcAft>
          </a:pPr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အဖွဲ့ချုပ</a:t>
          </a:r>
          <a:r>
            <a:rPr lang="en" sz="18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>
            <a:lnSpc>
              <a:spcPts val="2160"/>
            </a:lnSpc>
            <a:spcAft>
              <a:spcPts val="0"/>
            </a:spcAft>
          </a:pPr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ကွန်ဖရင</a:t>
          </a:r>
          <a:r>
            <a:rPr lang="en" sz="18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့်၊ </a:t>
          </a:r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မီရှင</a:t>
          </a:r>
          <a:r>
            <a:rPr lang="en" sz="1800" b="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ယူနီယံ</a:t>
          </a:r>
          <a:endParaRPr lang="en" sz="1800" b="0" dirty="0">
            <a:effectLst>
              <a:outerShdw blurRad="38100" dist="38100" dir="2700000" algn="tl">
                <a:srgbClr val="000000"/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ဒီဝံဇံ</a:t>
          </a:r>
          <a:endParaRPr lang="en" sz="1800" b="0" dirty="0">
            <a:effectLst>
              <a:outerShdw blurRad="38100" dist="38100" dir="2700000" algn="tl">
                <a:srgbClr val="000000"/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249075" y="315788"/>
          <a:ext cx="3420409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s-ES" sz="2000" b="0" kern="120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သူချမ်းသာသော်လည်း</a:t>
          </a:r>
          <a:r>
            <a:rPr lang="es-ES" sz="2000" b="0" kern="120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ဆင်းရဲသား</a:t>
          </a:r>
          <a:r>
            <a:rPr lang="es-ES" sz="2000" b="0" kern="120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ဖြစ်တော်မူခဲ့သည</a:t>
          </a:r>
          <a:r>
            <a:rPr lang="es-ES" sz="2000" b="0" kern="120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b="0" kern="1200" dirty="0" err="1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b="0" kern="1200" dirty="0">
              <a:solidFill>
                <a:srgbClr val="745E00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၈း၉)</a:t>
          </a:r>
        </a:p>
      </dsp:txBody>
      <dsp:txXfrm>
        <a:off x="249075" y="315788"/>
        <a:ext cx="3420409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s-ES" sz="2000" b="0" kern="120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သူသည်ကောင်းကင်ကိုစွန</a:t>
          </a:r>
          <a:r>
            <a:rPr lang="es-ES" sz="2000" b="0" kern="120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့်၍ </a:t>
          </a:r>
          <a:r>
            <a:rPr lang="es-ES" sz="2000" b="0" kern="120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လူ</a:t>
          </a:r>
          <a:r>
            <a:rPr lang="es-ES" sz="2000" b="0" kern="120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လောကတွင</a:t>
          </a:r>
          <a:r>
            <a:rPr lang="es-ES" sz="2000" b="0" kern="120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လာရောက်နေထိုင</a:t>
          </a:r>
          <a:r>
            <a:rPr lang="es-ES" sz="2000" b="0" kern="120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b="0" kern="1200" dirty="0">
              <a:solidFill>
                <a:srgbClr val="20843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s-ES" sz="2000" b="0" kern="120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သူသည်စကြာဝဠာ</a:t>
          </a:r>
          <a:r>
            <a:rPr lang="es-ES" sz="2000" b="0" kern="120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အုပ်စိုးခြင်း</a:t>
          </a:r>
          <a:r>
            <a:rPr lang="es-ES" sz="2000" b="0" kern="120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ကိုစွန</a:t>
          </a:r>
          <a:r>
            <a:rPr lang="es-ES" sz="2000" b="0" kern="120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့်၍ </a:t>
          </a:r>
          <a:r>
            <a:rPr lang="es-ES" sz="2000" b="0" kern="120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လက်သမားတစ်ဦးဖြစ</a:t>
          </a:r>
          <a:r>
            <a:rPr lang="es-ES" sz="2000" b="0" kern="120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လာခဲ့သည</a:t>
          </a:r>
          <a:r>
            <a:rPr lang="es-ES" sz="2000" b="0" kern="1200" dirty="0">
              <a:solidFill>
                <a:schemeClr val="tx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လုံခြုံသောနေရာကို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စွန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ွါ၍ 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ရန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သူနေရာတွင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နေထိုင်ရန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လာ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b="0" kern="1200" dirty="0">
              <a:solidFill>
                <a:srgbClr val="1C97A8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သူသည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ရှင်ဘုရင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်၏ 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သရဖူကို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စွန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်၍ 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ဆူးသရဖူကို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ဆောင်း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b="0" kern="1200" dirty="0">
              <a:solidFill>
                <a:schemeClr val="accent5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2076" y="63744"/>
          <a:ext cx="2856493" cy="873285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ကျေးဇူးတော်အတွက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ကျေးဇူးတင်ခြင်း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၉း၁၅) </a:t>
          </a:r>
        </a:p>
      </dsp:txBody>
      <dsp:txXfrm>
        <a:off x="2076" y="63744"/>
        <a:ext cx="2638172" cy="873285"/>
      </dsp:txXfrm>
    </dsp:sp>
    <dsp:sp modelId="{1FED0ED4-56D9-421E-9A63-B78BB2B88190}">
      <dsp:nvSpPr>
        <dsp:cNvPr id="0" name=""/>
        <dsp:cNvSpPr/>
      </dsp:nvSpPr>
      <dsp:spPr>
        <a:xfrm>
          <a:off x="2574752" y="42662"/>
          <a:ext cx="5094932" cy="847699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န်ုပ်တို့အတွက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အရာခပ်သိမ်းကို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ပေးဆပ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ခဲ့သည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ကိုယ်တော်ထံ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အဝအပ်နှံ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ခြင်းဖြင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ကျေးဇူးတင်ခြင်းကို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ဖော်ပြနိုင်သည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998602" y="42662"/>
        <a:ext cx="4247233" cy="847699"/>
      </dsp:txXfrm>
    </dsp:sp>
    <dsp:sp modelId="{8D21C6B2-6F6B-4D22-B4F2-5AD97FF58ABA}">
      <dsp:nvSpPr>
        <dsp:cNvPr id="0" name=""/>
        <dsp:cNvSpPr/>
      </dsp:nvSpPr>
      <dsp:spPr>
        <a:xfrm>
          <a:off x="2076" y="1025414"/>
          <a:ext cx="2856493" cy="873285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ကောင်းကြီးမ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ဝေလိုသော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ဆန္ဒရှိခြင်း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၉း၁၁)</a:t>
          </a:r>
        </a:p>
      </dsp:txBody>
      <dsp:txXfrm>
        <a:off x="2076" y="1025414"/>
        <a:ext cx="2638172" cy="873285"/>
      </dsp:txXfrm>
    </dsp:sp>
    <dsp:sp modelId="{C0C24EC1-C44B-43A8-B691-1F5F04610D3A}">
      <dsp:nvSpPr>
        <dsp:cNvPr id="0" name=""/>
        <dsp:cNvSpPr/>
      </dsp:nvSpPr>
      <dsp:spPr>
        <a:xfrm>
          <a:off x="2574752" y="1099643"/>
          <a:ext cx="5239988" cy="724826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အခြားသူများအားပေးကမ်းကြသည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ကြောင်းမှာ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ဘုရားထံမ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ဦီးစွာရရှိကြသည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2937165" y="1099643"/>
        <a:ext cx="4515162" cy="724826"/>
      </dsp:txXfrm>
    </dsp:sp>
    <dsp:sp modelId="{0A93A2B4-3F7C-4657-9FC3-637F69F13A13}">
      <dsp:nvSpPr>
        <dsp:cNvPr id="0" name=""/>
        <dsp:cNvSpPr/>
      </dsp:nvSpPr>
      <dsp:spPr>
        <a:xfrm>
          <a:off x="2076" y="2020959"/>
          <a:ext cx="2896162" cy="873285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စစ်မှန်သော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ချစ်ခြင်း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၈း၂၄) </a:t>
          </a:r>
        </a:p>
      </dsp:txBody>
      <dsp:txXfrm>
        <a:off x="2076" y="2020959"/>
        <a:ext cx="2677841" cy="873285"/>
      </dsp:txXfrm>
    </dsp:sp>
    <dsp:sp modelId="{C606BF0D-BD59-4E31-A4A0-E5082F883447}">
      <dsp:nvSpPr>
        <dsp:cNvPr id="0" name=""/>
        <dsp:cNvSpPr/>
      </dsp:nvSpPr>
      <dsp:spPr>
        <a:xfrm>
          <a:off x="2614421" y="2069073"/>
          <a:ext cx="5050863" cy="777057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ရက်ရောစွာပေးကမ်းခြင်းသည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နှလုံးသားထဲ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တွင်ရှိသော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မေတ္တာကိုပြသခြင်းဖြစ်သည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002950" y="2069073"/>
        <a:ext cx="4273806" cy="7770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556"/>
          <a:ext cx="3990976" cy="656571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အခြားသူများကိုမစခြင်း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အခွင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့်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အရေး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တွက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တောင်းခံကြသည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်(၂ </a:t>
          </a:r>
          <a:r>
            <a:rPr lang="en" sz="19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</a:t>
          </a:r>
          <a:r>
            <a:rPr lang="en" sz="19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၈း၄)</a:t>
          </a:r>
        </a:p>
      </dsp:txBody>
      <dsp:txXfrm>
        <a:off x="32051" y="32607"/>
        <a:ext cx="3926874" cy="592469"/>
      </dsp:txXfrm>
    </dsp:sp>
    <dsp:sp modelId="{F8F6F75F-1573-4DA0-ACC3-3D93CED1CD83}">
      <dsp:nvSpPr>
        <dsp:cNvPr id="0" name=""/>
        <dsp:cNvSpPr/>
      </dsp:nvSpPr>
      <dsp:spPr>
        <a:xfrm>
          <a:off x="0" y="666310"/>
          <a:ext cx="3990976" cy="656571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ဆင်းရဲသော်လည်း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တတ်နိုင်စွမ်းကို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ကျော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လွန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်၍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ပေးလှူကြသည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 (၂ </a:t>
          </a:r>
          <a:r>
            <a:rPr lang="en" sz="18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</a:t>
          </a:r>
          <a:r>
            <a:rPr lang="en" sz="18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၈း၂-၃)</a:t>
          </a:r>
        </a:p>
      </dsp:txBody>
      <dsp:txXfrm>
        <a:off x="32051" y="698361"/>
        <a:ext cx="3926874" cy="5924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13"/>
          <a:ext cx="3457574" cy="6567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သူတို့သည</a:t>
          </a:r>
          <a:r>
            <a:rPr lang="es-ES" sz="18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8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ယေရှု</a:t>
          </a:r>
          <a:r>
            <a:rPr lang="es-ES" sz="18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၏ </a:t>
          </a:r>
          <a:r>
            <a:rPr lang="es-ES" sz="18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ကျေးဇူးတော်ကို</a:t>
          </a:r>
          <a:r>
            <a:rPr lang="es-ES" sz="18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ရရှိကြသည</a:t>
          </a:r>
          <a:r>
            <a:rPr lang="es-ES" sz="18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18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8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၈း၉)</a:t>
          </a:r>
        </a:p>
      </dsp:txBody>
      <dsp:txXfrm>
        <a:off x="32061" y="32074"/>
        <a:ext cx="3393452" cy="592654"/>
      </dsp:txXfrm>
    </dsp:sp>
    <dsp:sp modelId="{B9DDC8E8-E407-48D4-8111-818FA67DBE63}">
      <dsp:nvSpPr>
        <dsp:cNvPr id="0" name=""/>
        <dsp:cNvSpPr/>
      </dsp:nvSpPr>
      <dsp:spPr>
        <a:xfrm>
          <a:off x="0" y="666662"/>
          <a:ext cx="3457574" cy="656776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သူတို့သည်မိမိကိုယ်မိမိ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ယေရှုထံ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အပ်နှံခဲ့ကြသည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၈း၅)</a:t>
          </a:r>
        </a:p>
      </dsp:txBody>
      <dsp:txXfrm>
        <a:off x="32061" y="698723"/>
        <a:ext cx="3393452" cy="5926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475616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သူတို့သည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ပေးကမ်းနိုင်သည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အတွက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ဝမ်း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မြောက်ပျော်ရ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င်ခဲ့ကြသည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 rot="-5400000">
        <a:off x="2484819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828" y="68707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ဝမ်းမြောက်ခြင်းနှင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တူ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(၂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၈း၂က)</a:t>
          </a:r>
        </a:p>
      </dsp:txBody>
      <dsp:txXfrm>
        <a:off x="39086" y="106965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475616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ဆင်းရဲခြင်းသည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အတားအဆီးမဖြစ်ခဲ့ပ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ါ။ </a:t>
          </a:r>
        </a:p>
      </dsp:txBody>
      <dsp:txXfrm rot="-5400000">
        <a:off x="2484819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828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ရက်ရောခြင်းနှင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အတူ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(၂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၈း၂ခ)</a:t>
          </a:r>
        </a:p>
      </dsp:txBody>
      <dsp:txXfrm>
        <a:off x="39086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475616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မိမိဆန္ဒအလျောက်ပြုခဲ့ကြသည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 rot="-5400000">
        <a:off x="2484819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828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ပျော်ရ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င်မှုနှင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အတူ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(၂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၈း၃)</a:t>
          </a:r>
        </a:p>
      </dsp:txBody>
      <dsp:txXfrm>
        <a:off x="39086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498632" y="474445"/>
          <a:ext cx="626981" cy="477589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ဤလုပ်ဆောင်မှုဖြင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ဘုရားနှင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အသင်းတော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ချစ်ခြင်းကို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ဖော်ပြနိုင်ခဲ့ကြသည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 rot="-5400000">
        <a:off x="2424175" y="2579510"/>
        <a:ext cx="4745289" cy="565767"/>
      </dsp:txXfrm>
    </dsp:sp>
    <dsp:sp modelId="{80BB0345-422F-461E-9362-F74C1675D04F}">
      <dsp:nvSpPr>
        <dsp:cNvPr id="0" name=""/>
        <dsp:cNvSpPr/>
      </dsp:nvSpPr>
      <dsp:spPr>
        <a:xfrm>
          <a:off x="828" y="2470531"/>
          <a:ext cx="2423346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အခွင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အရေးအဖြစ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(၂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၈း၄)</a:t>
          </a:r>
        </a:p>
      </dsp:txBody>
      <dsp:txXfrm>
        <a:off x="39086" y="2508789"/>
        <a:ext cx="2346830" cy="707210"/>
      </dsp:txXfrm>
    </dsp:sp>
    <dsp:sp modelId="{CFB8DF9A-D7A6-4817-8A22-63A62AFE7A08}">
      <dsp:nvSpPr>
        <dsp:cNvPr id="0" name=""/>
        <dsp:cNvSpPr/>
      </dsp:nvSpPr>
      <dsp:spPr>
        <a:xfrm rot="5400000">
          <a:off x="4475616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သူ၏ဘုရားအပေ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ါ်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ဆက်ကပ်အပ်နှံမှုသည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အခြားသူအပေ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ါ်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ဆက်ကပ်မှုကိုဖြစ်စေသည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 rot="-5400000">
        <a:off x="2484819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828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ဆက်ကပ်အပ်နှံမှုအ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ဖြစ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(၂ </a:t>
          </a:r>
          <a:r>
            <a:rPr lang="es-ES" sz="200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၈း၅)</a:t>
          </a:r>
        </a:p>
      </dsp:txBody>
      <dsp:txXfrm>
        <a:off x="39086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ယုဒ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အသင်း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တော်များ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ts val="192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ဧဝံဂေလိတရားကို</a:t>
          </a:r>
          <a:r>
            <a:rPr lang="en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ဟောပြောကြသည</a:t>
          </a:r>
          <a:r>
            <a:rPr lang="en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လူမျိုးခြားအ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သင်းတော်များ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ts val="192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မိမိပိုင်ဆိုင</a:t>
          </a:r>
          <a:r>
            <a:rPr lang="en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််</a:t>
          </a:r>
          <a:r>
            <a:rPr lang="en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မှုဖြင</a:t>
          </a:r>
          <a:r>
            <a:rPr lang="en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</a:t>
          </a:r>
          <a:r>
            <a:rPr lang="en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များကိုကူညီသည</a:t>
          </a:r>
          <a:r>
            <a:rPr lang="en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ဒေသခံအ</a:t>
          </a:r>
          <a:r>
            <a:rPr lang="en" sz="18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သင်းတော</a:t>
          </a:r>
          <a:r>
            <a:rPr lang="en" sz="18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ကွန်ဖရင</a:t>
          </a:r>
          <a:r>
            <a:rPr lang="en" sz="18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့်၊ </a:t>
          </a: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မီရှင</a:t>
          </a:r>
          <a:r>
            <a:rPr lang="en" sz="18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်၊ </a:t>
          </a: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ယူနီယံ</a:t>
          </a:r>
          <a:endParaRPr lang="en" sz="1800" b="0" kern="1200" dirty="0">
            <a:effectLst>
              <a:outerShdw blurRad="38100" dist="38100" dir="2700000" algn="tl">
                <a:srgbClr val="000000"/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ဒီဝံဇံ</a:t>
          </a:r>
          <a:endParaRPr lang="en" sz="1800" b="0" kern="1200" dirty="0">
            <a:effectLst>
              <a:outerShdw blurRad="38100" dist="38100" dir="2700000" algn="tl">
                <a:srgbClr val="000000"/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အထွေထွေ</a:t>
          </a:r>
          <a:endParaRPr lang="en" sz="1800" b="0" kern="1200" dirty="0">
            <a:effectLst>
              <a:outerShdw blurRad="38100" dist="38100" dir="2700000" algn="tl">
                <a:srgbClr val="000000"/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0" lvl="0" indent="0" algn="ctr" defTabSz="800100">
            <a:lnSpc>
              <a:spcPts val="216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အဖွဲ့ချုပ</a:t>
          </a:r>
          <a:r>
            <a:rPr lang="en" sz="1800" b="0" kern="1200" dirty="0"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76024-62FF-8848-ACF6-4D8E60946C94}" type="datetimeFigureOut">
              <a:rPr lang="en-JP" smtClean="0"/>
              <a:t>08/19/2026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39BBE-33D3-1A4E-8FAC-EBE42D9DA1ED}" type="slidenum">
              <a:rPr lang="en-JP" smtClean="0"/>
              <a:t>‹Nº›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82416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39BBE-33D3-1A4E-8FAC-EBE42D9DA1ED}" type="slidenum">
              <a:rPr lang="en-JP" smtClean="0"/>
              <a:t>3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58779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39BBE-33D3-1A4E-8FAC-EBE42D9DA1ED}" type="slidenum">
              <a:rPr lang="en-JP" smtClean="0"/>
              <a:t>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39432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39BBE-33D3-1A4E-8FAC-EBE42D9DA1ED}" type="slidenum">
              <a:rPr lang="en-JP" smtClean="0"/>
              <a:t>9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945800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39BBE-33D3-1A4E-8FAC-EBE42D9DA1ED}" type="slidenum">
              <a:rPr lang="en-JP" smtClean="0"/>
              <a:t>11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96662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39BBE-33D3-1A4E-8FAC-EBE42D9DA1ED}" type="slidenum">
              <a:rPr lang="en-JP" smtClean="0"/>
              <a:t>12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96656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34.jpg"/><Relationship Id="rId7" Type="http://schemas.openxmlformats.org/officeDocument/2006/relationships/diagramColors" Target="../diagrams/colors6.xml"/><Relationship Id="rId12" Type="http://schemas.openxmlformats.org/officeDocument/2006/relationships/diagramQuickStyle" Target="../diagrams/quickStyle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11" Type="http://schemas.openxmlformats.org/officeDocument/2006/relationships/diagramLayout" Target="../diagrams/layout7.xml"/><Relationship Id="rId5" Type="http://schemas.openxmlformats.org/officeDocument/2006/relationships/diagramLayout" Target="../diagrams/layout6.xml"/><Relationship Id="rId10" Type="http://schemas.openxmlformats.org/officeDocument/2006/relationships/diagramData" Target="../diagrams/data7.xml"/><Relationship Id="rId4" Type="http://schemas.openxmlformats.org/officeDocument/2006/relationships/diagramData" Target="../diagrams/data6.xml"/><Relationship Id="rId9" Type="http://schemas.openxmlformats.org/officeDocument/2006/relationships/image" Target="../media/image35.jpeg"/><Relationship Id="rId14" Type="http://schemas.microsoft.com/office/2007/relationships/diagramDrawing" Target="../diagrams/drawin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126488"/>
            <a:ext cx="7715251" cy="707886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000" b="1" spc="300" dirty="0" err="1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ဘဏ္ဍာစိုးအရာနှင</a:t>
            </a:r>
            <a:r>
              <a:rPr lang="en" sz="40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4000" b="1" spc="300" dirty="0" err="1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သာသနာတော</a:t>
            </a:r>
            <a:r>
              <a:rPr lang="en" sz="40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သင်ခန်းစာ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၁၁၊ </a:t>
            </a:r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စက်တင်ဘာ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၁၁၊ ၂၀၂၆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645373" y="2238091"/>
            <a:ext cx="1277438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>
              <a:spcBef>
                <a:spcPts val="1200"/>
              </a:spcBef>
            </a:pPr>
            <a:r>
              <a:rPr lang="en" sz="6000" b="1" dirty="0" err="1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ဘဏ္ဍာကို</a:t>
            </a:r>
            <a:r>
              <a:rPr lang="en" sz="6000" b="1" dirty="0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6000" b="1" dirty="0" err="1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စီမံခန</a:t>
            </a:r>
            <a:r>
              <a:rPr lang="en" sz="6000" b="1" dirty="0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6000" b="1" dirty="0" err="1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ခွဲခြင်း၏အကျိုးကျေးဇူး</a:t>
            </a:r>
            <a:r>
              <a:rPr lang="en" sz="6000" b="1" dirty="0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7630"/>
            <a:ext cx="894397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3200" spc="30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အသင်းတော</a:t>
            </a:r>
            <a:r>
              <a:rPr lang="en" sz="3200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lang="en" sz="3200" spc="30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စည်းလုံးညီည</a:t>
            </a:r>
            <a:r>
              <a:rPr lang="en" sz="3200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3200" spc="30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တ်မှု</a:t>
            </a:r>
            <a:endParaRPr lang="en" sz="3200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“အဘယ်သို့နည်း ဟူမူကား၊ ဤလုပ်ကျွေးခြင်းအမှုသည် သန့်ရှင်းသူတို့၏ ဆင်းရဲခြင်းကို မစသည်သာမက၊ ဘုရားသခင်၏ကျေးဇူးတော်ကို ချီးမွမ်းစရာအကြောင်း အများနှင့် ပြည့်စုံလျက်ရှိ၏”</a:t>
            </a: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၂ ကောရိန္သု ၉း၁၂)</a:t>
            </a:r>
            <a:endParaRPr lang="en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1032163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49" y="1622092"/>
            <a:ext cx="4546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ယေရုရှလင်သို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ယူဆောင်သွားသောအလှူငွေ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အခြားသောအကျိုးကျေးဇူးကောင်းများ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ကိုလည်းဖြစ်ပေ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ါ်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စေခဲ့သည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(၂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ကော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၉း၁၂)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341435" y="4120035"/>
            <a:ext cx="6850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နောက်ထပ်အကျိုးကျေးဇူးတစ်ခုမှာ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သူတို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့၏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အလှူငွေကိုတွယ်ဆောင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နည်းလမ်းက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ယနေ့က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ျွ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န်ုပ်တို့အတွက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အထူးသင်ခန်းစာတစ်ရပ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ဖြစ်သည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အရာရာတိုင်းကို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စနစ်တကျဆောင်ရွက်ရမည်ဖြစ်သည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လုပ်ထုံးလုပ်နည်းကိုလည်း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လိုက်နာရမည်ဖြစ်သည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်။ 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165510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49" y="2554901"/>
            <a:ext cx="47930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ယုဒလူမျိုးများနှင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တစ်ပါးအမျိုးသားများသည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အ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ကူအညီပေးခြင်းနှင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အပြန်အလှန်ကျေးဇူးတင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ခြင်းအားဖြင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ဆက်ဆံရေးတစ်ရပ်တည်ဆောက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ခဲ့ကြသည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 (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ရော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၁၅း၂၆-၂၇)။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ဤ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နည်းအားဖြင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ရှင်ပေါလုသည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သူ၏ပန်းတုံးတိုင်ဖြစ်သော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စည်း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လုံးညီည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တ်မှုကို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အကောင်အထည်ဖေ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ါ်</a:t>
            </a:r>
            <a:r>
              <a:rPr kumimoji="0" lang="en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ခဲ့သည</a:t>
            </a:r>
            <a:r>
              <a:rPr kumimoji="0" lang="en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yidaungsu" panose="020B0502040204020203" pitchFamily="34" charset="0"/>
                <a:cs typeface="Pyidaungsu" panose="020B0502040204020203" pitchFamily="34" charset="0"/>
              </a:rPr>
              <a:t>်။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ရှင်ပေါလုသည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အလှူငွေကောက်ခံခြင်းလုပ်ငန်းကို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ကြီးကြပ်ရန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တိ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တုကို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ခန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ထားသည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(၂ </a:t>
            </a:r>
            <a:r>
              <a:rPr lang="en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ကော</a:t>
            </a:r>
            <a:r>
              <a:rPr lang="en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၈း၁၆-၂၄)။ 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ယေရုရှလင်သို့ အလှူငွေ ကို ကောက်ခံ၍ ပေးပို့ရန်အတွက် ဤနည်းလမ်းသည်သာ သင့်လျော် မှန်ကန်သော နည်းလမ်းဖြစ်သည်။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887809"/>
            <a:ext cx="10480854" cy="470898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just"/>
            <a:r>
              <a:rPr lang="en-JP" sz="20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ဘုရားသခင်၏အမှုတော်ကို ဆယ်ဖို့တစ်ဖို့၊ လှူဖွယ်ပစ္စည်းများနှင့် ပူဇော်သက္ကာများဖြင့် ထောက်ပံ့ပေးရမည်။ ယခုအခါ သခင်ဘုရားသည် မိမိ၏ဘဏ္ဍာစိုးများထံ အပ်နှံထားသောအရာများကို ပြန်လည်အသုံးပြုရန် ခေါ်တော်မူနေသည်။ [...]</a:t>
            </a:r>
          </a:p>
          <a:p>
            <a:pPr algn="just"/>
            <a:r>
              <a:rPr lang="en-JP" sz="20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သခင်ယေရှုသည် မိမိ၏နောက်လိုက်များထံမှ မိမိကိုယ်တိုင် ဆောင်ရွက်ခဲ့သည်ထက</a:t>
            </a:r>
            <a:r>
              <a:rPr lang="en-JP" sz="200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ပိုများသောအရာကို </a:t>
            </a:r>
            <a:r>
              <a:rPr lang="en-JP" sz="20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 တောင်းဆိုပါ။ ဘုရားသခင်၏အမှုတော်အတွက် ကိုယ်ကျိုးစွန့်ခြင်းနှင့် မိမိကိုယ်ကို ငြင်းပယ်ခြင်းကို ကျင့်သုံး သူများသည် ကိုယ်တော်၏စံနမူနာကို လိုက်လျှောက်နေသူများသာ ဖြစ်ကြသည်။ ကိုယ်တော်သည် တော်ဝင် ဝတ်လုံနှင့် ဘုရင်၏သရဖူကို စွန့်လွှတ်ခဲ့ပြီး၊ မိမိ၏မြင့်မြတ်သောရာထူးမှ ဆင</a:t>
            </a:r>
            <a:r>
              <a:rPr lang="en-JP" sz="200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်းကြွလာခဲ</a:t>
            </a:r>
            <a:r>
              <a:rPr lang="en-JP" sz="20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့သည်။ ကျွန်ုပ်တို့ သည် ကိုယ်တော်၏ဆင်းရဲခြင်းအားဖြင့် ထာဝရဘဏ္ဍာများကို ရရှိနိုင်ရန် ကိုယ်တော်သည် ဆင်းရဲသောသူ ဖြစ်လာခဲ့သည်။ ဘုရားသခင်၏နိုင်ငံတော်သို့ ဝင်ရောက်လိုသူများ၏ လမ်းခရီးတွင်ရှိသော အတားအဆီး တိုင်းကို ဖယ်ရှားပေးနိုင်ရန် ကိုယ်တော်သည် မိမိ၏စည်းစိမ်ဥစ္စာများကိုသာမက မိမိ၏အသက်တော်ကိုပင် ကိုယ်ကျိုးစွန့်၍ ပေးအပ်ခဲ့သည်။</a:t>
            </a:r>
          </a:p>
          <a:p>
            <a:pPr algn="just"/>
            <a:r>
              <a:rPr lang="en-JP" sz="2000" dirty="0">
                <a:solidFill>
                  <a:schemeClr val="bg1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[...] သခင်ယေရှုသည် ကျွန်ုပ်တို့ကို ကိုယ်တော်နှင့်အတူ အမှုဆောင်လုပ်သားများဖြစ်လာရန် ဖိတ်ခေါ်တော် မူသည်။ ကိုယ်တော်သည် ကျွန်ုပ်တို့ပိုင်ဆိုင်သမျှအရာအားလုံး၏ ပိုင်ရှင်ဖြစ်ပြီး၊ ထိုအရာများအပေါ် အခွင့်အ ရေးရှိတော်မူသည်။  ကိုယ်တော်၏အမှုတော်ကို ကူညီရန် ကျွန်ုပ်တို့၏လိုလိုလားလားပါဝင်မှုအားဖြင့် ကိုယ် တော်အပေါ်ထားရှိသော ကျွန်ုပ်တို့၏မေတ္တာကို ယခုအချိန်တွင် ဖော်ပြနိုင်ကြသည်။”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517758" y="128111"/>
            <a:ext cx="567424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အကြောင်းမူကား၊ ငါတို့သခင်ယေရှုခရစ်သည် စည်းစိမ်ရှိသော်လည်း၊ ဆင်းရဲတော်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မူခြင်း</a:t>
            </a:r>
            <a:r>
              <a:rPr lang="en-JP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အားဖြင့် သင်တို့သည် စည်းစိမ်ရှိ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စေ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ခြင်းငှာ၊ သင်တို့အတွက်ကြောင့် ဆင်းရဲခြင်းကို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ခံတော်မူသော ကျေးဇူးတော်ကို </a:t>
            </a:r>
            <a:endParaRPr lang="en-JP" sz="24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 algn="ctr">
              <a:defRPr/>
            </a:pP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သင်တို့</a:t>
            </a:r>
            <a:r>
              <a:rPr lang="en-JP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သိကြ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  <a:r>
              <a:rPr lang="en-JP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၂ ကောရိန္သု </a:t>
            </a: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၈း၉)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 err="1">
                <a:solidFill>
                  <a:srgbClr val="BA4252"/>
                </a:solidFill>
              </a:rPr>
              <a:t>ဘဏ္ဍာစိုးအရာ၏မူလအစ</a:t>
            </a:r>
            <a:r>
              <a:rPr lang="en" sz="2000" b="1" dirty="0">
                <a:solidFill>
                  <a:srgbClr val="BA4252"/>
                </a:solidFill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ယေရှု၏စံနမူနာ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ခံစားရသော 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ကျေးဇူးတော်ကိုတုံ့ပြန်ခြင်း</a:t>
            </a:r>
            <a:endParaRPr lang="en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spcBef>
                <a:spcPts val="1200"/>
              </a:spcBef>
            </a:pPr>
            <a:r>
              <a:rPr lang="en" sz="2000" b="1" dirty="0" err="1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ဘဏ္ဍာများကိုစီမံခန</a:t>
            </a:r>
            <a:r>
              <a:rPr lang="en" sz="2000" b="1" dirty="0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b="1" dirty="0" err="1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ခွဲခြင်း</a:t>
            </a:r>
            <a:r>
              <a:rPr lang="en" sz="2000" b="1" dirty="0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မှန်ကန်သောစီမံကိန်းချမှတ်ခြင်း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မှန်ကန်သောစိတ်နေသဘောထား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ဘဏ္ဍာကို </a:t>
            </a:r>
            <a:r>
              <a:rPr lang="en" sz="2000" b="1" dirty="0" err="1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စီမံခန</a:t>
            </a:r>
            <a:r>
              <a:rPr lang="en" sz="2000" b="1" dirty="0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b="1" dirty="0" err="1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ခွဲခြင်း၏အကျိုးကျေးဇူး</a:t>
            </a:r>
            <a:r>
              <a:rPr lang="en" sz="2000" b="1" dirty="0">
                <a:solidFill>
                  <a:srgbClr val="375FA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အသင်းတော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စည်းလုံးညီည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20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တ်မှု</a:t>
            </a:r>
            <a:r>
              <a:rPr lang="en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JP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ဘဏ္ဍာစိုးဆိုသည်မှာ မိမိထံတွင် စောင့်ရှောက်ရန် အပ်နှံထားသော အရာများကို တာဝန်ယူ၍ စနစ်တကျ စီမံခန့်ခွဲခြင်းဖြစ်သည်။</a:t>
            </a:r>
            <a:endParaRPr lang="en" sz="19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3169985"/>
            <a:ext cx="2852840" cy="35414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ကောရိန္သုအသင်းသားများသည် အကူအညီပေးရန် ယခင်ကတည်းက ကတိပြုထားခဲ့ကြသည်။ ထိုကတိကို လက်တွေ့အ ကောင်အထည်ဖော်ရမည့်အချိန်လည်း နီးကပ်လာခဲ့ပြီဖြစ်သည်။ မာကေဒေါနိအသင်းတော်များလည်း ထိုစီမံကိန်းတွင် စတင် ပါဝင်နေကြပြီဖြစ်သည်။ ရှင်ပေါလုသည် ထည့်ဝင်မည့်ငွေပမာဏကို အဓိကမထားဘဲ၊ ယုံကြည်သူတို့၏ မိမိတို့ ခံစားခဲ့သော ကျေးဇူးတော်ကိုတုံ့ပြန်ရန်အတွက် အခွင့်အရေးပေးခြင်းဖြစ်သည်။ မည်မျှစိတ်အားထက်သန်သည်နှင့်စေတနာဖြင့် ပါဝင်ကြ မည်ကိုသာ အရေးထားခဲ့သည်။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ရှင်ပေါလု၏ ကောရိန္သုဒုတိယစာစောင်အရ ဘဏ္ဍာစိုးဆိုသည်မှာ သူ၏သီးခြားလုပ်ဆောင်မှုတစ်ရပ်ကို ရည်ညွှန်းထားသည်။ တစ်ပါးအမျိုးသားများမှ ပြောင်းလဲလာသောအသင်းတော်များက ငွေကြေးစုဆောင်း၍ အလွန်ခက်ခဲသောအချိန်ကာလကို ဖြတ်သန်းနေသော ဂျေရုရှလင်မြို့၌ရှိသော အသင်းတော်ကို ကူညီပံ့ပိုးပေးရန်ဖြစ်သည်။ 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365582" y="2423360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 err="1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ဘဏ္ဍာစိုးအရာ၏မူလအစ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72737"/>
            <a:ext cx="57239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3200" b="1" dirty="0" err="1">
                <a:ln/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ယေရှု၏စံနမူနာ</a:t>
            </a:r>
            <a:endParaRPr lang="en" sz="3200" b="1" dirty="0">
              <a:ln/>
              <a:solidFill>
                <a:schemeClr val="accent5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15371"/>
            <a:ext cx="5267325" cy="135421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 algn="ctr">
              <a:defRPr/>
            </a:pP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အကြောင်းမူကား၊ ငါတို့သခင်ယေရှုခရစ်သည် စည်းစိမ်ရှိ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သော်လည်း၊ ဆင်းရဲတော်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မူခြင်း</a:t>
            </a:r>
            <a:r>
              <a:rPr lang="en-JP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အားဖြင့် သင်တို့သည် စည်း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စိမ်ရှိစေ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ခြင်းငှာ၊ သင်တို့အတွက်ကြောင့် ဆင်းရဲခြင်းကို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ခံ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တော်မူသော ကျေးဇူးတော်ကို သင်တို့သိကြ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  <a:r>
              <a:rPr lang="en-JP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၂ ကော </a:t>
            </a:r>
            <a:r>
              <a:rPr lang="en-US" sz="17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၈း၉)</a:t>
            </a:r>
            <a:endParaRPr lang="es-ES" sz="17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ctr"/>
            <a:endParaRPr lang="en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613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ဘုရားသခင်၏ ကျေးဇူးတော်နှင့် ရက်ရောစွာပေးကမ်းခြင်းတို့ အကြား၌ မည်သို့သော ဆက်နွယ်မှုရှိသနည်း။ (၂ ကော ၈:၁-၂)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9980059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292648" y="4246313"/>
            <a:ext cx="33253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ထိုအရာအားလုံးကို ကိုယ်တော်သည် ကျွန်ုပ်တို့အပေါ်ထားရှိသောချစ်ခြင်း မေတ္တာကြောင့် ပြုတော်မူခဲ့သည်။ (ယော ၁၅:၁၃၊ ဧ ၅:၂၊ ဂလာ ၂:၂၀၊ ၁ ယော  ၃:၁၆)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2380"/>
            <a:ext cx="55079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ဘုရားသခင်သည် မာကေဒေါနိအသင်းတော်များအား ကျေးဇူး တော်ကို ပေးသနားတော်မူခဲ့သည်။ သူတို့သည် “အလွန်ရက် ရောစွာ ပေးကမ်းခြင်း၌ ကြွယ်ဝလာကြ၏”(၂ ကော ၈:၂)။ ဤ အရာသည် သူတို့အတွက်သာမက ကျွန်ုပ်တို့အတွက်လည်း ယေရှုခရစ်၏ ကျေးဇူးတော်ပင် ဖြစ်သည်။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292648" y="5505553"/>
            <a:ext cx="35158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ယေရှုခရစ်၏ ကျေးဇူးတော်ကို ကျွန်ုပ် တို့၊ မည်သို့ တုံ့ပြန်ကြမည်နည်း။ “သင် တို့သည် အခမဲ့ရရှိခဲ့ကြသဖြင့် အခမဲ့ ပေးကမ်းကြလော့” (မဿဲ ၁၀:၈)။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5575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1" algn="ctr">
              <a:spcBef>
                <a:spcPts val="600"/>
              </a:spcBef>
            </a:pPr>
            <a:r>
              <a:rPr lang="en" sz="3200" b="1" dirty="0">
                <a:latin typeface="Pyidaungsu" panose="020B0502040204020203" pitchFamily="34" charset="0"/>
                <a:cs typeface="Pyidaungsu" panose="020B0502040204020203" pitchFamily="34" charset="0"/>
              </a:rPr>
              <a:t>ခံစားရသော </a:t>
            </a:r>
            <a:r>
              <a:rPr lang="en" sz="3200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ကျေးဇူးတော်ကိုတုံ့ပြန်ခြင်း</a:t>
            </a:r>
            <a:endParaRPr lang="en" sz="32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314325" y="667047"/>
            <a:ext cx="112494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sz="2000" dirty="0">
                <a:solidFill>
                  <a:schemeClr val="accent1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“ထိုသို့ပြုကြသော်၊ ငါတို့မျှော်လင့်သည်အတိုင်းထက်မက ပြု၍၊ ဘုရားသခင်၏အလိုတော်နှင့်အညီ ရှေ့ဦးစွာ သခင်ဘုရား၌လည်းကောင်း၊ ငါတို့၌လည်းကောင်း၊ မိမိတို့ကို မိမိတို့ လှူကြ၏”</a:t>
            </a:r>
            <a:r>
              <a:rPr lang="en-JP" sz="2000" dirty="0">
                <a:solidFill>
                  <a:schemeClr val="accent1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accent1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(၂ ကောရိန္သု ၈း၅)</a:t>
            </a:r>
            <a:endParaRPr lang="en" sz="2000" dirty="0">
              <a:solidFill>
                <a:schemeClr val="accent1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5" y="1361003"/>
            <a:ext cx="7953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မာကေဒေါနိ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အသင်းသားတို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့၏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ကျေးဇူးတော်အပေ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ါ်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တုံ့ပြန်မှုကို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လေ့လာကြည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ါ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ဤအရာက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ျွ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န်ုပ်တို့ကို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အဘယ်အရာ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သင်ကြားပေးသနည်း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။ 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438041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6267698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9735310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>
              <a:spcBef>
                <a:spcPts val="1200"/>
              </a:spcBef>
            </a:pPr>
            <a:r>
              <a:rPr lang="en" sz="6000" b="1" dirty="0" err="1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ဘဏ္ဍာများကိုစီမံခန</a:t>
            </a:r>
            <a:r>
              <a:rPr lang="en" sz="6000" b="1" dirty="0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6000" b="1" dirty="0" err="1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ခွဲခြင်း</a:t>
            </a:r>
            <a:r>
              <a:rPr lang="en" sz="6000" b="1" dirty="0">
                <a:solidFill>
                  <a:srgbClr val="7F48B9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6644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3200" spc="300" dirty="0" err="1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မှန်ကန်သောစီမံကိန်းချမှတ်ခြင်း</a:t>
            </a:r>
            <a:r>
              <a:rPr lang="en" sz="3200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“လူတိုင်း ကိုယ်အလိုအလျောက် လှူရ၏။ နှမြောသောစိတ်နှင့် မလှူရ၊ မလှူဘဲမနေရဟု စိတ်ထင်နှင့် မလှူရ၊ အကြောင်းမူကား၊ စေတနာစိတ်နှင့် လှူသောသူကိုသာ ဘုရားသခင် နှစ်သက်တော်မူ၏”</a:t>
            </a:r>
            <a:r>
              <a:rPr lang="en-JP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5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(၂ ကောရိန္သု ၉း၇)</a:t>
            </a:r>
            <a:endParaRPr lang="en" dirty="0">
              <a:solidFill>
                <a:schemeClr val="accent5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7921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JP" sz="2000" dirty="0"/>
              <a:t>ပေါလု၏ အစီအစဉ်မှာ မာကေဒေါနိပြည်နှင့် အခါယပြည် (ကောရိန္သုမြို့ တည်ရှိ ရာပြည်နယ်) ရှိ အသင်းတော်များထံမှ အထူးအလှူငွေကို စုဆောင်း၍ ယေရုရှ လင်မြို့ရှိ အသင်းတော်ကို ကူညီထောက်ပံ့ရန် ဖြစ်သည် (ရောမ ၁၅:၂၆)။</a:t>
            </a:r>
            <a:endParaRPr lang="en" sz="2000" b="1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ACHAIA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349874"/>
            <a:ext cx="50953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ပေါလု၏အစီအစဉ်တွင် ပါဝင်သည့် နောက်ထပ်အ ချက်တစ်ချက်မှာ လှူဒါန်းမည့်ငွေကို တစ်ကြိမ် တည်းပေးရန် မစောင့်ဘဲ၊ သတ်မှတ်ထားသော ပမာ ဏကို ပြည့်မီသည်အထိ အပတ်စဉ် အနည်းငယ်စီ ဖယ်ထားစုဆောင်းသွားရန် ဖြစ်သည် (၁ ကော ၁၆: ၂)။ ဤနည်းအားဖြင့် ပေါလုရောက်ရှိလာသောအခါ အလှူငွေအားလုံးကို ဝမ်းမြောက်စွာ စုဆောင်းနိုင် မည်ဖြစ်သည် (၂ ကော ၉:၃-၅)။</a:t>
            </a:r>
            <a:endParaRPr lang="en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733504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အလှူငွေကို စီစဉ်သည့်အခါ မိသားစုတိုင်းသည် မိမိတို့၏ အခြေအနေကို သုံးသပ်၍ မိမိတို့၏ ငွေကြေးအခြေအနေနှင့် ကိုက်ညီသည့် လက်တွေ့ကျသော ပန်းတုံးတိုင်များကို ထားသင့်သည် </a:t>
            </a:r>
            <a:endParaRPr lang="en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347692"/>
            <a:ext cx="79930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တမန်တော်ပေါလုသည် ကောလောသဲအသင်းတော်တွင် ဤအစီအစဉ်ကို တစ်နှစ် ခန့်ကြို တင် တင်ပြခဲ့ရာ၊ ထိုအချိန်တွင် သတ်မှတ်ထားသောပမာဏမရှိသေးသော် လည်း ယုံကြည် သူများက စိတ်အားထက်သန်စွာ လက်ခံခဲ့ကြသည် (၂ ကော ၉:၁-၂)။ သို့ရာတွင် အသင်း သားတစ်ဦးစီက မိမိ၏စိတ်နှလုံးထဲတွင် လှူဒါန်းမည့်ပမာဏကို ဆုံးဖြတ်ထားခဲ့ကြသည် (၂ ကော ၉:၇က)။</a:t>
            </a:r>
            <a:endParaRPr lang="en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7899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spc="60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စစ်မှန်သောစိတ်နေသဘောထား</a:t>
            </a:r>
            <a:r>
              <a:rPr lang="en" sz="32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46048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dirty="0">
                <a:solidFill>
                  <a:schemeClr val="accent3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“အကြောင်းမူကား၊ သူတို့သည် တတ်နိုင်သမျှ ထက်မက၊ အလိုအလျောက် စွန့်ကြဲချင်သော စေတနာစိတ်ရှိကြသည်ဟု ငါသည်သက်သေခံ၏”</a:t>
            </a:r>
            <a:r>
              <a:rPr lang="en-JP" dirty="0">
                <a:solidFill>
                  <a:schemeClr val="accent3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dirty="0">
                <a:solidFill>
                  <a:schemeClr val="accent3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၂ ကောရိန္သု ၈း၃)</a:t>
            </a:r>
            <a:endParaRPr lang="en" dirty="0">
              <a:solidFill>
                <a:schemeClr val="accent3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096852"/>
            <a:ext cx="73247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ကောလောသဲအသင်းသားများကို ရက်ရောစွာလှူဒါန်းဖို့ အားပေးနိုင်ရန်၊ ပေါလုသည် မာကေဒေါနိအသင်းတော်များကို ဥပမာအဖြစ် တင်ပြခဲ့သည်။ ထိုအသင်းတော်များရှိ ယုံကြည်သူများသည် မိမိတို့၏ ပူဇော်သက္ကာများကို လှူဒါန်းရာတွင် မှန်ကန်၍ စံနမူနာယူထိုက်သော သဘောထားကို ပြသခဲ့ ကြသည်။ အကြောင်းမှာ ၎င်းတို့သည်…</a:t>
            </a:r>
            <a:endParaRPr lang="en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237740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5158</Words>
  <Application>Microsoft Office PowerPoint</Application>
  <PresentationFormat>Panorámica</PresentationFormat>
  <Paragraphs>93</Paragraphs>
  <Slides>12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Aptos Display</vt:lpstr>
      <vt:lpstr>Aptos</vt:lpstr>
      <vt:lpstr>Pyidaungsu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116</cp:revision>
  <dcterms:created xsi:type="dcterms:W3CDTF">2026-08-01T16:23:29Z</dcterms:created>
  <dcterms:modified xsi:type="dcterms:W3CDTF">2026-08-19T07:50:04Z</dcterms:modified>
</cp:coreProperties>
</file>