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Pyidaungsu" panose="020B0604020202020204" charset="0"/>
      <p:regular r:id="rId16"/>
      <p:bold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8" autoAdjust="0"/>
    <p:restoredTop sz="94637"/>
  </p:normalViewPr>
  <p:slideViewPr>
    <p:cSldViewPr snapToGrid="0">
      <p:cViewPr varScale="1">
        <p:scale>
          <a:sx n="101" d="100"/>
          <a:sy n="101" d="100"/>
        </p:scale>
        <p:origin x="4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ဘုရားသခင်က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သူနှင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စာရဲ၏အမည်ကို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ပြောင်းလဲ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ပေးခဲ့သည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သူ၏အမျိုးအနွယ်သည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စာရဲမွေးဖွား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သောသားဖြစ်မည်ဟု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အတည်ပြုခဲ့သည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၁၇း၁-၈၊ ၁၅-၁၆) </a:t>
          </a: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ကောင်းကင်တမန်နှစ်ပါးနှင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ကိုယ်တိုင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အာဗြဟံထံပေ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ဣဇာက်မွေးဖွား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အကြောင်းကို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ကြေညာခဲ့သည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၁၈း၁-၂၊ ၁၀)။ </a:t>
          </a: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ထိုအချိန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အာဗြံနှင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ပဋိညာဉ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ပြုတော်မူ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၏။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ယဇ်ကောင်ကိုခွဲထားသော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အပိုင်း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၏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အလယ်မ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ဖြတ်သွားခဲ့သည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၁၅း၇-၂၁) </a:t>
          </a: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အာဗြဟံအား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သားဣဇာက်နှင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ယဇ်ပူ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ဇော်ရန်တောင်းဆိုထားသည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သို့သော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အစားထိုးယဇ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ပေးတော်မူခြင်းအားဖြင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ကြီးမြတ်သောကယ်တင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ခြင်းစီမံကိန်းကို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ဖောပြခဲ့သည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8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၂၂း၁-၃၊ ၉-၁၃)။ </a:t>
          </a: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 custLinFactNeighborX="178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 custLinFactNeighborY="-5418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 custLinFactNeighborX="178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pPr>
            <a:lnSpc>
              <a:spcPts val="2400"/>
            </a:lnSpc>
            <a:spcAft>
              <a:spcPts val="0"/>
            </a:spcAft>
          </a:pP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ရှေခင်မြို့တွင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သူ၏သားစဉ်မြေးဆက်တို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ခါနန်ပြည်ကို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အမွေခံရမည်ဟု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သခင်က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ကတိပေးခဲ့သည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95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ကမ္တာ</a:t>
          </a:r>
          <a:r>
            <a:rPr lang="en-US" sz="195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၁၂း၆-၇)</a:t>
          </a: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>
            <a:lnSpc>
              <a:spcPts val="2400"/>
            </a:lnSpc>
            <a:spcAft>
              <a:spcPts val="0"/>
            </a:spcAft>
          </a:pP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ဗေသလအရပ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အာဗြဟံနှင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ပြုထားသော</a:t>
          </a:r>
          <a:r>
            <a:rPr lang="en-US" sz="20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ပဋိညာဉ်ကို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ထပ်မံပြုခဲ့သည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သူ၏အမျိုးအ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နွယ်တို့သည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‘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မြေမှုန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ကဲ့သို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့’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များပြားလိမ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မိန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တော်မူခဲ့သည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၁၃း၁၄-၁၈)</a:t>
          </a: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>
            <a:lnSpc>
              <a:spcPts val="2280"/>
            </a:lnSpc>
            <a:spcAft>
              <a:spcPts val="0"/>
            </a:spcAft>
          </a:pP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မံရေအရပ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သင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အမျိုးအနွယ်သည်ကောင်း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ကင်ကြယ်များကဲ့သို့များပြားမည်ဟု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အာမခံခဲ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အာဗြံသည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ဘုရားကိုယုံ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ကြည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ထို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ယုံကြည်ခြင်းကို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ဖြောင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မတ်ခြင်းအဖြစ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မှတ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တော်မူ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၏ (</a:t>
          </a:r>
          <a:r>
            <a:rPr lang="en-US" sz="19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9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၁၅း၁-၆) </a:t>
          </a: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န်ုပ်တို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့၏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အပြစ်ကို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မှာ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တင်ခဲ့သည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၆)</a:t>
          </a:r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သူ့ကိုစွပ်စွဲသူများရှေ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့၌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မိကိုမကာကွယ်ခဲ့ပ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ါ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၇)</a:t>
          </a:r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သူ့ကိုတရားစီရင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ဒဏ်ချမှတ်ခံခဲ့သည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    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၈)</a:t>
          </a:r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လူဆိုးတို့နှင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ြှ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ပ်နှံခဲ့ကြသည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၉က)</a:t>
          </a:r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သူပြစ်မှားခြင်းမပြုခဲ့ပ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ါ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၉ခ)</a:t>
          </a:r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အပြစ်ဖြေသော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သေခြင်း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ခံပြီးမ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ပြန်လည်ထ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မြောက်ခဲ့သည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၁၀)</a:t>
          </a:r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ကယ်တင်ခြင်းခံသောသူ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တစ်နေ့သူနှင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အတူနေရမည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၁၁)</a:t>
          </a:r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တစ်ချိန်တည်းတွင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တို့အတွက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ကြားဖျန်ဖြေ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ပေးနေသည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၁၂)</a:t>
          </a:r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ကားတိုင်ပေ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တွင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အသေ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န်ုပ်တို့ကို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တင်ခဲ့သည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၅) </a:t>
          </a:r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အနာငြိမ်းစေခဲ့ပေမဲ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လက်မခံက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ြ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၄) </a:t>
          </a:r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မထီမဲ့မြင်ပြုခြင်း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နာကျင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ကျိုးပဲ့ခြင်း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ငြင်းပယ်ခြင်း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ခံခဲ့သည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၃) </a:t>
          </a:r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lnSpc>
              <a:spcPts val="2160"/>
            </a:lnSpc>
            <a:spcAft>
              <a:spcPts val="0"/>
            </a:spcAft>
          </a:pP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သူရုပ်ပိုင်းဆိုင်ရာ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မဆွဲ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ဆောင်ဘဲ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ဝိညာဉ်ရေးကို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ဆွဲဆောင်သည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၂)</a:t>
          </a:r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ထိုအချိန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အာဗြံနှင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ပဋိညာဉ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ပြုတော်မူ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၏။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ယဇ်ကောင်ကိုခွဲထားသော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အပိုင်း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၏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အလယ်မ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ဖြတ်သွားခဲ့သည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၁၅း၇-၂၁) </a:t>
          </a: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ဘုရားသခင်က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သူနှင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စာရဲ၏အမည်ကို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ပြောင်းလဲ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ပေးခဲ့သည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သူ၏အမျိုးအနွယ်သည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စာရဲမွေးဖွား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သောသားဖြစ်မည်ဟု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အတည်ပြုခဲ့သည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၁၇း၁-၈၊ ၁၅-၁၆) </a:t>
          </a: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681335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ကောင်းကင်တမန်နှစ်ပါးနှင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ကိုယ်တိုင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အာဗြဟံထံပေ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လာ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ဣဇာက်မွေးဖွား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အကြောင်းကို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ကြေညာခဲ့သည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၁၈း၁-၂၊ ၁၀)။ </a:t>
          </a:r>
        </a:p>
      </dsp:txBody>
      <dsp:txXfrm>
        <a:off x="1391781" y="2681335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အာဗြဟံအား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သားဣဇာက်နှင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ယဇ်ပူ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ဇော်ရန်တောင်းဆိုထားသည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သို့သော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အစားထိုးယဇ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ကို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ပေးတော်မူခြင်းအားဖြင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ကြီးမြတ်သောကယ်တင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ခြင်းစီမံကိန်းကို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ဖောပြခဲ့သည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800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၂၂း၁-၃၊ ၉-၁၃)။ </a:t>
          </a: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66775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ရှေခင်မြို့တွင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သူ၏သားစဉ်မြေးဆက်တို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ခါနန်ပြည်ကို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အမွေခံရမည်ဟု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သခင်က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ကတိပေးခဲ့သည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95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ကမ္တာ</a:t>
          </a:r>
          <a:r>
            <a:rPr lang="en-US" sz="195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၁၂း၆-၇)</a:t>
          </a: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ဗေသလအရပ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အာဗြဟံနှင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20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ပြုထားသော</a:t>
          </a:r>
          <a:r>
            <a:rPr lang="en-US" sz="20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ပဋိညာဉ်ကို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ထပ်မံပြုခဲ့သည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သူ၏အမျိုးအ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နွယ်တို့သည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‘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မြေမှုန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ကဲ့သို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့’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များပြားလိမ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ဟု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မိန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တော်မူခဲ့သည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၁၃း၁၄-၁၈)</a:t>
          </a: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ts val="228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မံရေအရပ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်၌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သင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်၏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အမျိုးအနွယ်သည်ကောင်း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ကင်ကြယ်များကဲ့သို့များပြားမည်ဟု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အာမခံခဲ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သည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်။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အာဗြံသည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ဘုရားကိုယုံ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ကြည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ထို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ယုံကြည်ခြင်းကို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ဖြောင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မတ်ခြင်းအဖြစ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မှတ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တော်မူ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၏ (</a:t>
          </a:r>
          <a:r>
            <a:rPr lang="en-US" sz="1900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ကမ္ဘာ</a:t>
          </a:r>
          <a:r>
            <a:rPr lang="en-US" sz="1900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 ၁၅း၁-၆) </a:t>
          </a: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သူရုပ်ပိုင်းဆိုင်ရာ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မဆွဲ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ဆောင်ဘဲ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ဝိညာဉ်ရေးကို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ဆွဲဆောင်သည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၂)</a:t>
          </a:r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မထီမဲ့မြင်ပြုခြင်း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နာကျင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ကျိုးပဲ့ခြင်း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၊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ငြင်းပယ်ခြင်း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၃) </a:t>
          </a:r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အနာငြိမ်းစေခဲ့ပေမဲ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ကိုယ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တော်ကို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လက်မခံက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ြ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၄) </a:t>
          </a:r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ကားတိုင်ပေ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တွင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အသေ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၍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န်ုပ်တို့ကို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တင်ခဲ့သည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၅) </a:t>
          </a:r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န်ုပ်တို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့၏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အပြစ်ကို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ါ်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မှာ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တင်ခဲ့သည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၆)</a:t>
          </a:r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သူ့ကိုစွပ်စွဲသူများရှေ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့၌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မိကိုမကာကွယ်ခဲ့ပ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၇)</a:t>
          </a:r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သူ့ကိုတရားစီရင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ဒဏ်ချမှတ်ခံခဲ့သည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    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၈)</a:t>
          </a:r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သူ့ကို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လူဆိုးတို့နှင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ြှ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ပ်နှံခဲ့ကြသည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၉က)</a:t>
          </a:r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သူပြစ်မှားခြင်းမပြုခဲ့ပ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ါ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၉ခ)</a:t>
          </a:r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အပြစ်ဖြေသော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သေခြင်း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ခံပြီးမ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ှ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ပြန်လည်ထ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မြောက်ခဲ့သည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၁၀)</a:t>
          </a:r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ကယ်တင်ခြင်းခံသောသူ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များသည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တစ်နေ့သူနှင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အတူနေရမည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၁၁)</a:t>
          </a:r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ts val="216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တစ်ချိန်တည်းတွင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န်ုပ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တို့အတွက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ကြားဖျန်ဖြေ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ပေးနေသည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(</a:t>
          </a:r>
          <a:r>
            <a:rPr lang="en-US" sz="1800" kern="1200" noProof="0" dirty="0" err="1">
              <a:latin typeface="Pyidaungsu" panose="020B0502040204020203" pitchFamily="34" charset="0"/>
              <a:cs typeface="Pyidaungsu" panose="020B0502040204020203" pitchFamily="34" charset="0"/>
            </a:rPr>
            <a:t>ငယ</a:t>
          </a:r>
          <a:r>
            <a:rPr lang="en-US" sz="1800" kern="1200" noProof="0" dirty="0">
              <a:latin typeface="Pyidaungsu" panose="020B0502040204020203" pitchFamily="34" charset="0"/>
              <a:cs typeface="Pyidaungsu" panose="020B0502040204020203" pitchFamily="34" charset="0"/>
            </a:rPr>
            <a:t>် ၁၂)</a:t>
          </a:r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FFC4F-9ADA-7B49-8B21-36491F2A602C}" type="datetimeFigureOut">
              <a:rPr lang="en-JP" smtClean="0"/>
              <a:t>09/28/2026</a:t>
            </a:fld>
            <a:endParaRPr lang="en-JP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P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FA218-D03B-A241-90B1-3C0575EBB2A3}" type="slidenum">
              <a:rPr lang="en-JP" smtClean="0"/>
              <a:t>‹Nº›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57931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1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796275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6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11599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8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678943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JP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9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791072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10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23724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P" dirty="0"/>
              <a:t>ထို့ကြောင့် </a:t>
            </a:r>
            <a:r>
              <a:rPr lang="en-JP" b="1" dirty="0"/>
              <a:t>အသင်းတော်သည် ကျွန်ုပ်တို့၏လက်ထဲတွင်သာ ရှိနေသည်မဟုတ်ပါ။ ၎င်းသည် ဘုရားသခင်၏စောင့်ရှောက်မှုအောက်တွင် ရှိနေပါသည်။</a:t>
            </a:r>
            <a:r>
              <a:rPr lang="en-JP" dirty="0"/>
              <a:t> ကျွန်ုပ်တို့၏တာဝန်မှာ သစ္စာရှိစွာ ပြုစုစောင့်ရှောက်ရန်ဖြစ်ပြီး၊ အသင်းတော်ကို ကြီးထွားစေပြီး ကာကွယ်ပေးတော်မူသူမှာ ဘုရားသခင်ကိုယ်တော်တိုင် ဖြစ်တော်မူပါသည်။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A218-D03B-A241-90B1-3C0575EBB2A3}" type="slidenum">
              <a:rPr lang="en-JP" smtClean="0"/>
              <a:t>11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36325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3.png"/><Relationship Id="rId7" Type="http://schemas.openxmlformats.org/officeDocument/2006/relationships/diagramData" Target="../diagrams/data3.xml"/><Relationship Id="rId12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microsoft.com/office/2007/relationships/diagramDrawing" Target="../diagrams/drawing3.xml"/><Relationship Id="rId5" Type="http://schemas.openxmlformats.org/officeDocument/2006/relationships/image" Target="../media/image34.png"/><Relationship Id="rId10" Type="http://schemas.openxmlformats.org/officeDocument/2006/relationships/diagramColors" Target="../diagrams/colors3.xml"/><Relationship Id="rId4" Type="http://schemas.microsoft.com/office/2007/relationships/hdphoto" Target="../media/hdphoto10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12" Type="http://schemas.openxmlformats.org/officeDocument/2006/relationships/image" Target="../media/image6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g"/><Relationship Id="rId10" Type="http://schemas.openxmlformats.org/officeDocument/2006/relationships/image" Target="../media/image60.jpg"/><Relationship Id="rId4" Type="http://schemas.openxmlformats.org/officeDocument/2006/relationships/image" Target="../media/image54.jpg"/><Relationship Id="rId9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png"/><Relationship Id="rId7" Type="http://schemas.microsoft.com/office/2007/relationships/hdphoto" Target="../media/hdphoto1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g"/><Relationship Id="rId4" Type="http://schemas.microsoft.com/office/2007/relationships/hdphoto" Target="../media/hdphoto15.wdp"/><Relationship Id="rId9" Type="http://schemas.openxmlformats.org/officeDocument/2006/relationships/image" Target="../media/image6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5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defRPr>
            </a:lvl1pPr>
          </a:lstStyle>
          <a:p>
            <a:r>
              <a:rPr lang="en-JP" sz="4800" dirty="0"/>
              <a:t>ပရောဖက်တစ်ပါးကို ဘုရားသခင် ခေါ်တော်မူခြင်း</a:t>
            </a:r>
            <a:endParaRPr lang="en-US" sz="48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274525"/>
            <a:ext cx="4562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rgbClr val="145423"/>
                </a:solidFill>
              </a:defRPr>
            </a:lvl1pPr>
          </a:lstStyle>
          <a:p>
            <a:r>
              <a:rPr lang="en-US" dirty="0" err="1"/>
              <a:t>သင်ခန်း</a:t>
            </a:r>
            <a:r>
              <a:rPr lang="en-US" err="1"/>
              <a:t>စ</a:t>
            </a:r>
            <a:r>
              <a:rPr lang="en-US"/>
              <a:t>ာ</a:t>
            </a:r>
            <a:r>
              <a:rPr lang="en-US" dirty="0"/>
              <a:t> ၂</a:t>
            </a:r>
            <a:r>
              <a:rPr lang="en-US"/>
              <a:t>၊ </a:t>
            </a:r>
            <a:r>
              <a:rPr lang="en-US" dirty="0" err="1"/>
              <a:t>အောက်တို</a:t>
            </a:r>
            <a:r>
              <a:rPr lang="en-US" err="1"/>
              <a:t>ဘ</a:t>
            </a:r>
            <a:r>
              <a:rPr lang="en-US"/>
              <a:t>ာ</a:t>
            </a:r>
            <a:r>
              <a:rPr lang="en-US" dirty="0"/>
              <a:t> ၁၀</a:t>
            </a:r>
            <a:r>
              <a:rPr lang="en-US"/>
              <a:t>၊ ၂၀၂၆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5262979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defRPr>
            </a:lvl1pPr>
          </a:lstStyle>
          <a:p>
            <a:r>
              <a:rPr lang="my-MM" dirty="0"/>
              <a:t>“တစ်ဖန် ထာဝရဘု</a:t>
            </a:r>
            <a:r>
              <a:rPr lang="my-MM"/>
              <a:t>ရား</a:t>
            </a:r>
            <a:r>
              <a:rPr lang="en-JP"/>
              <a:t> </a:t>
            </a:r>
            <a:r>
              <a:rPr lang="my-MM" dirty="0"/>
              <a:t>က၊ ငါသည်</a:t>
            </a:r>
            <a:r>
              <a:rPr lang="my-MM"/>
              <a:t>အဘယ်</a:t>
            </a:r>
            <a:r>
              <a:rPr lang="en-JP"/>
              <a:t> </a:t>
            </a:r>
            <a:r>
              <a:rPr lang="my-MM" dirty="0"/>
              <a:t>သူကို စေလွှတ်</a:t>
            </a:r>
            <a:r>
              <a:rPr lang="my-MM"/>
              <a:t>ရမည်</a:t>
            </a:r>
            <a:r>
              <a:rPr lang="en-JP"/>
              <a:t> </a:t>
            </a:r>
            <a:r>
              <a:rPr lang="my-MM" dirty="0"/>
              <a:t>နည်း။ ငါတို့အဖ</a:t>
            </a:r>
            <a:r>
              <a:rPr lang="my-MM"/>
              <a:t>ို့ အ</a:t>
            </a:r>
            <a:r>
              <a:rPr lang="en-JP"/>
              <a:t> </a:t>
            </a:r>
            <a:r>
              <a:rPr lang="my-MM" dirty="0"/>
              <a:t>ဘယ်သူသွားမည်နည်းဟုမေးတော်မူသံကို ငါကြားလျှင်၊ ငါက</a:t>
            </a:r>
            <a:r>
              <a:rPr lang="my-MM"/>
              <a:t>၊ အ</a:t>
            </a:r>
            <a:r>
              <a:rPr lang="en-JP"/>
              <a:t> </a:t>
            </a:r>
            <a:r>
              <a:rPr lang="my-MM" dirty="0"/>
              <a:t>ကျွန်ုပ်ရှိပါ</a:t>
            </a:r>
            <a:r>
              <a:rPr lang="my-MM"/>
              <a:t>၏။ အ</a:t>
            </a:r>
            <a:r>
              <a:rPr lang="en-JP"/>
              <a:t> </a:t>
            </a:r>
            <a:r>
              <a:rPr lang="my-MM" dirty="0"/>
              <a:t>ကျွန်ုပ်ကို စေလွှ</a:t>
            </a:r>
            <a:r>
              <a:rPr lang="my-MM"/>
              <a:t>တ်</a:t>
            </a:r>
            <a:r>
              <a:rPr lang="en-JP"/>
              <a:t> </a:t>
            </a:r>
            <a:r>
              <a:rPr lang="my-MM" dirty="0"/>
              <a:t>တော်မူပါဟု လျှော</a:t>
            </a:r>
            <a:r>
              <a:rPr lang="my-MM"/>
              <a:t>က်</a:t>
            </a:r>
            <a:r>
              <a:rPr lang="en-JP"/>
              <a:t> </a:t>
            </a:r>
            <a:r>
              <a:rPr lang="my-MM" dirty="0"/>
              <a:t>လေ၏”</a:t>
            </a:r>
          </a:p>
          <a:p>
            <a:r>
              <a:rPr lang="my-MM" dirty="0"/>
              <a:t>(ဟေရှာယ ၆း</a:t>
            </a:r>
            <a:r>
              <a:rPr lang="my-MM"/>
              <a:t>၈)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373574"/>
                </a:solidFill>
              </a:rPr>
              <a:t>အာဗြဟံ</a:t>
            </a:r>
            <a:r>
              <a:rPr lang="en-US" sz="20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- </a:t>
            </a:r>
            <a:r>
              <a:rPr lang="en-US" sz="20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ပဋိညာဉ</a:t>
            </a:r>
            <a:r>
              <a:rPr lang="en-US" sz="20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်၏</a:t>
            </a:r>
            <a:r>
              <a:rPr lang="en-US" sz="20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ပရောဖက</a:t>
            </a:r>
            <a:r>
              <a:rPr lang="en-US" sz="20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</a:p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723574"/>
                </a:solidFill>
              </a:rPr>
              <a:t>ဧလိယ</a:t>
            </a:r>
            <a:r>
              <a:rPr lang="en-US" sz="20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- </a:t>
            </a:r>
            <a:r>
              <a:rPr lang="en-US" sz="2000" b="1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ပြန်လည်ထူထောင်ခြင်း၏ပရောဖက</a:t>
            </a:r>
            <a:r>
              <a:rPr lang="en-US" sz="2000" b="1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98465F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ဟေရှာယ </a:t>
            </a:r>
            <a:r>
              <a:rPr lang="en-US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- </a:t>
            </a:r>
            <a:r>
              <a:rPr lang="en-US" sz="2000" b="1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မေရှိယပရောဖက</a:t>
            </a:r>
            <a:r>
              <a:rPr lang="en-US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744235"/>
                </a:solidFill>
              </a:rPr>
              <a:t>ဒံယေလ</a:t>
            </a:r>
            <a:r>
              <a:rPr lang="en-US" sz="2000" b="1" dirty="0">
                <a:solidFill>
                  <a:srgbClr val="744235"/>
                </a:solidFill>
              </a:rPr>
              <a:t> </a:t>
            </a:r>
            <a:r>
              <a:rPr lang="en-US" sz="2000" b="1" dirty="0"/>
              <a:t>- </a:t>
            </a:r>
            <a:r>
              <a:rPr lang="en-US" sz="2000" b="1" dirty="0" err="1"/>
              <a:t>အနာဂတ္တိပရောဖက</a:t>
            </a:r>
            <a:r>
              <a:rPr lang="en-US" sz="2000" b="1" dirty="0"/>
              <a:t>် 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46435"/>
                </a:solidFill>
              </a:rPr>
              <a:t>နှ</a:t>
            </a:r>
            <a:r>
              <a:rPr lang="en-US" sz="2000" b="1" dirty="0">
                <a:solidFill>
                  <a:srgbClr val="746435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စ်ခြင်းဆရာယောဟန် </a:t>
            </a:r>
            <a:r>
              <a:rPr lang="en-US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- </a:t>
            </a:r>
            <a:r>
              <a:rPr lang="en-US" sz="2000" b="1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ရှေ့ပြေးပရောဖက</a:t>
            </a:r>
            <a:r>
              <a:rPr lang="en-US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47635" y="28813"/>
            <a:ext cx="87868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ဓမ္မဟောင်းကျမ်း၏ ပထမဆုံးသော ပရောဖက်ဖြစ်သူ အာဗြဟံ နှင့် ဓမ္မသစ်ကျမ်း၏ ပထမ ဆုံးသော ပရောဖက်ဖြစ်သူ ဗတ္တိဇံဆရာယောဟန်တို့အကြားတွင် နှစ်ပေါင်း ၁၉၀၀ ခန့် ကွာခြားသည်။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719387" y="5043694"/>
              <a:ext cx="795338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dirty="0"/>
                <a:t>၁၉၀၀ </a:t>
              </a:r>
              <a:r>
                <a:rPr lang="en-US" sz="1300" b="1" dirty="0" err="1"/>
                <a:t>နှစ</a:t>
              </a:r>
              <a:r>
                <a:rPr lang="en-US" sz="1300" b="1" dirty="0"/>
                <a:t>်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924550"/>
              <a:ext cx="1247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အာဗြဟံ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၁၉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ရာစု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ဘီစီ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086225" y="5953125"/>
              <a:ext cx="15215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နှစ်ခြင်းဆရာယော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 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ဟန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် ၁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ရာစု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yidaungsu" panose="020B0502040204020203" pitchFamily="34" charset="0"/>
                  <a:cs typeface="Pyidaungsu" panose="020B0502040204020203" pitchFamily="34" charset="0"/>
                </a:rPr>
                <a:t>အေဒီ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640660"/>
            <a:ext cx="8786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ထိုအချိန်ကာလအတွင်း ပရောဖက်များစွာကို ဘုရားသခင်က လူတို့နှင့် မိမိအကြား ဆက် ဆံရေးကို ပြန်လည်တည်ဆောက်ရန်နှင့် မေရှိယကြွလာမည့် မျှော်လင့်ချက်ကို ထိန်းသိမ်း ပေးရန် ခေါ်တော်မူခဲ့သည်။ အချို့ပရောဖက်များက မေရှိယကြွလာမည့်အချိန်ကိုပင် တိတိ ကျကျ ကြိုတင်ဟောကြားခဲ့ကြသည်။</a:t>
            </a:r>
            <a:endParaRPr lang="en-US" sz="20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925403"/>
            <a:ext cx="88058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“ပထမပရောဖက်က ပဋိညာဉ်ကို ကြေညာခဲ့ပြီး၊ ဒုတိယပရောဖက်က ထိုပဋိညာဉ်ကို ပြည့် စုံစေမည့် ယေရှုကြွလာမည်ကို ကြေညာခဲ့သည်။”</a:t>
            </a:r>
            <a:endParaRPr lang="en-US" sz="20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ABB9C-11A8-8C94-C8DE-234F996849E7}"/>
              </a:ext>
            </a:extLst>
          </p:cNvPr>
          <p:cNvSpPr txBox="1"/>
          <p:nvPr/>
        </p:nvSpPr>
        <p:spPr>
          <a:xfrm>
            <a:off x="122270" y="3052673"/>
            <a:ext cx="9904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ပရောဖက်များကို မည်သို့ ခေါ်ယူခဲ့သနည်း။ သူတို့က ထိုခေါ်ယူခြင်းကို မည်သို့ တုံ့ပြန်ခဲ့ကြသနည်း</a:t>
            </a: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။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13" grpId="0"/>
      <p:bldP spid="15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33867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အာဗြဟံ-ပဋိညာဉ်၏</a:t>
            </a:r>
            <a:r>
              <a:rPr lang="en-US" sz="32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ပရောဖက</a:t>
            </a:r>
            <a:r>
              <a:rPr lang="en-US" sz="32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745066" y="648085"/>
            <a:ext cx="1048737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my-MM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“ထာဝရဘုရားသည်လည်း အာဗြံကိုခေါ်တော်မူ၍၊ သင်၏ပြည်နှင့်တကွ အမျိုးသားချင်းပေါက်ဖော်များထဲက ထွက်ပြီးလျှင်၊ ငါပြလတ္တံ့သောပြည်သို့ သွားလော့”</a:t>
            </a:r>
            <a:r>
              <a:rPr lang="en-JP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ကမ္ဘာဦး ၁၂း၁)</a:t>
            </a:r>
            <a:r>
              <a:rPr lang="en-JP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lang="en-US" sz="2000" b="1" noProof="0" dirty="0">
              <a:solidFill>
                <a:schemeClr val="accent1">
                  <a:lumMod val="75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" y="1372370"/>
            <a:ext cx="666068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အာဗြဟံသည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ပရောဖက်ဟု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ပထမဆုံးခေ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ါ်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ဝေ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ါ်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ခံရသူဖြစ်သည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(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ကမ္ဘာ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၁၂း၁)။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သူ့ကိုတိုက်ရိုက်ခေ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ါ်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ခဲ့သည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သူ့ပတ်ဝန်း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ကျင်တွင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ပျံ့နှံ့နေသော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ရုပ်တုကိုးကွယ်မှုနှင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့်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အကျင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ပျက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မှုများကို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စွန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့်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ပယ်ပြီး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မိမိမသိသေးသောအရပ်သို့ထွက်ခွာရန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မိန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မှာတော်မူခဲ့သည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် (</a:t>
            </a:r>
            <a:r>
              <a:rPr lang="en-US" sz="1900" dirty="0" err="1">
                <a:latin typeface="Pyidaungsu" panose="020B0502040204020203" pitchFamily="34" charset="0"/>
                <a:cs typeface="Pyidaungsu" panose="020B0502040204020203" pitchFamily="34" charset="0"/>
              </a:rPr>
              <a:t>ကမ္ဘာ</a:t>
            </a:r>
            <a:r>
              <a:rPr lang="en-US" sz="1900" dirty="0">
                <a:latin typeface="Pyidaungsu" panose="020B0502040204020203" pitchFamily="34" charset="0"/>
                <a:cs typeface="Pyidaungsu" panose="020B0502040204020203" pitchFamily="34" charset="0"/>
              </a:rPr>
              <a:t> ၁၂း၁၂)။   </a:t>
            </a:r>
            <a:endParaRPr lang="en-US" sz="19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10670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သူသည် ထိုခေါ်တော်မူခြင်းကို မည်သို့တုံ့ပြန်ခဲ့သနည်း။ အာဗြဟံသည် မည် သည့် အရပ်သို့ သွားရမည်ကို မသိသော်လည်း၊ ဘုရားသခင်ကို ယုံကြည်၍ နာ ခံပြီး ထွက်ခွာခဲ့သည် (ကမ္ဘာ ၁၁း၈)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417336"/>
            <a:ext cx="3808598" cy="2142337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0" y="2786121"/>
            <a:ext cx="6572249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ဘုရားသခင်၏ခေါ်တော်မူခြင်းနှင့်အတူ ကတိတော်များလည်း ပါလာ ခဲ့သည်။ အာဗြဟံသည် ဘုရားသခင်၏ကောင်းကြီးမင်္ဂလာကို ခံရမည်၊ မြင့်မြတ်ချီးမြှောက်ခြင်းခံရမည်။ ထို့အပြင် သူ့အားဖြင့် “မြေကြီးပေါ်ရှိ အဆွေအမျိုးအပေါင်းတို့” သည် ကောင်းကြီးမင်္ဂလာ</a:t>
            </a:r>
          </a:p>
          <a:p>
            <a:pPr lvl="0"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ရရှိကြမည်ဟု ကတိပြုခဲ့သည် (ကမ္ဘာဦး ၁၂:၂–၃)။</a:t>
            </a:r>
            <a:endParaRPr lang="en-US" sz="1900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400550" y="5825979"/>
            <a:ext cx="76559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အာဗြဟံ၏ ပရောဖက်ပြုခြင်းသည် ဘေးအန္တရာယ်ကို ကြိုတင်သတိပေးခြင်း ထက် စစ်မှန်သောဘုရားသခင်ကို ဖော်ပြခြင်းနှင့် မေရှိယအားဖြင့်ကယ်တင် ခြင်းကတိတော်ကို ကြေညာခြင်း ဖြစ်သည်” </a:t>
            </a:r>
            <a:endParaRPr lang="en-US" sz="2000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79023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အာဗြဟံ-ပဋိညာဉ်၏</a:t>
            </a:r>
            <a:r>
              <a:rPr lang="en-US" sz="3200" b="1" spc="30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ပရောဖက</a:t>
            </a:r>
            <a:r>
              <a:rPr lang="en-US" sz="32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925689" y="693241"/>
            <a:ext cx="1048737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my-MM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“ထာဝရဘုရားသည်လည်း အာဗြံကိုခေါ်တော်မူ၍၊ သင်၏ပြည်နှင့်တကွ အမျိုးသားချင်းပေါက်ဖော်များထဲက ထွက်ပြီးလျှင်၊ ငါပြလတ္တံ့သောပြည်သို့ သွားလော့”</a:t>
            </a:r>
            <a:r>
              <a:rPr lang="en-JP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ကမ္ဘာဦး ၁၂း၁)</a:t>
            </a:r>
            <a:r>
              <a:rPr lang="en-JP" sz="2000" b="1" dirty="0">
                <a:solidFill>
                  <a:schemeClr val="accent1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1715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1381559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133350" y="1415057"/>
            <a:ext cx="55626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ခါနန်ပြည်တွင် နေထိုင်စဉ်အတွင်း အာဗြဟံ (မူလအမည် မှာ အာဗြံ) သည် ဘုရားသခင်နှင့် အကြိမ်ကြိမ်တွေ့ဆုံခဲ့ ပြီး၊ ထိုတွေ့ဆုံမှုများမှတစ်ဆင့် ဘုရားသခင်ထံမှ အမျိုး မျိုးသော သတင်းစကားများကို လက်ခံရရှိခဲ့သည်။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4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79023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400" b="1" spc="30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defRPr>
            </a:lvl1pPr>
          </a:lstStyle>
          <a:p>
            <a:r>
              <a:rPr lang="en-US" sz="3600" dirty="0" err="1"/>
              <a:t>ဧလ</a:t>
            </a:r>
            <a:r>
              <a:rPr lang="en-US" sz="3600" err="1"/>
              <a:t>ိ</a:t>
            </a:r>
            <a:r>
              <a:rPr lang="en-US" sz="3600"/>
              <a:t>ယ</a:t>
            </a:r>
            <a:r>
              <a:rPr lang="en-US" sz="3600" dirty="0"/>
              <a:t> </a:t>
            </a:r>
            <a:r>
              <a:rPr lang="en-US" sz="3600"/>
              <a:t>- </a:t>
            </a:r>
            <a:r>
              <a:rPr lang="en-US" sz="3600" dirty="0" err="1"/>
              <a:t>ပြန်လည်ထူထောင်ခြင်း၏ပရ</a:t>
            </a:r>
            <a:r>
              <a:rPr lang="en-US" sz="3600" err="1"/>
              <a:t>ော</a:t>
            </a:r>
            <a:r>
              <a:rPr lang="en-US" sz="3600"/>
              <a:t>ဖက</a:t>
            </a:r>
            <a:r>
              <a:rPr lang="en-US" sz="3600" dirty="0"/>
              <a:t>်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b="1" dirty="0">
                <a:solidFill>
                  <a:schemeClr val="accent3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ကျိုးသောကျူလုံး တောင်ဝှေးတည်းဟူသော အဲဂုတ္တုပြည်ကို ကိုးစားပါသည်တကား။ ထိုကျူလုံးသည် မှီသောသူ၏လက်ကို ဖောက်၍ လျှိုသွားလိမ့်မည်။ ထိုသို့ အဲဂုတ္တုမင်းကြီး ဖာရောဘုရင်သည် မိမိ၌မှီသော သူအပေါင်းတို့ကိုပြုလိမ့်မည်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b="1" dirty="0">
                <a:solidFill>
                  <a:schemeClr val="accent3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၄ ဓမ္မရာဇဝင်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၁၈း၂၁)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အာဟပ်နှင့်ယေဇဗေလတို့သည် ဣသရေလလူမျိုးကို ယုံကြည်ခြင်း ဖောက်ပြန်စေကြ၏။ လူအနည်းစုကသာ ဘုရားကို ကိုးကွယ်ကြသည်။ အများစုတို့သည် ဗလ၊ အာရှေရနှင့်အခြားသောဘုရားကို ကိုးကွယ်ကြ ၏။ ဣသရေလလူတို့ကို ပြန်လည်ထူထောင်ဖို့ရန် ဘုရားသခင်က ပရောဖက်ဧလိယကို ခေါ်တော်မူ၏ (၁ ဓမ္မရာဇဝင် ၁၇း၁)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ပရောဖက်၏သတင်းစကား၊ ရုပ်တုကိုးကွယ်ခြင်းကိုစွန့်၍ ဘုရားသ ခင်ထံသို့ပြန်လှည့်ရန် သတိပေးခြင်းသည် ခရစ်တော်မကြွလာမီ တွင် တန်ခိုးနှင့်ထပ်မံဟောကြားရမည်။ မိသားစုယဇ်ပလ္လင်တည် ဆောက်ခြင်းက အဓိကရည်ရွယ်ချက်ဖြစ်သည် (မာလခိ ၄း၅-၆)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06270"/>
            <a:ext cx="652301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နှစ်ပေါင်းများစွာ မိုးခေါင်ရှေရှားခဲ့သည့်နောက် ဧလိယက ဣသရေလ လူတို့ကို ဘုရားသခင်ထံသို့ ပြန်လှည့်ကြပါဟု တိုက်တွန်း၍ ကရမေလ တောင်သို့ ခေါ်ခဲ့သည်။ သို့သော် တုံ့ပြန်ခြင်းမပြုကြပါ (၁ ရာ ၁၈း၂၁)။ ထို့ကြောင့် စစ်မှန်သောဘုရားကို သိရှိနိုင်ရန် အံ့ဖွယ်နိမိတ်လက္ခဏာ တစ်ခုလိုအပ်ခဲ့သည် (၁ ရာ ၁၈း၃၀-၃၉)။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မိသားစုဝတ်ပြုကိုးကွယ်ခြင်းအားဖြင့် အသင်းတော်၊ လူမှုအသိုင်း အဝိုင်း နှင့် နိုင်ငံများ ပြန်လည်နိုးကြားလာမည်။ ဤအမှုတော်ကို မည်သူက လုပ်ဆောင်မည်နည်း။ ယနေ့လူ့အဖွဲ့အစည်းအတွက် လိုအပ်နေသော ဧလိယသည် သင်နှင့်ကျွန်ုပ်ပင်ဖြစ်ပါသည်။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>
            <a:defPPr>
              <a:defRPr lang="es-ES"/>
            </a:defPPr>
            <a:lvl1pPr algn="ctr">
              <a:defRPr sz="4400" b="1" spc="3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3600" dirty="0"/>
              <a:t>ဟေရှာယ </a:t>
            </a:r>
            <a:r>
              <a:rPr lang="en-US" sz="3600"/>
              <a:t>- </a:t>
            </a:r>
            <a:r>
              <a:rPr lang="en-US" sz="3600" dirty="0" err="1"/>
              <a:t>မေရှိယပရ</a:t>
            </a:r>
            <a:r>
              <a:rPr lang="en-US" sz="3600" err="1"/>
              <a:t>ော</a:t>
            </a:r>
            <a:r>
              <a:rPr lang="en-US" sz="3600"/>
              <a:t>ဖက</a:t>
            </a:r>
            <a:r>
              <a:rPr lang="en-US" sz="3600" dirty="0"/>
              <a:t>်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63277" y="667047"/>
            <a:ext cx="11385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y-MM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“ငါတို့ရှိသမျှသည် သိုးကဲ့သို့လမ်းလွဲလျက်၊ ကိုယ်လမ်းသို့ အသီးအသီး လိုက်သွားကြသည်ဖြစ်၍၊ ထာဝရဘုရား</a:t>
            </a:r>
            <a:r>
              <a:rPr lang="en-JP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သည် ခပ်သိမ်းသော ငါတို့၏အပြစ်များကို သူ့အပေါ်၌တင်တော်မူ၏”</a:t>
            </a:r>
            <a:r>
              <a:rPr lang="en-JP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(ဟေရှာယ ၅၃း၆)</a:t>
            </a:r>
            <a:endParaRPr lang="en-US" sz="2000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482951"/>
            <a:ext cx="6832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ဟေရှာယသည် လူတို့အား အပြစ်ကို သတိရ၍ ဝန်ခံလျက် ဘုရားသခင်၏ ခွင့်လွှတ်ခြင်းကို လက်ခံရန် တိုက်တွန်းဖို့ အခေါ်ခံခဲ့သည် (ဟေရှာ ၁း၁၈)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6" y="4783830"/>
            <a:ext cx="3437432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77356" y="1161246"/>
            <a:ext cx="1734454" cy="8069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4440" y="4697970"/>
            <a:ext cx="2783334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98054"/>
            <a:ext cx="90437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/>
              <a:t>ဩဇိမင်းအနိစ္စရောက်သည့်အခါ ‌ဟေရှာယသည် အံ့ဖွယ်ရူပါရုံကို ရခဲ့သည်။ ဘုရားသခင် သည် ဗိမာန်တော်တွင် ရှိတော်မူသည်။ တံခါးတိုင်များ တုန်လှုပ်နေချိန်တွင် မိမိ၏မထိုက် တန်မှုကို သိမြင်၍ ပရောဖက်ဟေရှာယ၏နှလုံးလည်း တုန်လှုပ်ခဲ့သည် (ဟေရှာယ ၆း၁-၅)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339474" y="4822864"/>
            <a:ext cx="29249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“ဧဝံဂေလိတရားမပေါ်မီကတည်းက ခရစ်တော်နှင့် ကယ်တင်ခြင်းအကြောင်းကို ကြိုတင်ဟောပြထားသော “ကျမ်း”ဟုလည်း ပြောနိုင်ပါ သည်။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040612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/>
              <a:t>သူ၏အမှုတော်ကာလ ရှည်လျားလှပါသည်။ နောင်တတရားဟောပြောရုံမက အထူးသခြင့် မေရှိယဖြစ်တော်မူသော ခရစ်တော်၏အမှုတော်လုပ်ငန်းကို ဟောကြားခဲ့ပါသည်။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02930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/>
              <a:t>အပြစ်လွှတ်ခြင်းခံပြီးနောက် ပရောဖက်ဟေရှာယသည်ရဲဝံ့စွာဟောပြောနိုင်ခဲ့သည်။ အ ကျွန်ုပ်ရှိပါ၏။ စေလွှတ်တော်မူပါဟု ပြန်လည်ဖြေကြားနိုင်ခဲ့ပါသည်။ (ဟေရှာယ ၆း၆-၈)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>
            <a:defPPr>
              <a:defRPr lang="es-ES"/>
            </a:defPPr>
            <a:lvl1pPr algn="ctr">
              <a:defRPr sz="4400" b="1" spc="3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3600" dirty="0"/>
              <a:t>ဟေရှာယ </a:t>
            </a:r>
            <a:r>
              <a:rPr lang="en-US" sz="3600"/>
              <a:t>- </a:t>
            </a:r>
            <a:r>
              <a:rPr lang="en-US" sz="3600" dirty="0" err="1"/>
              <a:t>မေရှိယပရ</a:t>
            </a:r>
            <a:r>
              <a:rPr lang="en-US" sz="3600" err="1"/>
              <a:t>ော</a:t>
            </a:r>
            <a:r>
              <a:rPr lang="en-US" sz="3600"/>
              <a:t>ဖက</a:t>
            </a:r>
            <a:r>
              <a:rPr lang="en-US" sz="3600" dirty="0"/>
              <a:t>်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y-MM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“ငါတို့ရှိသမျှသည် သိုးကဲ့သို့လမ်းလွဲလျက်၊ ကိုယ်လမ်းသို့ အသီးအသီး လိုက်သွားကြသည်ဖြစ်၍၊ ထာဝရဘုရား</a:t>
            </a:r>
            <a:r>
              <a:rPr lang="en-JP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သည် ခပ်သိမ်းသော ငါတို့၏အပြစ်များကို သူ့အပေါ်၌တင်တော်မူ၏”</a:t>
            </a:r>
            <a:r>
              <a:rPr lang="en-JP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(ဟေရှာယ ၅၃း၆)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8655052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ဟေရှာယအခန်းကြီး ၅၃ တွင် ခရစ်တော်အကောင်အထည်ဖော်ခဲ့သော ကယ်တင်ခြင်းစီမံကိန်းကို အသီးစိတ်ဖော်ပြထားသည်။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ဒံယေလ</a:t>
            </a:r>
            <a:r>
              <a:rPr lang="en-US" sz="32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- </a:t>
            </a:r>
            <a:r>
              <a:rPr lang="en-US" sz="3200" b="1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အနာဂတ္တိပရောဖက</a:t>
            </a:r>
            <a:r>
              <a:rPr lang="en-US" sz="32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my-MM" sz="2000" b="1" dirty="0">
                <a:solidFill>
                  <a:schemeClr val="accent6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“နက်နဲသော အရာတို့ကို ဖွင့်ပြ၍၊ နောင်ကာလ၌ ဖြစ်လတ္တံ့သော အရာတို့ကို နေဗုခဒ်နေဇာမင်းကြီးအား ကြားပြော</a:t>
            </a:r>
            <a:r>
              <a:rPr lang="en-JP" sz="2000" b="1" dirty="0">
                <a:solidFill>
                  <a:schemeClr val="accent6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b="1" dirty="0">
                <a:solidFill>
                  <a:schemeClr val="accent6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တော်မူသော ဘုရားသခင်တစ်ဆူသည် ကောင်းကင်ဘုံမှာ ရှိတော်မူ၏”</a:t>
            </a:r>
            <a:r>
              <a:rPr lang="en-JP" sz="2000" b="1" dirty="0">
                <a:solidFill>
                  <a:schemeClr val="accent6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b="1" dirty="0">
                <a:solidFill>
                  <a:schemeClr val="accent6">
                    <a:lumMod val="75000"/>
                  </a:scheme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ဒံယေလ ၂း၂၈)</a:t>
            </a:r>
            <a:endParaRPr lang="en-US" sz="2000" b="1" noProof="0" dirty="0">
              <a:solidFill>
                <a:schemeClr val="accent6">
                  <a:lumMod val="75000"/>
                </a:schemeClr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29760"/>
            <a:ext cx="5286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ဒံယေလသည် အစကတည်းက သစ္စာရှိသူဖြစ်သည်။ အစား အသောက်မှာ သစ္စာရှိခဲ့သည် (ဒံ ၁း၈)။ ဘုရားသခင် ဘုန်း ထင်ရှားစေရာ၌ သစ္စာရှိခဲ့သည် (ဒံ ၂း၂၇-၃၀)။ နေဗုခဒ်နေ ဇာ မင်း ကို သတိပေးရာ၌ သစ္စာရှိခဲ့သည် (ဒံ ၄း၁၉)။ ဗေ လရှာဇာမင်း၏အပြစ်ကို ရဲဝံ့စွာ ဖော်ပြခဲ့သည် (ဒံ ၅း၂၂-၂၃)။ ဆုတောင်းခြင်း၌ သစ္စာရှိခဲ့သည် (ဒံ ၆း၁၀)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သူ့အသက်တာနှင့်သက်သေခံသည့်အပြင်၊ ကမ္ဘာ့အင်ပါယာကြီးများ၏ အတက်အကျ ကိုလည်း ဟောကြားရန် ဘုရားသခင်အသုံးပြုခဲ့သည်။ ထိုအင်ပါယာများမှာ ဗာဗု လုန်၊ ပါရှား၊ ဂရိ၊ ရောမနှင့်ဥရောပအင်အားကြီးနိုင်ငံများ ဖြစ်ပါသည် (ဒံ၊ ၂၊ ၇–၁၂)။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အင်ပါယာပေါ်ပေါက်ခြင်းနှင့်ကျဆုံးခြင်းကို ပရောဖက်ပြုခြင်းနှင့်အတူ၊ သူသည် တရားစီရင်ခြင်း (ဒံ ၇း၉-၁၀) နှင့် ခရစ် တော်ကြွလာမည့်အချိန်ကို တိကျစွာကြို တင်ဟောကြားခဲ့သည် (ဒံ ၉း၁၄-၂၇)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ဒံယေလ၏ပရောဖက်ပြုချက်များသည် ယနေ့ကျွန်ုပ်တို့အတွက် အရေးကြီးသည်။ မပြည့်စုံသေးသော ဘုရားသခင်၏ နိုင်ငံတော် တည်မည့်အချိန်ကို ဆက်လက်ဟောကြားရန် ကူညီပေးသည် (ဒံ ၂း၄၄၊ ၇◌း၂၇) 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55525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ယောဟန်သည် ရိုးရှင်းတင်းကြပ်သည့် ဘဝနှင့် အပြစ်ကိုရဲဝံ့စွာဖော်ပြလျက် နောင်တရဖို့ ခေါ်တော်မူသောကြောင့် လူအများ နှစ်ခြင်းခံခဲ့ကြသည် (မာကု ၁း၄-၆)။ သူ၏အမှုတော်ကြောင့် ဣသ ရေလလူမျိုးအတွက် ပြောင်းလဲမှုကြီး ဖြစ်ပေါ်ခဲ့သည်။ ဤအမှုတော်ကို တား ဆီးရန် စာတန်သည် သူ့ကိုသေကြောင်း ရှာခဲ့သည် (လု ၉း၉)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79023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defPPr>
              <a:defRPr lang="es-ES"/>
            </a:defPPr>
            <a:lvl1pPr algn="ctr">
              <a:defRPr sz="4000" b="1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defRPr>
            </a:lvl1pPr>
          </a:lstStyle>
          <a:p>
            <a:r>
              <a:rPr lang="en-US" sz="3200"/>
              <a:t>နှ</a:t>
            </a:r>
            <a:r>
              <a:rPr lang="en-US" sz="3200" dirty="0"/>
              <a:t>စ်ခြင်းဆရာယောဟန် </a:t>
            </a:r>
            <a:r>
              <a:rPr lang="en-US" sz="3200"/>
              <a:t>- </a:t>
            </a:r>
            <a:r>
              <a:rPr lang="en-US" sz="3200" dirty="0" err="1"/>
              <a:t>ရှေ့ပြေးပရ</a:t>
            </a:r>
            <a:r>
              <a:rPr lang="en-US" sz="3200" err="1"/>
              <a:t>ော</a:t>
            </a:r>
            <a:r>
              <a:rPr lang="en-US" sz="3200"/>
              <a:t>ဖက</a:t>
            </a:r>
            <a:r>
              <a:rPr lang="en-US" sz="3200" dirty="0"/>
              <a:t>်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y-MM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“ယောဟန်ကလည်း၊ ငါသည်ပရောဖက်ဟေရှာယ ဟောပြောသည်နှင့်အညီ၊ ထာဝရဘုရား၏ လမ်းခရီးတော်</a:t>
            </a:r>
            <a:r>
              <a:rPr lang="en-JP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ကို ဖြောင့်စေကြလော့ဟု တော၌ ဟစ်ကြော်သောသူ၏အသံဖြစ်သည်ဟု ဆို၏”</a:t>
            </a:r>
            <a:r>
              <a:rPr lang="en-JP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(ယောဟန် ၁း၂၃)</a:t>
            </a:r>
            <a:endParaRPr lang="my-MM" sz="2000" b="1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ctr"/>
            <a:endParaRPr lang="en-US" sz="2000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ရှာမွေလနှင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ယေရမိတို့ကဲ့သို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့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ယောဟန်ကို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မမွေးခင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သီးသန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ရွေးထားခဲ့သည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မေရှိယ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၏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ရှေ့ပြေးအဖြစ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ယောဟန်ကို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ဧလိယ၏အမှုတော်ကို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ဆောင်ရွက်မည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သူအဖြစ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ခေ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ါ်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ခဲ့သည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(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လု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 ၁း၁၃-၁၇)။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ဤအမှုတော်သည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ပန်းခင်းသောလမ်းတော့မဟုတ်ပ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ါ။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သစ္စာရှိမှု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၊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ခိုင်မာသောယုံကြည်ခြင်း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၊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ဆက်ကပ်အပ်နှံမှုလိုအပ်သည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လုံခြုံမှုအာမခံချက်မရှိပ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ါ။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သို့သော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ထာဝရအသက်ကို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ရမည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သတင်းစကားကို</a:t>
            </a:r>
            <a:r>
              <a:rPr lang="en-US" sz="2000" noProof="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sz="2000" noProof="0" dirty="0" err="1">
                <a:latin typeface="Pyidaungsu" panose="020B0502040204020203" pitchFamily="34" charset="0"/>
                <a:cs typeface="Pyidaungsu" panose="020B0502040204020203" pitchFamily="34" charset="0"/>
              </a:rPr>
              <a:t>လက်ခံယုံကြည်သူတိုင်းအတွက်ဖြစ်သည</a:t>
            </a:r>
            <a:r>
              <a:rPr lang="en-US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endParaRPr lang="en-US" sz="2000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ယောဟန်နှင့်ဧလိယတို့၏ အမှုတော်သည် ယနေ့ကျွန်ုပ်တို့၏အမှုတော်လည်းဖြစ်သည်။ ယေရှု ကြွလာရန်အတွက် နောင်တတရားနှင့်အပြစ်ဖြေခြင်းကိုပေးသော ခရစ်တော်၏အသေခံခြင်း သတင်းကောင်းကို လူတိုင်းကြားအောင်ဟောကြားရန် ကျွန်ုပ်တို့ကိုခေါ်ထားသည်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JP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22DB4-98DF-EB68-6913-61FF5B1E1B90}"/>
              </a:ext>
            </a:extLst>
          </p:cNvPr>
          <p:cNvSpPr txBox="1"/>
          <p:nvPr/>
        </p:nvSpPr>
        <p:spPr>
          <a:xfrm>
            <a:off x="1376516" y="1331580"/>
            <a:ext cx="1004310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JP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ရှေးပရောဖက်များအားဖြင့် ပေးအပ်ခဲ့သော အကြံဉာဏ်နှင့် သတိပေးချက်များသည် ယနေ့ဘုရားသခင်၏လူများအတွက် အလွန်တန်ဖိုးရှိလှပါသည်။ ထိုသွန်သင်ချက်များ အားဖြင့် ဘုရားသခင်သည် လူသားတို့အပေါ် မည်မျှချစ်မြတ်နိုးတော်မူသည်ကို ထင် ရှားစွာဖော်ပြထားသည်။ သူတို့ကို ကယ်တင်ရန် သူ၏အစီအစဉ်ကိုလည်း ရှင်းလင်းစွာ ဖော်ပြတော်မူပါသည်။</a:t>
            </a:r>
          </a:p>
          <a:p>
            <a:pPr algn="just">
              <a:buNone/>
            </a:pPr>
            <a:r>
              <a:rPr lang="en-JP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ယနေ့တွင်လည်း ဘုရားသခင်သည် မိမိ၏အသင်းတော်ကို မေတ္တာဖြင့် စောင့်ရှောက် နေကြသော မိမိ၏အမှုတော်ဆောင်များထံသို့ တူညီသောမျှော်လင့်အား ပေးစရာ သတင်းစကားကို ပေးတော်မူနေပါသည်။ “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ထိုကာလ၌ စပျစ်ဥယျာဉ်ကို အကြောင်းပြု</a:t>
            </a:r>
            <a:r>
              <a:rPr lang="en-JP" sz="24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၍၊ ဤသို့ သီချင်းဆိုကြလော့။ ငါထာဝရဘုရားသည် ဥယျာဉ်စောင့်ဖြစ်၏။ မခြားမလပ် ရေလောင်းမည်။ အဘယ်သူမျှ မဖျက်စေခြင်းငှာ၊ နေ့ညမပြတ် စောင့်ရှောက်မည်”</a:t>
            </a:r>
          </a:p>
          <a:p>
            <a:pPr algn="just">
              <a:buNone/>
            </a:pPr>
            <a:r>
              <a:rPr lang="my-MM" sz="2400" dirty="0">
                <a:latin typeface="Pyidaungsu" panose="020B0502040204020203" pitchFamily="34" charset="0"/>
                <a:cs typeface="Pyidaungsu" panose="020B0502040204020203" pitchFamily="34" charset="0"/>
              </a:rPr>
              <a:t>(ဟေရှာယ ၂၇း၂-၃)</a:t>
            </a:r>
            <a:endParaRPr lang="en-JP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>
              <a:buNone/>
            </a:pPr>
            <a:endParaRPr lang="en-JP" sz="240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8502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P" sz="28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နောက်ဆက်တွဲ-</a:t>
            </a:r>
            <a:r>
              <a:rPr lang="en-JP" sz="28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ပရောဖက်ပြုအမှုတော်အတွက် Ellen ကို ခေါ်တော်မူခြင်း</a:t>
            </a:r>
            <a:endParaRPr lang="en-US" sz="2800" b="1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JP" sz="2000" b="1" dirty="0">
                <a:latin typeface="Pyidaungsu" panose="020B0502040204020203" pitchFamily="34" charset="0"/>
                <a:cs typeface="Pyidaungsu" panose="020B0502040204020203" pitchFamily="34" charset="0"/>
              </a:rPr>
              <a:t>Ellen Gould Harmon </a:t>
            </a: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သည် အသက် ၁၇ နှစ်အရွယ်၊ ၁၈၄၄ ခုနှစ် ဒီဇင်ဘာလတွင် ပထမဆုံး ရူပါရုံကို ရရှိခဲ့သည်။</a:t>
            </a:r>
            <a:endParaRPr lang="en-US" sz="2000" b="1" noProof="0" dirty="0"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941876"/>
            <a:ext cx="10301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ဤရူပါရုံအားဖြင့် ဘုရားသခင်သည် ယုံကြည်သူများအား သူတို့သည် လမ်းမှန်ပေါ်တွင် လျှောက်လှမ်းနေကြကြောင်းအ တည်ပြုခဲ့သည်။ အစပိုင်းတွင် Ellen ၏ စကားကို ယုံကြည်သူအနည်းငယ်သာရှိခဲ့သော်လည်း နောက်ဆုံးတွင် သူမအား ပရောဖက်တစ်ဦးအဖြစ် လက်ခံအသိအမှတ်ပြုလာကြသည်။ သူမ၏ သတင်းစကားများသည် အစောပိုင်</a:t>
            </a:r>
            <a:r>
              <a:rPr lang="en-JP">
                <a:latin typeface="Pyidaungsu" panose="020B0502040204020203" pitchFamily="34" charset="0"/>
                <a:cs typeface="Pyidaungsu" panose="020B0502040204020203" pitchFamily="34" charset="0"/>
              </a:rPr>
              <a:t>း ကာလမ</a:t>
            </a:r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ှစ၍ မြော်လင့်ခြင်း ယုံကြည်သူများကို အားပေးလမ်းညွှန်ပေးခဲ့ပြီး ယနေ့တိုင်ဆက်လက်လမ်းညွှန်ပေးလျက်ရှိသည</a:t>
            </a:r>
            <a:r>
              <a:rPr lang="en-JP">
                <a:latin typeface="Pyidaungsu" panose="020B0502040204020203" pitchFamily="34" charset="0"/>
                <a:cs typeface="Pyidaungsu" panose="020B0502040204020203" pitchFamily="34" charset="0"/>
              </a:rPr>
              <a:t>။ </a:t>
            </a:r>
            <a:endParaRPr lang="en-US" b="1" noProof="0" dirty="0">
              <a:solidFill>
                <a:prstClr val="black"/>
              </a:solidFill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ထိုအချိန်တွင် Ellen သည် ကမ္ဘာမြေမှ ကောင်းကင်ယေရုရှလင်မြို့တော်သို့ ဦးတည်သွားသောလမ်းကို မြင်တွေ့ခဲ့သည်။ ဘုရားသခင် ၏လူများသည် ယေရှု၏လမ်းညွှန်မှုအောက်တွင် ထိုသန့်ရှင်းသောမြို့တော်သို့ ခရီးဆက်နေကြသည်။ သူတို့၏မျက်စိသည် ယေရှုကို စိုက်ကြည့်ထားသရွေ့ လမ်းပေါ်၌ ဆက်လက်လျှောက်နိုင်ကြသည်။ သို့သော် ယေရှုထံမှ မျက်စိလွှဲလိုက်သည့်အခါ၌ လမ်းပေါ်မှ ပြုတ် ကျသွားကြသည်။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noProof="0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William Miller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ဒံယေလ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၈း၁၄ ၏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အနာဂတ္တိစကားကို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ခရစ်တော်သည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၁၈၄၃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ခုနှစ်တွင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ကြလာမည်ဟု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အနက်ဖွင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ခဲ့သည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ထို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နောက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၁၈၄၄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ခုနှစ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်၊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အောက်တိုဘာလ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၂၂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ဟု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သတ်မှတ်ခဲ့သည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်။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သို့သော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ထိုအချိန်တွင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ခရစ်တော်မက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ြွ</a:t>
            </a:r>
            <a:r>
              <a:rPr lang="en-US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လာခဲ့ပ</a:t>
            </a:r>
            <a:r>
              <a:rPr lang="en-US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ါ။ </a:t>
            </a:r>
            <a:r>
              <a:rPr lang="en-US" b="1" noProof="0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6952</Words>
  <Application>Microsoft Office PowerPoint</Application>
  <PresentationFormat>Panorámica</PresentationFormat>
  <Paragraphs>90</Paragraphs>
  <Slides>12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Pyidaungsu</vt:lpstr>
      <vt:lpstr>Aptos Display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160</cp:revision>
  <dcterms:created xsi:type="dcterms:W3CDTF">2026-09-11T15:58:36Z</dcterms:created>
  <dcterms:modified xsi:type="dcterms:W3CDTF">2026-09-28T13:49:27Z</dcterms:modified>
</cp:coreProperties>
</file>