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 autoAdjust="0"/>
    <p:restoredTop sz="94658"/>
  </p:normalViewPr>
  <p:slideViewPr>
    <p:cSldViewPr snapToGrid="0">
      <p:cViewPr varScale="1">
        <p:scale>
          <a:sx n="98" d="100"/>
          <a:sy n="98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lnSpc>
              <a:spcPts val="2280"/>
            </a:lnSpc>
            <a:spcAft>
              <a:spcPts val="0"/>
            </a:spcAft>
          </a:pPr>
          <a:r>
            <a:rPr lang="en-US" sz="19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ခရစ်တော</a:t>
          </a:r>
          <a:r>
            <a:rPr lang="en-US" sz="19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်၏</a:t>
          </a:r>
          <a:r>
            <a:rPr lang="en-US" sz="19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သက</a:t>
          </a:r>
          <a:r>
            <a:rPr lang="en-US" sz="19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သေခံဖြစ်ရန</a:t>
          </a:r>
          <a:r>
            <a:rPr lang="en-US" sz="19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ပရောဖက်တို့သည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လူတို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ကို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ခရစ်တော်ထံသို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ပို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ဆောင်ရန်ဖြစ်သည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အနာဂတ္တိကိုကြား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ပြောရန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lnSpc>
              <a:spcPts val="2400"/>
            </a:lnSpc>
            <a:buNone/>
          </a:pP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သူတို့သည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်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ယခုခေတ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်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ကာလထိဖြစ်ပျက်မည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့်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အ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ဖြစ်အပျက်များကို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ကြို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တင်ဟောခဲ့ကြသည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်။ </a:t>
          </a: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အသင်းတော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တည်ဆောက်ရန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</a:t>
          </a: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lnSpc>
              <a:spcPts val="2400"/>
            </a:lnSpc>
            <a:spcAft>
              <a:spcPts val="0"/>
            </a:spcAft>
            <a:buNone/>
          </a:pP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ရန်သူ၏တိုက်ခိုက်မှုကို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ကြံ့ကြံ့ခံနိုင်အောင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်၊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သင်းတော်ကိုတည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ဆောက်ရန်ဖြစ်သည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တိုက်တွန်းခြင်း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noProof="0" dirty="0" err="1"/>
            <a:t>လူတို့နောင်တရစေရန</a:t>
          </a:r>
          <a:r>
            <a:rPr lang="en-US" sz="2000" noProof="0" dirty="0"/>
            <a:t>် </a:t>
          </a:r>
          <a:r>
            <a:rPr lang="en-US" sz="2000" noProof="0" dirty="0" err="1"/>
            <a:t>အ</a:t>
          </a:r>
          <a:r>
            <a:rPr lang="en-US" sz="2000" noProof="0" dirty="0"/>
            <a:t> </a:t>
          </a:r>
          <a:r>
            <a:rPr lang="en-US" sz="2000" noProof="0" dirty="0" err="1"/>
            <a:t>ပြစ်ကိုဖော်ပြဆုံးမရန</a:t>
          </a:r>
          <a:r>
            <a:rPr lang="en-US" sz="2000" noProof="0" dirty="0"/>
            <a:t>် </a:t>
          </a:r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noProof="0" dirty="0" err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နှစ်သိမ</a:t>
          </a:r>
          <a:r>
            <a:rPr lang="en-US" sz="2000" noProof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noProof="0" dirty="0" err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ခြင်း</a:t>
          </a:r>
          <a:r>
            <a:rPr lang="en-US" sz="2000" noProof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lnSpc>
              <a:spcPts val="2400"/>
            </a:lnSpc>
            <a:spcAft>
              <a:spcPts val="0"/>
            </a:spcAft>
            <a:buNone/>
          </a:pPr>
          <a:r>
            <a:rPr lang="en-JP" sz="2000" dirty="0">
              <a:latin typeface="Pyidaungsu" panose="020B0502040204020203" pitchFamily="34" charset="0"/>
              <a:cs typeface="Pyidaungsu" panose="020B0502040204020203" pitchFamily="34" charset="0"/>
            </a:rPr>
            <a:t>ယုဒနှင့် သိလတို့ကို ဤရည် ရွယ်ချက်အတွက် အသင်း တော်များထံ စေလွှတ်ခဲ့ကြ သည်။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ဘုရားသခင်စေလ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ွှ</a:t>
          </a: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တ်သောသူ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များဖြစ်ကြသည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လု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၁၁း၄၉)</a:t>
          </a: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အသင်းတော်ဦီးဆောင်ရန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ဝိညာဉ်ဆုကျေးဇူး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ရရှိကြသည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(၁ </a:t>
          </a: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၁၂း၂၈-၂၉ု၊ </a:t>
          </a: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ဧဖက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၄း၁၁-၁၂)</a:t>
          </a: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အသင်းတော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်၏</a:t>
          </a: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အခြေခံအုတ်မြစ်ဖြစ်ကြသည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ဧဖက</a:t>
          </a:r>
          <a:r>
            <a:rPr lang="en-US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၂း၂၀)</a:t>
          </a: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ဗျာဒိတ်တော်များရရှိက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ြ </a:t>
          </a: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သည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ဧဖက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၃း၅)</a:t>
          </a: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တရားမ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ျှ</a:t>
          </a: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တမှု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၌ </a:t>
          </a: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ဝမ်းမြောက်ကြသည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ဗျာ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၁၈း၂၀)</a:t>
          </a: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spc="6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တိမောသေ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သူ့ကိုအမှုတော်အတွက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ခေ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တော်မူခြင်းကို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ကြိုဟော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ထားသည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 (၁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တိမော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၁း၁၈)။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ပေါလုနှင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အတူ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၂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ရိန္သု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ဖိလိပ္ပိ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ကောလောသဲ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၊ ၁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နှင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 ၂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သက်သာလောနိတ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်၊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ဖိလေမုန်တို့ကို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ပူးတွဲရေးသားခဲ့သည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 </a:t>
          </a:r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spc="6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တိတု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အသင်းတော်ကိုတည်ဆောက်ပေးခြင်း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(၂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၈း၆)၊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တိုက်တွန်းနှိုးဆော်ခြင်း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တိတု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၂း၆၊ ၉၊ ၁၅)၊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နှစ်သိမ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အားပေးခြင်း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(၂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၇း၁၃)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စသည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ပရောဖက်ပြု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လုပ်ငန်းများကို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ဆောင်ရွက်ခဲ့သည</a:t>
          </a:r>
          <a:r>
            <a:rPr lang="en-US" sz="20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ပရောဖက်တို့သည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လူတို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ကို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ခရစ်တော်ထံသို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ပို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ဆောင်ရန်ဖြစ်သည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ts val="228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9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ခရစ်တော</a:t>
          </a:r>
          <a:r>
            <a:rPr lang="en-US" sz="19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်၏</a:t>
          </a:r>
          <a:r>
            <a:rPr lang="en-US" sz="19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သက</a:t>
          </a:r>
          <a:r>
            <a:rPr lang="en-US" sz="19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သေခံဖြစ်ရန</a:t>
          </a:r>
          <a:r>
            <a:rPr lang="en-US" sz="19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ts val="24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သူတို့သည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်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ယခုခေတ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်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ကာလထိဖြစ်ပျက်မည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့်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အ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ဖြစ်အပျက်များကို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ကြို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 </a:t>
          </a:r>
          <a:r>
            <a:rPr lang="en-US" sz="2000" b="0" kern="1200" noProof="0" dirty="0" err="1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တင်ဟောခဲ့ကြသည</a:t>
          </a:r>
          <a:r>
            <a:rPr lang="en-US" sz="2000" b="0" kern="1200" noProof="0" dirty="0"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်။ </a:t>
          </a: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အနာဂတ္တိကိုကြား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ပြောရန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ရန်သူ၏တိုက်ခိုက်မှုကို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ကြံ့ကြံ့ခံနိုင်အောင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်၊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သင်းတော်ကိုတည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ဆောက်ရန်ဖြစ်သည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အသင်းတော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တည်ဆောက်ရန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</a:t>
          </a: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noProof="0" dirty="0" err="1"/>
            <a:t>လူတို့နောင်တရစေရန</a:t>
          </a:r>
          <a:r>
            <a:rPr lang="en-US" sz="2000" kern="1200" noProof="0" dirty="0"/>
            <a:t>် </a:t>
          </a:r>
          <a:r>
            <a:rPr lang="en-US" sz="2000" kern="1200" noProof="0" dirty="0" err="1"/>
            <a:t>အ</a:t>
          </a:r>
          <a:r>
            <a:rPr lang="en-US" sz="2000" kern="1200" noProof="0" dirty="0"/>
            <a:t> </a:t>
          </a:r>
          <a:r>
            <a:rPr lang="en-US" sz="2000" kern="1200" noProof="0" dirty="0" err="1"/>
            <a:t>ပြစ်ကိုဖော်ပြဆုံးမရန</a:t>
          </a:r>
          <a:r>
            <a:rPr lang="en-US" sz="2000" kern="1200" noProof="0" dirty="0"/>
            <a:t>် </a:t>
          </a:r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တိုက်တွန်းခြင်း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JP" sz="2000" kern="1200" dirty="0">
              <a:latin typeface="Pyidaungsu" panose="020B0502040204020203" pitchFamily="34" charset="0"/>
              <a:cs typeface="Pyidaungsu" panose="020B0502040204020203" pitchFamily="34" charset="0"/>
            </a:rPr>
            <a:t>ယုဒနှင့် သိလတို့ကို ဤရည် ရွယ်ချက်အတွက် အသင်း တော်များထံ စေလွှတ်ခဲ့ကြ သည်။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 err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နှစ်သိမ</a:t>
          </a:r>
          <a:r>
            <a:rPr lang="en-US" sz="2000" kern="1200" noProof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kern="1200" noProof="0" dirty="0" err="1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ခြင်း</a:t>
          </a:r>
          <a:r>
            <a:rPr lang="en-US" sz="2000" kern="1200" noProof="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ဘုရားသခင်စေလ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ွှ</a:t>
          </a: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တ်သောသူ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များဖြစ်ကြသည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လု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၁၁း၄၉)</a:t>
          </a: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အသင်းတော်ဦီးဆောင်ရန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ဝိညာဉ်ဆုကျေးဇူး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ရရှိကြသည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(၁ </a:t>
          </a: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၁၂း၂၈-၂၉ု၊ </a:t>
          </a: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ဧဖက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၄း၁၁-၁၂)</a:t>
          </a: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အသင်းတော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်၏</a:t>
          </a: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အခြေခံအုတ်မြစ်ဖြစ်ကြသည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ဧဖက</a:t>
          </a:r>
          <a:r>
            <a:rPr lang="en-US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၂း၂၀)</a:t>
          </a: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ဗျာဒိတ်တော်များရရှိက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ြ </a:t>
          </a: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သည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ဧဖက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၃း၅)</a:t>
          </a: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တရားမ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ျှ</a:t>
          </a: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တမှု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၌ </a:t>
          </a: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ဝမ်းမြောက်ကြသည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ဗျာ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၁၈း၂၀)</a:t>
          </a: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သူ့ကိုအမှုတော်အတွက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ခေ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တော်မူခြင်းကို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ကြိုဟော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ထားသည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(၁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တိမော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၁း၁၈)။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ပေါလုနှင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အတူ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၂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ရိန္သု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ဖိလိပ္ပိ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ကောလောသဲ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၊ ၁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နှင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 ၂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သက်သာလောနိတ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်၊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ဖိလေမုန်တို့ကို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ပူးတွဲရေးသားခဲ့သည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 </a:t>
          </a:r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spc="6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တိမောသေ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အသင်းတော်ကိုတည်ဆောက်ပေးခြင်း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(၂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၈း၆)၊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တိုက်တွန်းနှိုးဆော်ခြင်း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တိတု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၂း၆၊ ၉၊ ၁၅)၊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နှစ်သိမ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အားပေးခြင်း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(၂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၇း၁၃)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စသည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ပရောဖက်ပြု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လုပ်ငန်းများကို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ဆောင်ရွက်ခဲ့သည</a:t>
          </a:r>
          <a:r>
            <a:rPr lang="en-US" sz="20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spc="6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တိတု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D8EA8-8F21-B64E-9128-35BDBA15A171}" type="datetimeFigureOut">
              <a:rPr lang="en-JP" smtClean="0"/>
              <a:t>10/13/2026</a:t>
            </a:fld>
            <a:endParaRPr lang="en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E14B9-E7AF-A844-BF39-1D0BAC923A18}" type="slidenum">
              <a:rPr lang="en-JP" smtClean="0"/>
              <a:t>‹Nº›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55698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E14B9-E7AF-A844-BF39-1D0BAC923A18}" type="slidenum">
              <a:rPr lang="en-JP" smtClean="0"/>
              <a:t>6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1900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E14B9-E7AF-A844-BF39-1D0BAC923A18}" type="slidenum">
              <a:rPr lang="en-JP" smtClean="0"/>
              <a:t>8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09507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ဓမ္မသစ်ပရောဖက်များ</a:t>
            </a:r>
            <a:r>
              <a:rPr kumimoji="0" lang="en-US" sz="44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744643" y="0"/>
            <a:ext cx="3342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 ၄၊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အောက်တိုဘာ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 ၂၄၊ ၂၀၂၆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my-MM" sz="1500" dirty="0">
                <a:solidFill>
                  <a:srgbClr val="E97132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“ဆုကျေးဇူးတော် အထူးထူးအထွေထွေ ရှိငြားသော်လည်း ဝိညာဉ်တော်တစ်ပါးတည်းရှိ၏။- ဓမ္မဆရာအမှု အထူးထူးအထွေထွေရှိငြားသော်လည်း သခင်တစ်ပါးတည်းရှိ၏။- ပြုပြင်ခြင်းအမှု အထူးထူးအထွေထွေ ရှိငြားသော်လည်း၊ ခပ်သိမ်းသော သူတို့၌ ပြုပြင်သမျှကို ပြုပြင်တော်မူသော ဘုရားသခင်တစ်ပါးတည်းရှိ၏”</a:t>
            </a:r>
            <a:r>
              <a:rPr lang="en-JP" sz="1500" dirty="0">
                <a:solidFill>
                  <a:srgbClr val="E97132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1500" dirty="0">
                <a:solidFill>
                  <a:srgbClr val="E97132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(၁ ကောရိန္သု ၁၂း၄-၁၆)</a:t>
            </a:r>
            <a:endParaRPr kumimoji="0" lang="en-US" sz="1500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50000"/>
                </a:srgbClr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noProof="0" dirty="0">
                <a:solidFill>
                  <a:prstClr val="white"/>
                </a:solidFill>
                <a:highlight>
                  <a:srgbClr val="6D1307"/>
                </a:highlight>
                <a:latin typeface="Pyidaungsu" panose="020B0502040204020203" pitchFamily="34" charset="0"/>
                <a:cs typeface="Pyidaungsu" panose="020B0502040204020203" pitchFamily="34" charset="0"/>
              </a:rPr>
              <a:t>ဓမ္မသစ်ခေတ် </a:t>
            </a:r>
            <a:r>
              <a:rPr lang="en-US" sz="2000" b="1" noProof="0" dirty="0" err="1">
                <a:solidFill>
                  <a:prstClr val="white"/>
                </a:solidFill>
                <a:highlight>
                  <a:srgbClr val="6D1307"/>
                </a:highlight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ပရောဖက်များ၏အခန်းကဏ္ဍများ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white"/>
                </a:solidFill>
                <a:highlight>
                  <a:srgbClr val="205C01"/>
                </a:highlight>
                <a:latin typeface="Pyidaungsu" panose="020B0502040204020203" pitchFamily="34" charset="0"/>
                <a:cs typeface="Pyidaungsu" panose="020B0502040204020203" pitchFamily="34" charset="0"/>
              </a:rPr>
              <a:t>ဓမ္မသစ်ပရောဖက်များ</a:t>
            </a:r>
            <a:r>
              <a:rPr lang="en-US" sz="2000" b="1" noProof="0" dirty="0">
                <a:solidFill>
                  <a:prstClr val="white"/>
                </a:solidFill>
                <a:highlight>
                  <a:srgbClr val="205C01"/>
                </a:highlight>
                <a:latin typeface="Pyidaungsu" panose="020B0502040204020203" pitchFamily="34" charset="0"/>
                <a:cs typeface="Pyidaungsu" panose="020B0502040204020203" pitchFamily="34" charset="0"/>
              </a:rPr>
              <a:t>-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  <a:latin typeface="Pyidaungsu" panose="020B0502040204020203" pitchFamily="34" charset="0"/>
                <a:cs typeface="Pyidaungsu" panose="020B0502040204020203" pitchFamily="34" charset="0"/>
              </a:rPr>
              <a:t>ခရစ်တော် -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  <a:latin typeface="Pyidaungsu" panose="020B0502040204020203" pitchFamily="34" charset="0"/>
                <a:cs typeface="Pyidaungsu" panose="020B0502040204020203" pitchFamily="34" charset="0"/>
              </a:rPr>
              <a:t>ကြိုတင်ဟောထားသောပရောဖက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  <a:latin typeface="Pyidaungsu" panose="020B0502040204020203" pitchFamily="34" charset="0"/>
                <a:cs typeface="Pyidaungsu" panose="020B0502040204020203" pitchFamily="34" charset="0"/>
              </a:rPr>
              <a:t>်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တမန်တော်များနှင</a:t>
            </a:r>
            <a:r>
              <a:rPr lang="en-US" sz="20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2000" b="1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ပရောဖက်များ</a:t>
            </a:r>
            <a:r>
              <a:rPr lang="en-US" sz="20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ပရောဖက်မများ</a:t>
            </a:r>
            <a:r>
              <a:rPr lang="en-US" sz="20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ရှင်ပေါလု၏လုပ်ဖော်ဆောင်ဖက်များ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မိစ္ဆာပရောဖက်များ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76611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မာလခိနောက်ပိုင်း နှစ်ပေါင်း ၄၀၀ တိုင်အောင် ဘုရားသခင်၏ လူမျိုးတော်ထံ ပရောဖက်များ၏ အသံတော် မကြားရတော့ပါ။ ထို့ကြောင့် ဣသရေလလူမျိုး တို့သည် ဓမ္မဟောင်းကျမ်း၏ ကျမ်းဂန်များကို အပြီးသတ်ပိတ်သိမ်းပြီးဖြစ်သည် ဟု ယူဆခဲ့ကြသည်။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ဤပရောဖက်သစ်များနှင့် ပရောဖက်မများ၏ အခန်းကဏ္ဍမှာ အဘယ်နည်း။ ၎င်းတို့သည် မည်သူများဖြစ်ကြသနည်း။ ဓမ္မဟောင်းခေတ်ကဲ့သို့ မိစ္ဆာပရော ဖက်များလည်း ရှိခဲ့သလော။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သို့သော် ဘုရားသခင်သည် အချိန်ကြာမြင့်စွာ နှုတ်ဆိတ်မနေခဲ့ပါ။ သတ်မှတ် ထားသောအချိန်တွင် နှစ်ခြင်းဆရာယောဟန်ကို ပရောဖက်အဖြစ်စေလွှတ် တော်မူခဲ့သည် (မဿဲ ၁၁:၇–၉)။ ထိုအချိန်မှစ၍ ပရောဖက်များ ပြန်လည်ပေါ် ထွန်း လာပြီး ဓမ္မသစ်ကျမ်းကို ရေးသားရာတွင်လည်း ပါဝင်ခဲ့ကြသည်။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50"/>
                            </p:stCondLst>
                            <p:childTnLst>
                              <p:par>
                                <p:cTn id="6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5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7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prstClr val="white"/>
                </a:solidFill>
                <a:highlight>
                  <a:srgbClr val="6D1307"/>
                </a:highlight>
                <a:latin typeface="Pyidaungsu" panose="020B0502040204020203" pitchFamily="34" charset="0"/>
                <a:cs typeface="Pyidaungsu" panose="020B0502040204020203" pitchFamily="34" charset="0"/>
              </a:rPr>
              <a:t>ဓမ္မသစ်ခေတ် </a:t>
            </a:r>
            <a:r>
              <a:rPr lang="en-US" sz="3200" b="1" dirty="0" err="1">
                <a:solidFill>
                  <a:prstClr val="white"/>
                </a:solidFill>
                <a:highlight>
                  <a:srgbClr val="6D1307"/>
                </a:highlight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ပရောဖက်များ၏အခန်းကဏ္ဍများ</a:t>
            </a:r>
            <a:endParaRPr lang="en-US" sz="3200" b="1" dirty="0">
              <a:solidFill>
                <a:prstClr val="white"/>
              </a:solidFill>
              <a:highlight>
                <a:srgbClr val="6D1307"/>
              </a:highlight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449842"/>
            <a:ext cx="121919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my-MM" sz="170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ပရောဖက်ပြုသောသူမူကား၊ တည်ဆောက်ခြင်း၊ တိုက်တွန်းသွေးဆောင်ခြင်း၊ သက်သာခြင်းအလိုငှာ လူတို့အားဟောပြော၏”</a:t>
            </a:r>
            <a:r>
              <a:rPr lang="en-JP" sz="170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(၁ ကော ၁၄း၃)</a:t>
            </a:r>
            <a:endParaRPr lang="my-MM" sz="1700" dirty="0"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lvl="0" algn="ctr"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860357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/>
              <a:t>ဓမ္မသစ်ကျမ်းတွင် ပရောဖက်ပြုခြင်းသည် သန့်ရှင်းသောဝိညာဉ်တော်က ကြွယ်ဝစွာပေးသနားတော်မူသော ဝိညာဉ်ဆု ကျေးဇူးတစ်ပါးဖြစ်သည် (ရောမ ၁၂:၆)။ အသင်းတော်တစ်ပါးတည်း၌ပင် ပရောဖက်များစွာရှိနိုင်သဖြင့် အလှည့်ကျဟော ပြောကြရသည် (၁ ကော ၁၄:၂၉–၃၁)။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6955536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865080"/>
            <a:ext cx="11944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ဤပရောဖက်များ မည်သည့်အမှုတော်များကို ထမ်းဆောင်ခဲ့ကြသနည်း။ (ဗျာ ၁၉:၁၀; ၁:၁; ဧ ၄:၁၁-၁၂; ၁ ကော ၁၄:၃; တ ၁၅:၃၂)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559075"/>
            <a:ext cx="475668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spc="50" dirty="0" err="1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ဓမ္မသစ်ပရော</a:t>
            </a:r>
            <a:r>
              <a:rPr lang="en-US" sz="5400" b="1" spc="5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5400" b="1" spc="50" dirty="0" err="1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ဖက်များ</a:t>
            </a:r>
            <a:r>
              <a:rPr lang="en-US" sz="5400" b="1" spc="5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kumimoji="0" lang="en-US" sz="5400" b="1" i="0" u="none" strike="noStrike" kern="1200" cap="none" spc="50" normalizeH="0" baseline="0" noProof="0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4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32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ခရစ်တော် - </a:t>
            </a:r>
            <a:r>
              <a:rPr lang="en-US" sz="3200" b="1" dirty="0" err="1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ကြိုတင်ဟောထားသောပရောဖက</a:t>
            </a:r>
            <a:r>
              <a:rPr lang="en-US" sz="32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endParaRPr kumimoji="0" lang="en-US" sz="3200" b="1" i="0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241055"/>
            <a:ext cx="7503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JP" sz="2000" dirty="0"/>
              <a:t>ယေရှုခေတ်က လူတို့သည် ကိုယ်တော်ကို ပရောဖက်တစ်ပါးအဖြစ် မှတ်ယူ ကြသည် (မဿဲ ၂၁း၁၁၊ မာကု ၅း၁၅၊ လု ၇း၁၆၊ ယော ၆း၁၄)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3923" y="1326546"/>
            <a:ext cx="4100293" cy="2294212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667537"/>
            <a:ext cx="424502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အခြားပရောဖက်များသည် အမှောင်ထဲ၌ ထွန်းလင်းသော အလင်းဖြစ်ကြသော်လည်း၊ ယေရှုသည် စစ်မှန်သောအလင်းတော်၊ ကိုယ် တိုင်ဖြစ်တော်မူ၏ (၂ ပေတရု ၁:၁၉၊ ယော ၁:၉၊ ၈:၁၂)။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336600"/>
            <a:ext cx="75034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ပေတရုက ယေရှုသည် မောရှေနှင့် အခြားပရောဖက်များ ကြိုတင်ဟောထား သော ပရောဖက်တော်နှင့် မေရှိယဖြစ်ကြောင်း အတည်ပြုဟောကြားခဲ့သည် (တရား ၁၈:၁၅၊ တ ၃:၁၈–၂၆)။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48027"/>
            <a:ext cx="7667789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သူကိုယ်တိုင်က မိမိကိုယ်ကို ပရောဖက်ဟု ခေါ်ဆိုခဲ့သည် (မာ ၆:၄; လု  ၁၃: ၃၃)။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08589"/>
            <a:ext cx="40358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ယေရှု၏အမှုတော်သည် ပရောဖက်အပေါင်း တို့ထက် သာလွန်သည်။ ကိုယ်တော်၏ အ သက်တာ၊ အသေခံခြင်းနှင့်ရှင်ပြန်ထမြောက် ခြင်းအားဖြင့် ကျွန်ုပ်တို့အား ထာဝရအသက် ကို ပေးနိုင်သူမှာ ကိုယ်တော်တစ်ပါးတည်း သာ ဖြစ်သည်။</a:t>
            </a:r>
          </a:p>
        </p:txBody>
      </p:sp>
      <p:sp>
        <p:nvSpPr>
          <p:cNvPr id="2" name="CuadroTexto 4">
            <a:extLst>
              <a:ext uri="{FF2B5EF4-FFF2-40B4-BE49-F238E27FC236}">
                <a16:creationId xmlns:a16="http://schemas.microsoft.com/office/drawing/2014/main" id="{1EDC8E39-1BE1-EDDA-C3C2-9D4F702E239D}"/>
              </a:ext>
            </a:extLst>
          </p:cNvPr>
          <p:cNvSpPr txBox="1"/>
          <p:nvPr/>
        </p:nvSpPr>
        <p:spPr>
          <a:xfrm>
            <a:off x="152400" y="57651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my-MM" dirty="0">
                <a:solidFill>
                  <a:srgbClr val="166E40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“အကြောင်းမူကား၊ သူမှစ၍ သားစဉ်မြေးဆက်တို့သည် ထာဝရဘုရားအခွင့်နှင့် အမှုတော်ကို အစဉ်ဆောင်ရွက်စေခြင်းငှာ၊ သင်၏ဘုရား</a:t>
            </a:r>
            <a:r>
              <a:rPr lang="en-JP" dirty="0">
                <a:solidFill>
                  <a:srgbClr val="166E40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dirty="0">
                <a:solidFill>
                  <a:srgbClr val="166E40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သခင်ထာဝရဘုရားသည်၊ သင်၏အမျိုးအနွယ်အပေါင်းတို့တွင် သူ့ကိုရွေးကောက်တော်မူပြီ”</a:t>
            </a:r>
            <a:r>
              <a:rPr lang="en-JP" dirty="0">
                <a:solidFill>
                  <a:srgbClr val="166E40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(</a:t>
            </a:r>
            <a:r>
              <a:rPr lang="my-MM" dirty="0">
                <a:solidFill>
                  <a:srgbClr val="166E40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တရားဟောရာ ၁၈း၅)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rgbClr val="166E40">
                  <a:lumMod val="75000"/>
                </a:srgbClr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C5090A-EF83-CDC0-9069-98E0E5E98E80}"/>
              </a:ext>
            </a:extLst>
          </p:cNvPr>
          <p:cNvSpPr txBox="1"/>
          <p:nvPr/>
        </p:nvSpPr>
        <p:spPr>
          <a:xfrm>
            <a:off x="225932" y="3266344"/>
            <a:ext cx="73246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သို့သော် ယေရှုသည် ကျမ်းရေးခဲ့သူမဟုတ်၊ သူကိုယ်တိုင်သည် နှုတ်ကပတ် တော်ဖြစ်တော်မူ၏ (ယော ၁း၁).</a:t>
            </a: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2" grpId="0"/>
      <p:bldP spid="8" grpId="0"/>
      <p:bldP spid="15" grpId="0"/>
      <p:bldP spid="2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63798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pc="60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တမန်တော်များနှင</a:t>
            </a:r>
            <a:r>
              <a:rPr lang="en-US" sz="3200" b="1" spc="60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3200" b="1" spc="60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ပရောဖက်များ</a:t>
            </a:r>
            <a:r>
              <a:rPr lang="en-US" sz="3200" b="1" spc="60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kumimoji="0" lang="en-US" sz="32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59802"/>
            <a:ext cx="121919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my-MM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“ထိုနက်နဲသောအရာကို သန့်ရှင်းသော တမန်တော်တို့နှင့် ပရောဖက်တို့အား၊ ယခုကာလ၌ ဝိညာဉ်တော်အားဖြင့် ဖွင့်လှစ်တော်</a:t>
            </a:r>
            <a:r>
              <a:rPr lang="en-JP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မူသည်နည်းတူ၊ အခြားသောကာလတို့၌ လူမျိုးတို့အား ပြတော်မမူ”</a:t>
            </a:r>
            <a:r>
              <a:rPr lang="en-JP" sz="20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(ဧဖက် ၃း၅)</a:t>
            </a:r>
            <a:endParaRPr lang="my-MM" sz="2000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lvl="0" algn="ctr">
              <a:defRPr/>
            </a:pP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2428061"/>
              </p:ext>
            </p:extLst>
          </p:nvPr>
        </p:nvGraphicFramePr>
        <p:xfrm>
          <a:off x="209550" y="183751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29508"/>
            <a:ext cx="8668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တမန်တော်များနှင့် ပရောဖက်များကို အတူတကွ ဖော်ပြရာတွင် (လုကာ ၁၁:၄၉ မှလွဲ၍) တမန်တော်များကို ဦးစွာ ဖော်ပြထားသည်။ ပေတရုကလည်း တမန်တော်များ၏ သွန်သင် ချက်များကို ရှေးပရောဖက်များ၏ စကားများနှင့် ဆက်စပ်ဖော်ပြထားသည် (၂ ပေတရု ၃:၂)။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433182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ဓမ္မသစ်ကျမ်းရှိ တမန်တော်များနှင့် ပရောဖက်များတွင် တူညီသော ဝိသေသလက္ခဏာများ ရှိကြသည်။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579124"/>
            <a:ext cx="60031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/>
              <a:t>ဓမ္မသစ်ကျမ်းတွင် ဗာနဗ၊ ရှိမုန်၊ လူစိ၊ မာနင်၊ ပေါလု၊ ယုဒ၊ သိ လနှင့် အာဂဗုတို့အပါအဝင် ပရောဖက်များစွာကို ဖော်ပြထား သည် (တမန် ၁၁:၂၇; ၁၃:၁; ၁၅:၃၂; ၁၉:၆-၇; ၂၁:၁၀)။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209550" y="5454419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95" y="5467715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751469"/>
            <a:ext cx="89935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တမန်တော်များသည် ရှင်ပြန်ထမြောက်ခြင်းကို သက်သေခံဖို့ ယေရှုကိုယ်တိုင်ခန့်ထားတော်  မူသောသူများဖြစ်ကြသည် (တမန် ၁၀း၄၀-၄၁) 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pc="1000" dirty="0" err="1">
                <a:ln w="12700" cmpd="sng">
                  <a:noFill/>
                  <a:prstDash val="solid"/>
                </a:ln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ပရောဖက်မများ</a:t>
            </a:r>
            <a:r>
              <a:rPr lang="en-US" sz="3200" b="1" spc="1000" dirty="0">
                <a:ln w="12700" cmpd="sng">
                  <a:noFill/>
                  <a:prstDash val="solid"/>
                </a:ln>
                <a:solidFill>
                  <a:srgbClr val="FF00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kumimoji="0" lang="en-US" sz="3200" b="1" i="0" u="none" strike="noStrike" kern="1200" cap="none" spc="1000" normalizeH="0" baseline="0" noProof="0" dirty="0">
              <a:ln w="12700" cmpd="sng">
                <a:noFill/>
                <a:prstDash val="solid"/>
              </a:ln>
              <a:solidFill>
                <a:srgbClr val="FF0000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my-MM" sz="20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“ထိုသူ၌ ပရောဖက်ပြုသော သမီးကညာ လေးယောက်ရှိ၏”</a:t>
            </a:r>
            <a:r>
              <a:rPr lang="en-JP" sz="20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(</a:t>
            </a:r>
            <a:r>
              <a:rPr lang="my-MM" sz="20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တမန်တော် ၂၁း၉)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9966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ဓမ္မသစ်ကျမ်းတွင် အမည်ဖြင့် ဖော်ပြထားသော ပရောဖက်မတစ်ဦးတည်းမှာ အန္နဖြစ်သည်။ သူမ သည် ယေရုရှလင်မြို့၏ ရွေးနုတ်ခြင်းကို မျှော်လင့် စောင့်စားနေသူအပေါင်းတို့အား ယေရှုသူငယ်အ ကြောင်းကို ပြောကြားလေ၏ (လုကာ ၂:၃၆-၃၈)။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41141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ယောလက နောက်ဆုံးသောကာလတွင် သားသမီး၊ လူအိုလူငယ်၊ ကျွန်ယောက်ျား နှင့် ကျွန်မိန်းမတို့သည် ပရောဖက်ပြု ကြမည်ဟု သန့်ရှင်းသောဝိညာဉ်တော်၏ လုပ်ဆောင်မှုကို ကြိုတင်ဟောခဲ့သည် (ယောလ ၂:၂၈-၂၉)။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အမျိုးသား၊ အမျိုးသမီး နှစ်မျိုးစလုံး ပ ရောဖက်ပြုခြင်းအမှုကို ဆောင်ရွက် နိုင်ကြောင်း ကျမ်းစာက ဖော်ပြထား သည် (၁ ကောရိန္သု ၁၁:၄-၅)။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686488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ဧဝံဂေလိဆရာ ဖိလိပ္ပု၏ သမီးလေးဦးတို့သည် လည်း ပရောဖက်ပြုခြင်းဆုကျေးဇူးကို ရရှိခဲ့ကြ သည် (တမန်တော် ၂၁:၈-၉)။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95697"/>
            <a:ext cx="787563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marL="893763" lvl="1">
              <a:spcBef>
                <a:spcPts val="600"/>
              </a:spcBef>
              <a:defRPr/>
            </a:pPr>
            <a:r>
              <a:rPr lang="en-US" sz="3200" b="1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ရှင်ပေါလု၏လုပ်ဖော်ဆောင်ဖက်များ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697815"/>
            <a:ext cx="7875638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my-MM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“ငါ့သားတိမောသေ၊ သင့်ကိုရည်မှတ်၍ ဟောပြောခဲ့ပြီးသော အနာဂတ္တိစကားကို သင်</a:t>
            </a:r>
            <a:r>
              <a:rPr lang="en-JP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သည်</a:t>
            </a:r>
            <a:r>
              <a:rPr lang="en-JP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အမှီပြု</a:t>
            </a:r>
            <a:r>
              <a:rPr lang="en-JP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၍၊ ယုံကြည်ခြင်းကိုလည်းကောင်း၊ ကိုယ်ကိုကိုယ်သိသော စိတ်ကြည်</a:t>
            </a:r>
            <a:r>
              <a:rPr lang="en-JP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လင်ခြင်းကိုလည်းကောင်းစွဲ</a:t>
            </a:r>
            <a:r>
              <a:rPr lang="en-JP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လမ်း၍ ကောင်းသောစစ်ကို တိုက်စေခြင်းငှာ၊ ထားခဲ့ပြီးသော ထိုအနာဂတ္တိစကားနှင့်အညီ၊ အထက် ငါဆိုခဲ့ပြီးသော ပညတ်ထားခြင်းအခွင့်ကို သင်၌ ငါအပ်ပေး၏”</a:t>
            </a:r>
            <a:r>
              <a:rPr lang="en-JP" sz="1600" b="1" dirty="0">
                <a:solidFill>
                  <a:srgbClr val="B78B19">
                    <a:lumMod val="5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(၁ တိမောသေ ၁း၁၈) </a:t>
            </a:r>
            <a:endParaRPr lang="my-MM" sz="1600" b="1" dirty="0">
              <a:solidFill>
                <a:srgbClr val="B78B19">
                  <a:lumMod val="50000"/>
                </a:srgbClr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904226"/>
            <a:ext cx="76322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တမန်တော်များ၊ ပရောဖက်များနှင့် ပရောဖက်မများအပြင် သိလနှင့်ဗာနဗတို့ ကို ပရောဖက်ဆုကျေးဇူးရှိသည်ဟု ဖော်ပြထားသည်။ 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0127448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8745997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pc="1000" dirty="0" err="1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မိစ္ဆာပရောဖက်များ</a:t>
            </a:r>
            <a:r>
              <a:rPr lang="en-US" sz="32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kumimoji="0" lang="en-US" sz="3200" b="1" i="0" u="none" strike="noStrike" kern="1200" cap="none" spc="1000" normalizeH="0" baseline="0" noProof="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rgbClr val="166E40"/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594344" y="587492"/>
            <a:ext cx="94500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my-MM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“ချစ်သူတို့၊ ခပ်သိမ်းသောစိတ်ဝိညာဉ်တို့ကို မယုံကြနှင့်။ စိတ်ဝိညာဉ်တို့သည် ဘုရားသခင်နှင့် စပ်ဆိုင်</a:t>
            </a:r>
            <a:r>
              <a:rPr lang="en-JP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သည် မစပ်ဆိုင်သည်ကို စုံစမ်းကြလော့။ အကြောင်းမူကား၊ မိစ္ဆာပရောဖက်အများတို့သည် ဤလောကသို့ သွားကြပြီ”</a:t>
            </a:r>
            <a:r>
              <a:rPr lang="en-JP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(၁ ယောဟန် ၄း၁)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2369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20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ယေရှုသည် မိစ္ဆာပရောဖက်များ ပေါ်ပေါက်လာမည်ဖြစ်ကြောင်း သတိပေးခဲ့ပြီး၊ ၎င်းတို့ကို “လုယူဖျက်ဆီးတတ်သော ဝံပုလွေများ” ဟု ခေါ်ဆိုခဲ့သည် (မဿဲ ၂၄:၂ ၄၊ ၇:၁၅)။ ထိုမိစ္ဆာပရောဖက်များသည် ကနဦီးအသင်းတော်အတွင်း၌ပင် ပေါ်ပေါက် လာခဲ့ကြသည် (၁ ယော ၄:၁)။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925217"/>
            <a:ext cx="6073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ယုံကြည်သူများသည် ပရောဖက်တို့၏ သတင်းစကားများကို စစ်ဆေး၍ သမ္မာကျမ်းစာနှင့်ညီညွတ်ပြီး ခရစ်တော်ကို ဗဟိုပြု ကြောင်း သေချာစေရမည်။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မိစ္ဆာပရောဖက်များနှင့် ၎င်းတို့၏ မကောင်းဆိုးဝါးတန်ခိုးများကို ခုခံရန် တစ်ခုတည်းသော ကာကွယ်မှုမှာ ဘုရားသခင်ပေးတော်မူသော လက်နက်စုံကို ဝတ်ဆင်ခြင်းဖြစ်သည် (ဧဖက် ၆:၁၀-၁၈)။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653714"/>
            <a:ext cx="80526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ပေါလုသည် ဧဖက်မြို့ရှိ အသင်းလူကြီးများအား ၎င်းတို့အထဲမှ “ရက်စက်ကြမ်း ကြုတ်သော ဝံပုလွေများ” ပေါ်လာမည်ဟု သတိပေးခဲ့သည် (တမန်၂၀:၂၉)။ ထို့ပြင် ကောရိန္သုအသင်းတော်ကိုလည်း “မိစ္ဆာတမန်တော်များ” ရှိကြောင်း သတိပေးခဲ့ သည် (၂ ကော ၁၁:၁၃)။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9E92CA-858E-F52E-D14A-1FA5A1288840}"/>
              </a:ext>
            </a:extLst>
          </p:cNvPr>
          <p:cNvSpPr txBox="1"/>
          <p:nvPr/>
        </p:nvSpPr>
        <p:spPr>
          <a:xfrm>
            <a:off x="4146698" y="3960927"/>
            <a:ext cx="79436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စစ်မှန်သော ပရောဖက်ပြုချက်သည် ဘုရားသခင်၏ နှုတ်ကပတ်တော်နှင့် ကိုက်ညီသည်။  ခရစ်တော်ကို ညွှန်ပြကာ အသင်းတော်ကို တည်ဆောက်ပေးသည်။ မိစ္ဆာပရောဖက်များ မူကား ကွဲပြားစေသော အယူဝါဒများနှင့် ကိုယ်ကျိုးစီးပွားရှာကြသည်။ 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11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defRPr/>
            </a:pPr>
            <a:r>
              <a:rPr lang="en-JP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ဘိုးဘေးများ၊ ပရောဖက်များနှင့် တမန်တော်များ သည် မိမိတို့အလိုအလျောက်မဟုတ်ဘဲ သန့်ရှင်း သောဝိညာဉ်တော်၏ တိုက်တွန်းလှုံ့ဆော်မှုဖြင့် ဟောပြောခဲ့ကြသည်။ မိမိတို့၏အစွမ်းအစမ ဟုတ်ဘဲ ဘုရားသခင်ထံမှ ရရှိသောတန်ခိုးနှင့် သတင်းစကားဖြစ်ကြောင်း ဖော်ပြခဲ့ကြသည်။ ချီးမွမ်းခြင်းအလုံးစုံသည် ဘုရားသခင်နှင့်သာ သက်ဆိုင်သောကြောင့်၊ ကိုယ်တော်သည် သူတို့ ၏အခွင့်အာဏာနှင့် ခွန်အားအရင်းအမြစ် ဖြစ် တော်မူသည်။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74431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JP" sz="3000" dirty="0">
                <a:latin typeface="Pyidaungsu" panose="020B0502040204020203" pitchFamily="34" charset="0"/>
                <a:cs typeface="Pyidaungsu" panose="020B0502040204020203" pitchFamily="34" charset="0"/>
              </a:rPr>
              <a:t>နောက်ဆက်တွဲ — အယ်လင်ဂျီဝှိုက်၏ အမှုဆောင်ခြင်း အဓိကအခြေခံမူများ</a:t>
            </a:r>
            <a:endParaRPr kumimoji="0" lang="en-US" sz="30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47927" y="752837"/>
            <a:ext cx="8378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အယ်လင်ဂျီဝှိုက်၏ အမှုတော်ဆောင်ခြင်းတွင် အဓိကရည်ရွယ်ချက်နှစ်ရပ်ရှိသည်။ လူ တို့ကို ယေရှုခရစ်ထံသို့ ပို့ဆောင်ရန်နှင့် သမ္မာကျမ်းစာကို အာရုံစိုက်စေရန်ဖြစ်သည်။ 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27" y="3258766"/>
            <a:ext cx="2558950" cy="3413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158291" y="4297301"/>
            <a:ext cx="625792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b="1" dirty="0">
                <a:latin typeface="Pyidaungsu" panose="020B0502040204020203" pitchFamily="34" charset="0"/>
                <a:cs typeface="Pyidaungsu" panose="020B0502040204020203" pitchFamily="34" charset="0"/>
              </a:rPr>
              <a:t>ဒုတိယအဓိကအချက် — သမ္မာကျမ်းစာ</a:t>
            </a:r>
          </a:p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အယ်လင်သည် မိမိရေးသားချက်များကို သမ္မာကျမ်းစာထက် သာလွန် သည်ဟု မဆိုခဲ့ပါ။ ထိုရေးသားချက်များကို သမ္မာကျမ်းစာနှင့် တိုက်ဆိုင် စစ်ဆေးရန် အစဉ်တိုက်တွန်းခဲ့သည်။ သခင်ဘုရား၏ တမန်တော် အ ဖြစ် မိမိကိုယ်ကို “သာ၍ကြီးမြတ်သောအလင်းတည်းဟူသော သမ္မာ ကျမ်းစာထံသို့ လမ်းညွှန်ပေးသော အလင်းငယ်” ဟု သဘောထား ခဲ့သည် (Selected Messages, အတွဲ ၃၊ စာမျက်နှာ ၂၉)။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6785" y="3188997"/>
            <a:ext cx="2436777" cy="1044333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52087" y="1760309"/>
            <a:ext cx="81029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b="1" dirty="0">
                <a:latin typeface="Pyidaungsu" panose="020B0502040204020203" pitchFamily="34" charset="0"/>
                <a:cs typeface="Pyidaungsu" panose="020B0502040204020203" pitchFamily="34" charset="0"/>
              </a:rPr>
              <a:t>ပထမအဓိကအချက် — ယေရှုခရစ်တော်</a:t>
            </a:r>
          </a:p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၁၈၈၈ ခုနှစ် ညီလာခံအပြီး ဆွေးနွေးခဲ့သည့် အကြောင်းအရာများကို မေးမြန်းသော အခါ၊ သူ မက “ခရစ်တော်၏ နှိုင်းယှဉ်၍မရသော အလှတရားနှင့် ဘုန်းတော်အကြောင်းကို လွန်ခဲ့ သော ၄၅ နှစ်တိုင်အောင် သင်တို့အား ငါဟောပြောခဲ့ပြီးဖြစ်သည်” ဟု ပြန်လည်ဖြေကြားခဲ့ သည်။ ( Sermons and Talks, အတွဲ ၁၊ စာမျက်နှာ ၁၁၆)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5017</Words>
  <Application>Microsoft Office PowerPoint</Application>
  <PresentationFormat>Panorámica</PresentationFormat>
  <Paragraphs>77</Paragraphs>
  <Slides>12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Pyidaungsu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Isabel Laveda</cp:lastModifiedBy>
  <cp:revision>57</cp:revision>
  <dcterms:created xsi:type="dcterms:W3CDTF">2026-10-05T23:31:51Z</dcterms:created>
  <dcterms:modified xsi:type="dcterms:W3CDTF">2026-10-13T07:39:12Z</dcterms:modified>
</cp:coreProperties>
</file>