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Pyidaungsu" panose="020B0604020202020204" charset="0"/>
      <p:regular r:id="rId17"/>
      <p:bold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3" autoAdjust="0"/>
    <p:restoredTop sz="94675"/>
  </p:normalViewPr>
  <p:slideViewPr>
    <p:cSldViewPr snapToGrid="0">
      <p:cViewPr varScale="1">
        <p:scale>
          <a:sx n="101" d="100"/>
          <a:sy n="101" d="100"/>
        </p:scale>
        <p:origin x="4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ဒါဝိဒ်ကဲ့သို့နှိပ်စက်ခံရာ</a:t>
          </a:r>
          <a:r>
            <a:rPr lang="en-US" sz="16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</a:t>
          </a: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55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ရှောလမုန်ကဲ့သို့နန်းတော</a:t>
          </a:r>
          <a:r>
            <a:rPr lang="en-US" sz="155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</a:t>
          </a: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4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ဒံယေလကဲ့သို့တိုင်းတစ်ပါး</a:t>
          </a:r>
          <a:r>
            <a:rPr lang="en-US" sz="14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 </a:t>
          </a: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ပေါလုကဲ့သို့ထောင</a:t>
          </a:r>
          <a:r>
            <a:rPr lang="en-US" sz="16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်၌</a:t>
          </a: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n-US" sz="15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ယောဟန်ကဲ့သို့ပြည်နှင်ရာ</a:t>
          </a:r>
          <a:r>
            <a:rPr lang="en-US" sz="15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</a:t>
          </a: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သမိုင်းမှတ်တမ်းများ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၃၇း၂) 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မျိုးရိုးစဉ်ဆက်မှတ်တမ်း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၅း၁) 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ပရောဖက်ပြုချက်များ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ဟေရှာယ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၁၃း၁) 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ကဗျာပုံစံရေးသားချက်များ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ဟေရှာယကျမ်း၏အများစု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သီချင်းများ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ရှောလမုန်သီချင်း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၁း၁)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အပြိုင်ဖော်ပြချက်များ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ဟေရှာယ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၁၇း၇) 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ပုံဥပမာများ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လုကာ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၁၈း၁)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ပေးစာများ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(၂ </a:t>
          </a:r>
          <a:r>
            <a:rPr lang="en-US" sz="2000" b="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သက်သာလောနိတ</a:t>
          </a:r>
          <a:r>
            <a:rPr lang="en-US" sz="2000" b="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၃း၁၇)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နောက်ဆုံးကာလဆိုင်ရာရူပါရုံများ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ဗျာဒိတ</a:t>
          </a:r>
          <a:r>
            <a:rPr lang="en-US" sz="2000" b="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၁၂း၁)</a:t>
          </a:r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pPr algn="l"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မစုံလင်သောလူသားများကို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‘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မြေအိုးများ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’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အဖြစ်အသုံးပြု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၍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မိမိ၏နှုတ်ကပတ်တော်ကို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ဖော်ပြခဲ့သည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(၂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၄း၇)။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လူ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သားတို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့၏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မစုံလင်မှုသည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သတင်းစကားအပေ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မည်သို့သက်ရောက်မှုရှိသနည်း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သမ္မာကျမ်းစာသည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အပြည်အဝယုံကြည်စိတ်ချရသလား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  <a:buNone/>
          </a:pPr>
          <a:r>
            <a:rPr lang="en-US" sz="1600" b="1" noProof="0" dirty="0" err="1">
              <a:solidFill>
                <a:schemeClr val="accent2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ရှေးဟောင်းအသုံးအနှုန်းများ</a:t>
          </a:r>
          <a:endParaRPr lang="en-US" sz="1600" b="1" noProof="0" dirty="0">
            <a:solidFill>
              <a:schemeClr val="accent2">
                <a:lumMod val="50000"/>
              </a:schemeClr>
            </a:solidFill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  <a:buNone/>
          </a:pPr>
          <a:r>
            <a:rPr lang="en-US" sz="1800" b="1" noProof="0" dirty="0" err="1">
              <a:solidFill>
                <a:srgbClr val="8D8A00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ကူးရေးသူများ၏အမှားများ</a:t>
          </a:r>
          <a:r>
            <a:rPr lang="en-US" sz="1800" b="1" noProof="0" dirty="0">
              <a:solidFill>
                <a:srgbClr val="8D8A00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lnSpc>
              <a:spcPts val="2160"/>
            </a:lnSpc>
            <a:spcAft>
              <a:spcPts val="0"/>
            </a:spcAft>
            <a:buNone/>
          </a:pP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ကျမ်းရေးသူများကိုယ်တိုင်ပြုမိသောအမှားများ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lnSpc>
              <a:spcPts val="2160"/>
            </a:lnSpc>
            <a:spcAft>
              <a:spcPts val="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ဟေဗြဲ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အာရမိတ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်၊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ဂရိ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ဘာသာတွင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အဓိပ္ပါယ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မသိရသော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့)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ရောခေတ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အဓိပ္ပါယ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ကွဲ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ပြားစွာ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အသုံးပြုခဲ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စကားလုံးများ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lnSpc>
              <a:spcPts val="2160"/>
            </a:lnSpc>
            <a:spcAft>
              <a:spcPts val="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-  </a:t>
          </a:r>
          <a:r>
            <a:rPr lang="en-US" sz="1800" b="0" i="1" u="none" noProof="0" dirty="0">
              <a:latin typeface="Pyidaungsu" panose="020B0502040204020203" pitchFamily="34" charset="0"/>
              <a:cs typeface="Pyidaungsu" panose="020B0502040204020203" pitchFamily="34" charset="0"/>
            </a:rPr>
            <a:t>Gopher - </a:t>
          </a:r>
          <a:r>
            <a:rPr lang="en-US" sz="1800" b="0" i="1" u="none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ဂေါဖာ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(גֹּ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פֶר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) (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၆း၁၄)၊ </a:t>
          </a:r>
          <a:r>
            <a:rPr lang="en-US" sz="1800" b="0" i="1" u="none" noProof="0" dirty="0">
              <a:latin typeface="Pyidaungsu" panose="020B0502040204020203" pitchFamily="34" charset="0"/>
              <a:cs typeface="Pyidaungsu" panose="020B0502040204020203" pitchFamily="34" charset="0"/>
            </a:rPr>
            <a:t>Selah - </a:t>
          </a:r>
          <a:r>
            <a:rPr lang="en-US" sz="1800" b="0" i="1" u="none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စေလာ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סֶלָה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) (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ဆာလံကျမ်း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၌ 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အကြိမ်ကြိမ်ပါရှိသောစကားလုံးများ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lnSpc>
              <a:spcPct val="90000"/>
            </a:lnSpc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စာမူကူးယူခြင်း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့)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နှုတ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တိုက်ရေးမှတ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ခြင်းတွင်အမှား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များပါနိုင်သည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ဓမ္မသစ်တွင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တွေ့ရသည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 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lnSpc>
              <a:spcPts val="2160"/>
            </a:lnSpc>
            <a:spcAft>
              <a:spcPts val="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- the “Johannine Comma” (1 John 5:7-8)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ကူးရေးသူတစ်ဦီး၏မှတ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ချက်ကို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နောက်ကူးရေးသူတစ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ဦီးက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ကျမ်းစာမူရင်းစာသားထဲ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ထည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သွင်းခဲ့ခြင်းဖြစ်သည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ကျမ်းရေးသူများသည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မှတ်ဉာဏ်မ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ကိုးကားခြင်း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မမြင်ရသောဖြစ်ရပ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များကို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ပြန်လည်ဖော်ပြရာ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၌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သေးအဖွဲအမှားများပြုနိုင်သည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lnSpc>
              <a:spcPct val="90000"/>
            </a:lnSpc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-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ယောရှမင်းသတ်ခဲ့သော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ဇာခရိကို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မဿဲက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‘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ဗေရခိ၏သား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’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ဟုဖော်ပြခဲ့သည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မဿဲ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၂၃း၃၅၊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၁၁း၅၁၊ ၂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၂၄း၂၂)  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  <a:buNone/>
          </a:pPr>
          <a:r>
            <a:rPr lang="en-US" sz="1800" b="1" noProof="0" dirty="0" err="1">
              <a:solidFill>
                <a:schemeClr val="accent5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ဘာသာပြန်သူ၏အမှားများ</a:t>
          </a:r>
          <a:r>
            <a:rPr lang="en-US" sz="1800" b="1" noProof="0" dirty="0">
              <a:solidFill>
                <a:schemeClr val="accent5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lnSpc>
              <a:spcPts val="2160"/>
            </a:lnSpc>
            <a:spcAft>
              <a:spcPts val="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ကျမ်းစာကို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ခေတ်သစ်ဘာသာစ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ကားဖြင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ပြန်ဆိုရာတွင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ဘာသာ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ပြန်သူ၏ကိုယ်ပိုင်အယူအဆများ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ွှ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မ်းမိုးနိုင်သည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lnSpc>
              <a:spcPts val="2160"/>
            </a:lnSpc>
            <a:spcAft>
              <a:spcPts val="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-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ခေတ်သစ်ဘာသာပြန်အ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ချို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 (MSG, NMB)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ဗျာဒိတ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၁း၁၀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ါ “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သခင်ဘုရား၏နေ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့”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“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တနင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်္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ဂ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နွေနေ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့”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ဟု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ပြန်ဆိုထားသည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သော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ဤအသုံးအနှုန်းသည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တမန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တော်ယောဟန်ကွယ်လွန်ပြီး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နောက်မ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1800" b="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စတင်အသုံးပြုခဲ့သည</a:t>
          </a:r>
          <a:r>
            <a:rPr lang="en-US" sz="1800" b="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61C4B5F7-3978-B94A-A557-619B898BED29}">
      <dgm:prSet/>
      <dgm:spPr/>
      <dgm:t>
        <a:bodyPr/>
        <a:lstStyle/>
        <a:p>
          <a:endParaRPr lang="en-US"/>
        </a:p>
      </dgm:t>
    </dgm:pt>
    <dgm:pt modelId="{744AD7E3-1B65-C54A-A2E3-78BA94C22D05}" type="parTrans" cxnId="{2545174C-7F55-2B4C-B738-FDD9DCA774EB}">
      <dgm:prSet/>
      <dgm:spPr/>
      <dgm:t>
        <a:bodyPr/>
        <a:lstStyle/>
        <a:p>
          <a:endParaRPr lang="en-US"/>
        </a:p>
      </dgm:t>
    </dgm:pt>
    <dgm:pt modelId="{0A91C4A3-C488-AD4A-9E34-A98ED17A8451}" type="sibTrans" cxnId="{2545174C-7F55-2B4C-B738-FDD9DCA774EB}">
      <dgm:prSet/>
      <dgm:spPr/>
      <dgm:t>
        <a:bodyPr/>
        <a:lstStyle/>
        <a:p>
          <a:endParaRPr lang="en-U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2545174C-7F55-2B4C-B738-FDD9DCA774EB}" srcId="{009EDEA5-255C-4234-9FE4-22DB7F807A54}" destId="{61C4B5F7-3978-B94A-A557-619B898BED29}" srcOrd="1" destOrd="0" parTransId="{744AD7E3-1B65-C54A-A2E3-78BA94C22D05}" sibTransId="{0A91C4A3-C488-AD4A-9E34-A98ED17A8451}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ဒါဝိဒ်ကဲ့သို့နှိပ်စက်ခံရာ</a:t>
          </a:r>
          <a:r>
            <a:rPr lang="en-US" sz="1600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</a:t>
          </a: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6889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50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ရှောလမုန်ကဲ့သို့နန်းတော</a:t>
          </a:r>
          <a:r>
            <a:rPr lang="en-US" sz="1550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</a:t>
          </a: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ဒံယေလကဲ့သို့တိုင်းတစ်ပါး</a:t>
          </a:r>
          <a:r>
            <a:rPr lang="en-US" sz="1400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 </a:t>
          </a: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ပေါလုကဲ့သို့ထောင</a:t>
          </a:r>
          <a:r>
            <a:rPr lang="en-US" sz="1600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်၌</a:t>
          </a: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ယောဟန်ကဲ့သို့ပြည်နှင်ရာ</a:t>
          </a:r>
          <a:r>
            <a:rPr lang="en-US" sz="1500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၌</a:t>
          </a: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72"/>
          <a:ext cx="5728825" cy="313806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သမိုင်းမှတ်တမ်းများ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၃၇း၂) </a:t>
          </a:r>
        </a:p>
      </dsp:txBody>
      <dsp:txXfrm>
        <a:off x="15319" y="17391"/>
        <a:ext cx="5698187" cy="283168"/>
      </dsp:txXfrm>
    </dsp:sp>
    <dsp:sp modelId="{9CDF292F-7AA4-4C9A-BCA8-216E1731C09F}">
      <dsp:nvSpPr>
        <dsp:cNvPr id="0" name=""/>
        <dsp:cNvSpPr/>
      </dsp:nvSpPr>
      <dsp:spPr>
        <a:xfrm>
          <a:off x="0" y="320119"/>
          <a:ext cx="5728825" cy="313806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မျိုးရိုးစဉ်ဆက်မှတ်တမ်း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၅း၁) </a:t>
          </a:r>
        </a:p>
      </dsp:txBody>
      <dsp:txXfrm>
        <a:off x="15319" y="335438"/>
        <a:ext cx="5698187" cy="283168"/>
      </dsp:txXfrm>
    </dsp:sp>
    <dsp:sp modelId="{6A23640A-FE65-4547-8FF1-69CD1665EE7B}">
      <dsp:nvSpPr>
        <dsp:cNvPr id="0" name=""/>
        <dsp:cNvSpPr/>
      </dsp:nvSpPr>
      <dsp:spPr>
        <a:xfrm>
          <a:off x="0" y="638165"/>
          <a:ext cx="5728825" cy="313806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ပရောဖက်ပြုချက်များ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ဟေရှာယ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၁၃း၁) </a:t>
          </a:r>
        </a:p>
      </dsp:txBody>
      <dsp:txXfrm>
        <a:off x="15319" y="653484"/>
        <a:ext cx="5698187" cy="283168"/>
      </dsp:txXfrm>
    </dsp:sp>
    <dsp:sp modelId="{8D141A1E-82A6-4D75-8D19-3E1D03942BA4}">
      <dsp:nvSpPr>
        <dsp:cNvPr id="0" name=""/>
        <dsp:cNvSpPr/>
      </dsp:nvSpPr>
      <dsp:spPr>
        <a:xfrm>
          <a:off x="0" y="956211"/>
          <a:ext cx="5728825" cy="313806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နောက်ဆုံးကာလဆိုင်ရာရူပါရုံများ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ဗျာဒိတ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၁၂း၁)</a:t>
          </a:r>
        </a:p>
      </dsp:txBody>
      <dsp:txXfrm>
        <a:off x="15319" y="971530"/>
        <a:ext cx="5698187" cy="283168"/>
      </dsp:txXfrm>
    </dsp:sp>
    <dsp:sp modelId="{C40C0A74-EA93-4224-9CBB-D814D4DBD921}">
      <dsp:nvSpPr>
        <dsp:cNvPr id="0" name=""/>
        <dsp:cNvSpPr/>
      </dsp:nvSpPr>
      <dsp:spPr>
        <a:xfrm>
          <a:off x="0" y="1274257"/>
          <a:ext cx="5728825" cy="313806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ကဗျာပုံစံရေးသားချက်များ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ဟေရှာယကျမ်း၏အများစု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)</a:t>
          </a:r>
        </a:p>
      </dsp:txBody>
      <dsp:txXfrm>
        <a:off x="15319" y="1289576"/>
        <a:ext cx="5698187" cy="283168"/>
      </dsp:txXfrm>
    </dsp:sp>
    <dsp:sp modelId="{4776BF43-960A-49BB-8E45-4FA356F856D0}">
      <dsp:nvSpPr>
        <dsp:cNvPr id="0" name=""/>
        <dsp:cNvSpPr/>
      </dsp:nvSpPr>
      <dsp:spPr>
        <a:xfrm>
          <a:off x="0" y="1592304"/>
          <a:ext cx="5728825" cy="313806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သီချင်းများ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ရှောလမုန်သီချင်း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၁း၁)</a:t>
          </a:r>
        </a:p>
      </dsp:txBody>
      <dsp:txXfrm>
        <a:off x="15319" y="1607623"/>
        <a:ext cx="5698187" cy="283168"/>
      </dsp:txXfrm>
    </dsp:sp>
    <dsp:sp modelId="{76E3323B-82A1-4772-9243-1FCC891EC0A8}">
      <dsp:nvSpPr>
        <dsp:cNvPr id="0" name=""/>
        <dsp:cNvSpPr/>
      </dsp:nvSpPr>
      <dsp:spPr>
        <a:xfrm>
          <a:off x="0" y="1910350"/>
          <a:ext cx="5728825" cy="313806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အပြိုင်ဖော်ပြချက်များ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ဟေရှာယ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၁၇း၇) </a:t>
          </a:r>
        </a:p>
      </dsp:txBody>
      <dsp:txXfrm>
        <a:off x="15319" y="1925669"/>
        <a:ext cx="5698187" cy="283168"/>
      </dsp:txXfrm>
    </dsp:sp>
    <dsp:sp modelId="{6148C81F-F04F-44BC-8D7A-3C655EE8E6C9}">
      <dsp:nvSpPr>
        <dsp:cNvPr id="0" name=""/>
        <dsp:cNvSpPr/>
      </dsp:nvSpPr>
      <dsp:spPr>
        <a:xfrm>
          <a:off x="0" y="2228396"/>
          <a:ext cx="5728825" cy="313806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ပုံဥပမာများ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2000" b="0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လုကာ</a:t>
          </a:r>
          <a:r>
            <a:rPr lang="en-US" sz="2000" b="0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၁၈း၁)</a:t>
          </a:r>
        </a:p>
      </dsp:txBody>
      <dsp:txXfrm>
        <a:off x="15319" y="2243715"/>
        <a:ext cx="5698187" cy="283168"/>
      </dsp:txXfrm>
    </dsp:sp>
    <dsp:sp modelId="{09AFF0BC-71D2-476B-913E-E29D5F954ED2}">
      <dsp:nvSpPr>
        <dsp:cNvPr id="0" name=""/>
        <dsp:cNvSpPr/>
      </dsp:nvSpPr>
      <dsp:spPr>
        <a:xfrm>
          <a:off x="0" y="2546442"/>
          <a:ext cx="5728825" cy="313806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ပေးစာများ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(၂ </a:t>
          </a:r>
          <a:r>
            <a:rPr lang="en-US" sz="2000" b="0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သက်သာလောနိတ</a:t>
          </a:r>
          <a:r>
            <a:rPr lang="en-US" sz="2000" b="0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၃း၁၇)</a:t>
          </a:r>
        </a:p>
      </dsp:txBody>
      <dsp:txXfrm>
        <a:off x="15319" y="2561761"/>
        <a:ext cx="5698187" cy="283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မစုံလင်သောလူသားများကို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‘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မြေအိုးများ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’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အဖြစ်အသုံးပြု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၍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မိမိ၏နှုတ်ကပတ်တော်ကို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ဖော်ပြခဲ့သည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(၂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ကော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၄း၇)။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လူ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သားတို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့၏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မစုံလင်မှုသည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သတင်းစကားအပေ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မည်သို့သက်ရောက်မှုရှိသနည်း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သမ္မာကျမ်းစာသည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အပြည်အဝယုံကြည်စိတ်ချရသလား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2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ရှေးဟောင်းအသုံးအနှုန်းများ</a:t>
          </a:r>
          <a:endParaRPr lang="en-US" sz="1600" b="1" kern="1200" noProof="0" dirty="0">
            <a:solidFill>
              <a:schemeClr val="accent2">
                <a:lumMod val="50000"/>
              </a:schemeClr>
            </a:solidFill>
            <a:latin typeface="Pyidaungsu" panose="020B0502040204020203" pitchFamily="34" charset="0"/>
            <a:cs typeface="Pyidaungsu" panose="020B0502040204020203" pitchFamily="34" charset="0"/>
          </a:endParaRPr>
        </a:p>
        <a:p>
          <a:pPr marL="171450" lvl="1" indent="-17145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ဟေဗြဲ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အာရမိတ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်၊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ဂရိ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ဘာသာတွင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အဓိပ္ပါယ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မသိရသော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့)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ရောခေတ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အဓိပ္ပါယ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ကွဲ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ပြားစွာ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အသုံးပြုခဲ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စကားလုံးများ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  <a:p>
          <a:pPr marL="171450" lvl="1" indent="-17145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-  </a:t>
          </a:r>
          <a:r>
            <a:rPr lang="en-US" sz="1800" b="0" i="1" u="none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Gopher - </a:t>
          </a:r>
          <a:r>
            <a:rPr lang="en-US" sz="1800" b="0" i="1" u="none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ဂေါဖာ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(גֹּ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פֶר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) (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၆း၁၄)၊ </a:t>
          </a:r>
          <a:r>
            <a:rPr lang="en-US" sz="1800" b="0" i="1" u="none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Selah - </a:t>
          </a:r>
          <a:r>
            <a:rPr lang="en-US" sz="1800" b="0" i="1" u="none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စေလာ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סֶלָה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) (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ဆာလံကျမ်း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၌ 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အကြိမ်ကြိမ်ပါရှိသောစကားလုံးများ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)</a:t>
          </a: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rgbClr val="8D8A00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ကူးရေးသူများ၏အမှားများ</a:t>
          </a:r>
          <a:r>
            <a:rPr lang="en-US" sz="1800" b="1" kern="1200" noProof="0" dirty="0">
              <a:solidFill>
                <a:srgbClr val="8D8A00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စာမူကူးယူခြင်း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(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့)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နှုတ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တိုက်ရေးမှတ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ခြင်းတွင်အမှား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များပါနိုင်သည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ဓမ္မသစ်တွင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တွေ့ရသည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 </a:t>
          </a:r>
        </a:p>
        <a:p>
          <a:pPr marL="171450" lvl="1" indent="-171450" algn="l" defTabSz="800100" rtl="0">
            <a:lnSpc>
              <a:spcPts val="2160"/>
            </a:lnSpc>
            <a:spcBef>
              <a:spcPct val="0"/>
            </a:spcBef>
            <a:spcAft>
              <a:spcPts val="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- the “Johannine Comma” (1 John 5:7-8)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ကူးရေးသူတစ်ဦီး၏မှတ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ချက်ကို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နောက်ကူးရေးသူတစ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ဦီးက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ကျမ်းစာမူရင်းစာသားထဲ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ထည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သွင်းခဲ့ခြင်းဖြစ်သည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ကျမ်းရေးသူများကိုယ်တိုင်ပြုမိသောအမှားများ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ကျမ်းရေးသူများသည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မှတ်ဉာဏ်မ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ကိုးကားခြင်း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မမြင်ရသောဖြစ်ရပ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များကို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ပြန်လည်ဖော်ပြရာ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၌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သေးအဖွဲအမှားများပြုနိုင်သည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-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ယောရှမင်းသတ်ခဲ့သော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ဇာခရိကို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မဿဲက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‘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ဗေရခိ၏သား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’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ဟုဖော်ပြခဲ့သည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မဿဲ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၂၃း၃၅၊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၁၁း၅၁၊ ၂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ရာ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၂၄း၂၂)  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chemeClr val="accent5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ဘာသာပြန်သူ၏အမှားများ</a:t>
          </a:r>
          <a:r>
            <a:rPr lang="en-US" sz="1800" b="1" kern="1200" noProof="0" dirty="0">
              <a:solidFill>
                <a:schemeClr val="accent5">
                  <a:lumMod val="50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  <a:p>
          <a:pPr marL="171450" lvl="1" indent="-17145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ကျမ်းစာကို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ခေတ်သစ်ဘာသာစ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ကားဖြင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ပြန်ဆိုရာတွင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ဘာသာ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ပြန်သူ၏ကိုယ်ပိုင်အယူအဆများ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ွှ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မ်းမိုးနိုင်သည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  <a:p>
          <a:pPr marL="171450" lvl="1" indent="-17145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ဥပမာ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-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ခေတ်သစ်ဘာသာပြန်အ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ချို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(MSG, NMB)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ဗျာဒိတ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၁း၁၀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 “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သခင်ဘုရား၏နေ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့”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“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တနင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်္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ဂ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နွေနေ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့”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ဟု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ပြန်ဆိုထားသည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သို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သော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ဤအသုံးအနှုန်းသည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တမန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တော်ယောဟန်ကွယ်လွန်ပြီး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နောက်မ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1800" b="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စတင်အသုံးပြုခဲ့သည</a:t>
          </a:r>
          <a:r>
            <a:rPr lang="en-US" sz="1800" b="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9186D-42E5-D24A-A73B-E5712E00B979}" type="datetimeFigureOut">
              <a:rPr lang="en-JP" smtClean="0"/>
              <a:t>10/29/2026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D4144-7053-6D4B-B527-01538E91A15C}" type="slidenum">
              <a:rPr lang="en-JP" smtClean="0"/>
              <a:t>‹Nº›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39060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4144-7053-6D4B-B527-01538E91A15C}" type="slidenum">
              <a:rPr lang="en-JP" smtClean="0"/>
              <a:t>11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7277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5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6.jpeg"/><Relationship Id="rId9" Type="http://schemas.microsoft.com/office/2007/relationships/diagramDrawing" Target="../diagrams/drawin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155403"/>
            <a:ext cx="1082130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 err="1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ပရောဖက်အ</a:t>
            </a:r>
            <a:r>
              <a:rPr lang="en-US" sz="4400" b="1" spc="300" dirty="0" err="1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yidaungsu" panose="020B0502040204020203" pitchFamily="34" charset="0"/>
                <a:cs typeface="Pyidaungsu" panose="020B0502040204020203" pitchFamily="34" charset="0"/>
              </a:rPr>
              <a:t>ရေးအသားချက်များ</a:t>
            </a:r>
            <a:r>
              <a:rPr lang="en-US" sz="4400" b="1" spc="30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lang="en-US" sz="4400" b="1" spc="300" noProof="0" dirty="0">
              <a:ln w="12700" cmpd="sng">
                <a:noFill/>
                <a:prstDash val="solid"/>
              </a:ln>
              <a:gradFill>
                <a:gsLst>
                  <a:gs pos="0">
                    <a:schemeClr val="accent3">
                      <a:lumMod val="50000"/>
                    </a:schemeClr>
                  </a:gs>
                  <a:gs pos="67000">
                    <a:schemeClr val="accent3">
                      <a:lumMod val="60000"/>
                      <a:lumOff val="40000"/>
                    </a:schemeClr>
                  </a:gs>
                  <a:gs pos="31000">
                    <a:schemeClr val="accent3">
                      <a:lumMod val="75000"/>
                    </a:schemeClr>
                  </a:gs>
                  <a:gs pos="87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984001" y="6452119"/>
            <a:ext cx="3004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Lesson 6 for November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“ငါတို့သည် ကျမ်းစာ၌ပါသောသည်းခံခြင်း၊ သက်သာခြင်းအကြောင်းများ</a:t>
            </a:r>
            <a:r>
              <a:rPr lang="en-US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ကိုအမှီပြု၍ မျှော်လင့်ရသော အခွင့်ရှိစေခြင်းငှာ၊ ကျမ်းစာ၌ အထက်ကရေးထားသမျှသည် </a:t>
            </a:r>
            <a:r>
              <a:rPr lang="en-JP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         </a:t>
            </a:r>
            <a:r>
              <a:rPr lang="my-MM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ငါတို့ကို ဆုံးမဩဝါဒပေး၍ ရေးထားသတည်း</a:t>
            </a:r>
            <a:r>
              <a:rPr lang="en-US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ရောမ </a:t>
            </a:r>
            <a:r>
              <a:rPr lang="en-US" sz="2800" dirty="0">
                <a:solidFill>
                  <a:srgbClr val="0F9ED5">
                    <a:lumMod val="20000"/>
                    <a:lumOff val="80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၁၅း၄)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870834"/>
            <a:ext cx="6276975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000" b="1" noProof="0" dirty="0" err="1">
                <a:solidFill>
                  <a:srgbClr val="9C00AC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ပရောဖက်အရေးအသားများ</a:t>
            </a:r>
            <a:r>
              <a:rPr lang="en-US" sz="2000" b="1" noProof="0" dirty="0">
                <a:solidFill>
                  <a:srgbClr val="9C00AC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pPr lvl="1"/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မည်သည့်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နေရာ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၌၊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အဘယ်ကြောင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ရေးခဲ့ကြသနည်း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1"/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မည်သည့်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ရေးဟန်များဖြင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့်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ရေးသားထားသနည်း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002FA4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စာရေးများနှင့်</a:t>
            </a:r>
            <a:r>
              <a:rPr lang="en-US" sz="2000" b="1" dirty="0" err="1">
                <a:solidFill>
                  <a:srgbClr val="002FA4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ပြင်ပအရင်းအမြစ်များကိုအသုံးပြုခြင်း</a:t>
            </a:r>
            <a:endParaRPr lang="en-US" sz="2000" b="1" noProof="0" dirty="0">
              <a:solidFill>
                <a:srgbClr val="002FA4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1"/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စာပေကူညီသူများကို 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အဘယ်ကြောင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20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သုံးခဲ့ကြသနည်း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1"/>
            <a:r>
              <a:rPr lang="en-US" sz="16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ပရောဖက်များသည</a:t>
            </a:r>
            <a:r>
              <a:rPr lang="en-US" sz="16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16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မည်သည</a:t>
            </a:r>
            <a:r>
              <a:rPr lang="en-US" sz="16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16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ပြင်ပအရင်းအမြစ်များကို</a:t>
            </a:r>
            <a:r>
              <a:rPr lang="en-US" sz="16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16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သုံးခဲ့ကြသနည်း</a:t>
            </a:r>
            <a:endParaRPr lang="en-US" sz="16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A8002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လူ့သဘာဝနှင့်</a:t>
            </a:r>
            <a:r>
              <a:rPr lang="en-US" sz="2000" b="1" dirty="0" err="1">
                <a:solidFill>
                  <a:srgbClr val="A8002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ရောနှောသောသတင်းစကား</a:t>
            </a:r>
            <a:r>
              <a:rPr lang="en-US" sz="2000" b="1" dirty="0">
                <a:solidFill>
                  <a:srgbClr val="A8002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lang="en-US" sz="2000" b="1" noProof="0" dirty="0">
              <a:solidFill>
                <a:srgbClr val="A80020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lvl="1"/>
            <a:r>
              <a:rPr lang="en-US" sz="2000" dirty="0"/>
              <a:t>သမ္မာကျမ်းစာတွင်မပြည့်</a:t>
            </a:r>
            <a:r>
              <a:rPr lang="en-US" sz="2000" dirty="0" err="1"/>
              <a:t>စုံမှုများရှိပါသလား</a:t>
            </a:r>
            <a:r>
              <a:rPr lang="en-US" sz="2000" dirty="0"/>
              <a:t>။ </a:t>
            </a:r>
            <a:endParaRPr lang="en-US" sz="2000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118334" y="195511"/>
            <a:ext cx="7063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ဘုရားသခင်၏ နှုတ်ကပတ်တော်ဖြစ်သော်လည်း သမ္မာကျမ်းစာကို ဘု ရားသခင်ကိုယ်တော်တိုင် ရေးသားခဲ့ခြင်းမဟုတ်ဘဲ၊ မိမိ၏ ဝိညာဉ်တော် မှုတ်သွင်းခြင်းခံရသော လူတို့အားဖြင့် ရေးသားစေတော်မူခဲ့သည်။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/>
              <a:t>သူတို့အား ဘုရားသခင်၏ သတင်းစကားကို ဖော်ပြရန် သင့်လျော် သော စကားလုံး၊ ရေးဟန်နှင့် အသေးစိတ်အချက်များကို လွတ်လပ် စွာ ရွေးချယ်ခွင့်ပေးတော်မူသည်။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199432" y="1176351"/>
            <a:ext cx="68300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သူတို့ရေးရမည့် စကားလုံးများကို နှုတ်မတိုက်ဘဲ၊ ပြသတော်မူသည့် အရာများနှင့် စိတ်ထဲသို့ သွင်းပေးတော်မူသည့်အရာများကိုသာ ရေး သားစေတော်မူ၏။</a:t>
            </a:r>
            <a:endParaRPr lang="en-US" sz="2000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noProof="0" dirty="0" err="1">
                <a:ln/>
                <a:solidFill>
                  <a:srgbClr val="8D42C6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ပရောဖက်အရေးအသားများ</a:t>
            </a:r>
            <a:r>
              <a:rPr lang="en-US" sz="13800" b="1" noProof="0" dirty="0">
                <a:ln/>
                <a:solidFill>
                  <a:srgbClr val="8D42C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71607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မည်သည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့်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နေရာ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၌၊ 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အဘယ်ကြောင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့်</a:t>
            </a:r>
            <a:r>
              <a:rPr lang="en-US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ရေးခဲ့ကြသနည်း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။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344128" y="648055"/>
            <a:ext cx="1163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ဘုရားသခင်က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ထိုသူတို့သည်အဘယ်သို့သော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လူဖြစ်သည်ကို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နောင်အခါအစဉ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သက်သေအမှတ်အသားရရှိစေရန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စာစောင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တစ်ခုတွင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ရေးမှတ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်၍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ထားလော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့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ဟု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င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ါ့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အားစေခိုင်းတော်မူ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၏” (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ဟေရှာယ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၃၀း၈)</a:t>
            </a:r>
            <a:endParaRPr lang="en-US" sz="2000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81371"/>
            <a:ext cx="730843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မောရှေသည် ဘုရားသခင်၏ ဝိညာဉ်တော်မှုတ်သွင်းခြင်းခံရ၍ ကျမ်းစာကို ဦးစွာရေးသားခဲ့သူဖြစ်သည်။ မိဒျန်တော၌ ယောဘကျမ်းနှင့် ကမ္ဘာဦးကျမ်း ကို ရေးသားခဲ့ပြီး၊ ထွက်မြောက်ရာကာလတွင် ဖြစ်ရပ်များကို စာဖြင့်မှတ် တမ်းတင်ရန် ဘုရားသခင်၏ အမိန့်တော်ကို ခံရသည် (ထွက် ၁၇:၁၄)။</a:t>
            </a:r>
          </a:p>
          <a:p>
            <a:pPr>
              <a:spcBef>
                <a:spcPts val="600"/>
              </a:spcBef>
            </a:pPr>
            <a:endParaRPr lang="en-US" sz="2000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ဘုရားသခင်သည် ကျွန်ုပ်တို့၏ ကယ်တင်ခြင်းအတွက် ဖော်ပြလိုတော်မူသမျှ တစ်စုံတစ်ရာမျှ မပျောက်ပျက်စေရန် မှတ် တမ်းတင်မည့်သူများနှင့် မှတ်တမ်းတင်ရမည့် သတင်းစကားကို ရွေးချယ်တော်မူခဲ့သည် (၂ တိမောသေ ၃:၁၅)။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889752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ကျမ်းရေးသူများသည် အခြေအနေအမျိုးမျိုး၌ ရေးသားခဲ့ကြသည်။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ဟေရှာယ (ဟေရှာယ ၃၀:၈)၊ ယေရမိ (ယေရမိ ၃၆:၂)၊ ဟဗက္ကုတ် (ဟဗ က္ကုတ် ၂:၂) နှင့် ယောဟန် (ဗျာဒိတ် ၁:၁၁) တို့သည်လည်း စာစောင်ရေး သားရန် ဘုရားသခင်၏ အမိန့်တော်ကို တိုက်ရိုက်ခံယူခဲ့ကြသည်။</a:t>
            </a:r>
            <a:endParaRPr lang="en-US" sz="2000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82365"/>
            <a:ext cx="8026872" cy="523220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lvl="1" algn="ctr"/>
            <a:r>
              <a:rPr lang="en-US" sz="2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မည်သည</a:t>
            </a:r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့်</a:t>
            </a:r>
            <a:r>
              <a:rPr lang="en-US" sz="2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ရေးဟန်များဖြင</a:t>
            </a:r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့် </a:t>
            </a:r>
            <a:r>
              <a:rPr lang="en-US" sz="2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ရေးသားထားသနည်း</a:t>
            </a:r>
            <a:r>
              <a:rPr 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။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</a:t>
            </a:r>
            <a:r>
              <a:rPr lang="my-MM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သီချင်းတကာတို့တွင် အထွတ်ဖြစ်သော ရှောလမုန်သီချင်း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သီချင်း 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၁း၁)</a:t>
            </a:r>
            <a:endParaRPr lang="en-US" sz="20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ကျမ်းစာကို စာရေးသူ ၄၀ ကျော်က နှစ်ပေါင်း ၁,၅၀၀ ကျော်အတွင်း ရေးသားခဲ့ ရာ ပုံစံအမျိုးမျိုး ပါဝင်သည်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8935688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913896"/>
            <a:ext cx="7990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ကျမ်းစာသည် ရေးသားဟန်များကို အခွင့်အာဏာအရ ခွဲခြားမထားပါ။ လူတို့သည် မတူ ညီသော ရေးသားဟန်များမှတစ်ဆင့် ဘုရားသခင်၏အကြံတော်ကို ပိုမိုနား လည်နိုင်သောကြောင့် ရေးသားဟန်အားလုံးသည် အသုံးဝင်သည်။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1" y="6062224"/>
            <a:ext cx="7990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ပေတရုက ဓမ္မသစ်ကျမ်း၏ အရေးအသားများသည် ဓမ္မဟောင်းကျမ်းနှင့် တူညီ သော အခွင့်အာဏာရှိကြောင်း ဖော်ပြထားသည် (၂ ပေတရု ၃:၁၅–၁၆)။</a:t>
            </a: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>
                <a:ln/>
                <a:solidFill>
                  <a:schemeClr val="accent4">
                    <a:lumMod val="75000"/>
                  </a:schemeClr>
                </a:solidFill>
              </a:rPr>
              <a:t>စာရေးများနှ</a:t>
            </a:r>
            <a:r>
              <a:rPr lang="en-US" sz="7200" b="1">
                <a:ln/>
                <a:solidFill>
                  <a:schemeClr val="accent4">
                    <a:lumMod val="75000"/>
                  </a:schemeClr>
                </a:solidFill>
              </a:rPr>
              <a:t>င့်</a:t>
            </a:r>
            <a:r>
              <a:rPr lang="en-US" sz="7200" b="1" dirty="0" err="1">
                <a:ln/>
                <a:solidFill>
                  <a:schemeClr val="accent4">
                    <a:lumMod val="75000"/>
                  </a:schemeClr>
                </a:solidFill>
              </a:rPr>
              <a:t>ပြင်ပအရင်းအမြစ်များကိုအသုံးပြုခြ</a:t>
            </a:r>
            <a:r>
              <a:rPr lang="en-US" sz="7200" b="1" err="1">
                <a:ln/>
                <a:solidFill>
                  <a:schemeClr val="accent4">
                    <a:lumMod val="75000"/>
                  </a:schemeClr>
                </a:solidFill>
              </a:rPr>
              <a:t>င</a:t>
            </a:r>
            <a:r>
              <a:rPr lang="en-US" sz="7200" b="1">
                <a:ln/>
                <a:solidFill>
                  <a:schemeClr val="accent4">
                    <a:lumMod val="75000"/>
                  </a:schemeClr>
                </a:solidFill>
              </a:rPr>
              <a:t>်း</a:t>
            </a:r>
            <a:endParaRPr lang="en-US" sz="7200" b="1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2857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defRPr>
            </a:lvl1pPr>
          </a:lstStyle>
          <a:p>
            <a:r>
              <a:rPr lang="en-US" sz="3200" dirty="0"/>
              <a:t>စာပေကူညီရေးသားပေးသူများက</a:t>
            </a:r>
            <a:r>
              <a:rPr lang="en-US" sz="3200"/>
              <a:t>ို </a:t>
            </a:r>
            <a:r>
              <a:rPr lang="en-US" sz="3200" dirty="0" err="1"/>
              <a:t>အဘယ်က</a:t>
            </a:r>
            <a:r>
              <a:rPr lang="en-US" sz="3200" err="1"/>
              <a:t>ြော</a:t>
            </a:r>
            <a:r>
              <a:rPr lang="en-US" sz="3200"/>
              <a:t>င့်</a:t>
            </a:r>
            <a:r>
              <a:rPr lang="en-US" sz="3200" dirty="0" err="1"/>
              <a:t>သုံးခဲ့ကြ</a:t>
            </a:r>
            <a:r>
              <a:rPr lang="en-US" sz="3200" err="1"/>
              <a:t>သနည</a:t>
            </a:r>
            <a:r>
              <a:rPr lang="en-US" sz="3200"/>
              <a:t>်း</a:t>
            </a:r>
            <a:r>
              <a:rPr lang="en-US" sz="3200" dirty="0"/>
              <a:t>။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505610" y="619395"/>
            <a:ext cx="110373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y-MM" sz="200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“ထိုအခါယေရမိသည် နေရိသားဗာရုတ်ကို ခေါ်ပြီးလျှင် ထာဝရဘုရား မိန့်တော်မူသမျှသောစကားတော်တို့ကို ပြန်ပြောသည်အတိုင်း၊ ဗာရုတ်သည် စာလိပ်၌ ရေးထားလေ၏”</a:t>
            </a:r>
            <a:r>
              <a:rPr lang="en-JP" sz="200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200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ယေရမိ ၃၆း၄)</a:t>
            </a:r>
            <a:endParaRPr lang="en-US" sz="2000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97642"/>
            <a:ext cx="7276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ယေရမိသည် ယဇ်ပုရောဟိတ်ဖြစ်၍ စာရေးစာဖတ်တတ်သော်လည်း၊ ဘု ရားသခင်၏ နှုတ်ကပတ်တော်များကို ရေးမှတ်ရန် ဗာရုတ်ကို အကူအညီ ယူခဲ့သည် (ယေရမိ ၃၆:၁–၄)။ ဘုရားသခင်၏ ခွင့်ပြုချက်ဖြင့် ပြုလုပ်ခဲ့ သော်လည်း ထိုခေတ်လူတို့က အထင်လွဲခဲ့ကြသည် (ယေရမိ ၄၃:၂–၃)။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60370"/>
            <a:ext cx="80633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ပေတရုသည် ဂရိဘာသာစကားကို ကျွမ်းကျင်စွာ မတတ်မြောက်သော်လည်း အကူ စာရေးသူများ၏ အကူအညီဖြင့် မိမိ၏စာများကို လှပတိကျစွာ ရေးသားခဲ့သည်။ စကားလုံးများကို အကူစာရေးသူများက ရွေးချယ်ရေးသားခဲ့သော်လည်း သူ၏စာ များသည် ဘုရားသခင်၏ ဝိညာဉ်တော်မှုတ်သွင်းခြင်းကို မည်သို့မျှ မလျော့နည်း စေပါ။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3007342"/>
            <a:ext cx="7233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ပေါလုသည် ဂရိဘာသာစကားကို ကျွမ်းကျင်သဖြင့် မိမိ၏စာများကို ရေး သားရန် အကူစာရေးသူများကို အသုံးပြုခဲ့သည် (ရော. ၁၆:၂၂)။ အတုစာ များကို ကာကွယ်ရန် မိမိလက်ရေးဖြင့် လက်မှတ်ရေးထိုးခဲ့သည် (၂ သက်. ၃:၁၇)။</a:t>
            </a:r>
            <a:endParaRPr lang="en-US" sz="2000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စာပေကူညီရေးသားပေးသူများကို </a:t>
            </a:r>
            <a:r>
              <a:rPr lang="en-US"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အဘယ်ကြောင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့်</a:t>
            </a:r>
            <a:r>
              <a:rPr lang="en-US"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သုံးခဲ့ကြသနည်း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။ </a:t>
            </a:r>
          </a:p>
          <a:p>
            <a:pPr algn="ctr"/>
            <a:endParaRPr lang="en-US" sz="28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593486"/>
            <a:ext cx="105685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“ဤအကြောင်းအရာများကို အစအဦးမှစ၍ သေချာစွာ စုံစမ်းလေ့လာပြီးနောက်၊ အမြတ်ဆုံးသော သီအိုဖိလု၊ ကိုယ်တော်အဖို့ အစီအစဉ်တကျ ရေးသားပေးရန် ကျွန်ုပ်လည်း ဆုံးဖြတ်ခဲ့ပါသည်။” (လုကာ ၁:၃)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463042"/>
            <a:ext cx="9619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ဧဇရသည် ရာဇဝင်မှတ်တမ်းများ၊ ပါရှားဘုရင်များ၏ အမိန့်တော်နှင့် စာများကို အသုံးပြု၍ ရာဇဝင် ကျမ်းများနှင့် ဧဇရကျမ်းကို ရေးသားခဲ့သည်။ နေဟမိသည်လည်း ရှိပြီးသား ဆွေစဉ်မျိုးဆက် မှတ် တမ်းကို ကူးယူဖော်ပြခဲ့သည်။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574336"/>
            <a:ext cx="546472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လုကာသည် ကိုယ်တိုင်မျက်မြင်သက်သေမဟုတ်သော် လည်း သမိုင်းမှတ်တမ်းများနှင့် မျက်မြင်သက်သေများ ၏ ပြောကြားချက်များကို အခြေခံ၍ လုကာခရစ်ဝင် ကျမ်းနှင့် တမန်တော်ဝတ္ထုတစ်စိတ်တစ်ပိုင်းကို ရေး သားခဲ့သည် (လုကာ ၁:၃)။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0" y="5416682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သူတို့သည် ပြင်ပအရင်းအမြစ်များကို အသုံးပြုရာ၌ သန့်ရှင်း သောဝိညာဉ်တော်၏ လမ်းညွှန်မှုကို ခံယူခဲ့ကြသည်။  ဘုရား သခင် ဖော်ပြလိုသော သမ္မာတရားကို ရေးသားတင်ပြခဲ့ကြ 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00986"/>
            <a:ext cx="7760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ပေါလုသည် ဂရိစာရေးဆရာများဖြစ်သော အက်ပီမီနိဒိနှင့် အာရတုတို့၏ စာများ ကို ကိုးကားခဲ့သည် (တ၊ ၁၇:၂၈; တိတု ၁:၁၂)။ ယုဒသည်လည်း ဧနောက်၏ ပရောဖက်ပြုချက်များပါဝင်သော ကျမ်းဂန်မဟုတ်သည့် စာအုပ်မှ ကိုးကားခဲ့ သည် (ယုဒ ၁:၁၄)။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Book of Enoch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dirty="0">
                <a:ln/>
                <a:solidFill>
                  <a:schemeClr val="accent3">
                    <a:lumMod val="50000"/>
                  </a:schemeClr>
                </a:solidFill>
              </a:rPr>
              <a:t>လူ့သဘာဝနှ</a:t>
            </a:r>
            <a:r>
              <a:rPr lang="en-US" sz="6000" b="1">
                <a:ln/>
                <a:solidFill>
                  <a:schemeClr val="accent3">
                    <a:lumMod val="50000"/>
                  </a:schemeClr>
                </a:solidFill>
              </a:rPr>
              <a:t>င့်</a:t>
            </a:r>
            <a:r>
              <a:rPr lang="en-US" sz="6000" b="1" dirty="0" err="1">
                <a:ln/>
                <a:solidFill>
                  <a:schemeClr val="accent3">
                    <a:lumMod val="50000"/>
                  </a:schemeClr>
                </a:solidFill>
              </a:rPr>
              <a:t>ရောနှောသောသတင်း</a:t>
            </a:r>
            <a:r>
              <a:rPr lang="en-US" sz="6000" b="1" err="1">
                <a:ln/>
                <a:solidFill>
                  <a:schemeClr val="accent3">
                    <a:lumMod val="50000"/>
                  </a:schemeClr>
                </a:solidFill>
              </a:rPr>
              <a:t>စက</a:t>
            </a:r>
            <a:r>
              <a:rPr lang="en-US" sz="6000" b="1">
                <a:ln/>
                <a:solidFill>
                  <a:schemeClr val="accent3">
                    <a:lumMod val="50000"/>
                  </a:schemeClr>
                </a:solidFill>
              </a:rPr>
              <a:t>ား</a:t>
            </a:r>
            <a:r>
              <a:rPr lang="en-US" sz="6000" b="1" dirty="0">
                <a:ln/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1564129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50091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သမ္မာကျမ်းစာတွင်မပြည့်</a:t>
            </a:r>
            <a:r>
              <a:rPr lang="en-US" sz="3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စုံမှုများရှိပါသလား</a:t>
            </a:r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။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290456" y="637872"/>
            <a:ext cx="116397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</a:t>
            </a:r>
            <a:r>
              <a:rPr lang="my-MM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သို့သော်လည်း တန်ခိုးတော်၏ ဂုဏ်အသရေသည် ငါတို့နှင့်မဆိုင်၊ ဘုရားသခင်နှင့် ဆိုင်မည်အကြောင်း၊ ထို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ဘဏ္ဍာသည်မြေအိုးထဲမှာ ထည့်ထားလျက် ငါတို့၌ရှိ၏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၂ ကောရိန္သု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၄း၇)</a:t>
            </a:r>
            <a:endParaRPr lang="en-US" sz="2000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ဤမပြည့်စုံမှုများမှာ အလွန်နည်းပါးပါသည်။ နက်နက်ရှိုင်းရှိုင်း လေ့လာခြင်းဖြင့် နားလည်နိုင်သည်။ သမ္မာကျမ်းစာ၌ မှတ် တမ်းတင်ထားသော ဘုရားသခင်၏ သမ္မာတရားများသည် ရာစုနှစ်များတစ်လျှောက် သစ္စာရှိစွာ လက်ဆင့်ကမ်းလာခဲ့ ကြောင်း ယုံကြည်စိတ်ချနိုင်သည်။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5016758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JP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ဘုရားသခင်သည် သန့်ရှင်းသောဝိညာဉ်တော်အားဖြင့် လူသား များကို ပြင်ဆင်တော်မူ၍ မိမိ၏သမ္မာတရားကို လူသားတို့မှ တစ်ဆင့် ဖော်ပြတော်မူ၏။ လူသားတို့သည် မစုံလင်သော် လည်း သူတို့မှတစ်ဆင့် ပေးအပ်သော သတင်းစကားသည် ဘုရားသခင်၏သတင်းစကားဖြစ်၏။</a:t>
            </a:r>
          </a:p>
          <a:p>
            <a:pPr algn="just"/>
            <a:r>
              <a:rPr lang="en-JP" sz="32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ဘုရားသခင်သည် ကယ်တင်ခြင်းအတွက် လိုအပ်သောအသိ ပညာကို နှုတ်ကပတ်တော်၌ ပေးအပ်တော်မူပြီ။ ထို့ကြောင့် သမ္မာကျမ်းစာကို ဘုရားသခင်၏အလိုတော်ကို ဖော်ပြသော အခွင့်အာဏာရှိ၍ အမှားကင်းသော ဗျာဒိတ်တော်အဖြစ် လက် ခံရမည်။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748692" y="6519446"/>
            <a:ext cx="3288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(The Great Controversy, p. 6)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JP" sz="32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နောက်ဆက်တွဲ — </a:t>
            </a:r>
            <a:r>
              <a:rPr lang="en-JP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အယ်လင်ဂျီဝှိုက်၏ ရေးသားချက်များ အမှားကင်းလွတ်မှု</a:t>
            </a:r>
            <a:endParaRPr lang="en-US" sz="320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47882"/>
            <a:ext cx="7372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ဘုရားသခင်က ရေးသားရန် မိန့်မှာသောအခါ အယ်လင်ဝှိုက်က မရေးတတ် ကြောင်း ပြောခဲ့သော်လည်း ဘုရားသခင်သည် သူမကို ခွန်အားပေးခဲ့သည်။ နောက်ပိုင်းတွင် စာရေးအကူများက စာလုံးပေါင်းနှင့် ဝါကျအသုံးအနှုန်းများ ကို ပြင်ဆင်ပေးခဲ့ကြသည်။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588081"/>
            <a:chOff x="9725024" y="1120237"/>
            <a:chExt cx="2162177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Mary Ann “Marian” Davis (1847-1904), </a:t>
              </a:r>
              <a:r>
                <a:rPr lang="en-US" sz="1400" b="1" noProof="0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စာပေပြင်ဆင်ကူညီသူ</a:t>
              </a:r>
              <a:r>
                <a:rPr lang="en-US" sz="1400" b="1" noProof="0" dirty="0">
                  <a:latin typeface="Pyidaungsu" panose="020B0502040204020203" pitchFamily="34" charset="0"/>
                  <a:cs typeface="Pyidaungsu" panose="020B0502040204020203" pitchFamily="34" charset="0"/>
                </a:rPr>
                <a:t>၊ </a:t>
              </a:r>
              <a:r>
                <a:rPr lang="en-US" sz="1400" b="1" noProof="0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ဓါတ်ပုံမူပိုင်ခွင</a:t>
              </a:r>
              <a:r>
                <a:rPr lang="en-US" sz="1400" b="1" noProof="0" dirty="0">
                  <a:latin typeface="Pyidaungsu" panose="020B0502040204020203" pitchFamily="34" charset="0"/>
                  <a:cs typeface="Pyidaungsu" panose="020B0502040204020203" pitchFamily="34" charset="0"/>
                </a:rPr>
                <a:t>့်</a:t>
              </a:r>
              <a:r>
                <a:rPr lang="en-US" sz="1400" b="1" noProof="0" dirty="0"/>
                <a:t>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283225"/>
            <a:chOff x="9571899" y="3499075"/>
            <a:chExt cx="2076450" cy="328322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Sarah E. Peck, 1880s. </a:t>
              </a:r>
              <a:r>
                <a:rPr lang="en-US" sz="1400" b="1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ဓါတ်ပုံကို</a:t>
              </a:r>
              <a:r>
                <a:rPr lang="en-US" sz="1400" b="1" dirty="0">
                  <a:latin typeface="Pyidaungsu" panose="020B0502040204020203" pitchFamily="34" charset="0"/>
                  <a:cs typeface="Pyidaungsu" panose="020B0502040204020203" pitchFamily="34" charset="0"/>
                </a:rPr>
                <a:t> </a:t>
              </a:r>
              <a:r>
                <a:rPr lang="en-US" sz="1400" b="1" noProof="0" dirty="0">
                  <a:latin typeface="Pyidaungsu" panose="020B0502040204020203" pitchFamily="34" charset="0"/>
                  <a:cs typeface="Pyidaungsu" panose="020B0502040204020203" pitchFamily="34" charset="0"/>
                </a:rPr>
                <a:t> “Center for Adventist Research .” </a:t>
              </a:r>
            </a:p>
            <a:p>
              <a:pPr algn="ctr"/>
              <a:r>
                <a:rPr lang="en-US" sz="1400" b="1" dirty="0">
                  <a:latin typeface="Pyidaungsu" panose="020B0502040204020203" pitchFamily="34" charset="0"/>
                  <a:cs typeface="Pyidaungsu" panose="020B0502040204020203" pitchFamily="34" charset="0"/>
                </a:rPr>
                <a:t>၏ </a:t>
              </a:r>
              <a:r>
                <a:rPr lang="en-US" sz="1400" b="1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ခွင</a:t>
              </a:r>
              <a:r>
                <a:rPr lang="en-US" sz="1400" b="1" dirty="0">
                  <a:latin typeface="Pyidaungsu" panose="020B0502040204020203" pitchFamily="34" charset="0"/>
                  <a:cs typeface="Pyidaungsu" panose="020B0502040204020203" pitchFamily="34" charset="0"/>
                </a:rPr>
                <a:t>့်</a:t>
              </a:r>
              <a:r>
                <a:rPr lang="en-US" sz="1400" b="1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ပြုချက်ဖြင</a:t>
              </a:r>
              <a:r>
                <a:rPr lang="en-US" sz="1400" b="1" dirty="0">
                  <a:latin typeface="Pyidaungsu" panose="020B0502040204020203" pitchFamily="34" charset="0"/>
                  <a:cs typeface="Pyidaungsu" panose="020B0502040204020203" pitchFamily="34" charset="0"/>
                </a:rPr>
                <a:t>့် </a:t>
              </a:r>
              <a:r>
                <a:rPr lang="en-US" sz="1400" b="1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အသုံးပြု</a:t>
              </a:r>
              <a:r>
                <a:rPr lang="en-US" sz="1400" b="1" dirty="0">
                  <a:latin typeface="Pyidaungsu" panose="020B0502040204020203" pitchFamily="34" charset="0"/>
                  <a:cs typeface="Pyidaungsu" panose="020B0502040204020203" pitchFamily="34" charset="0"/>
                </a:rPr>
                <a:t> </a:t>
              </a:r>
              <a:r>
                <a:rPr lang="en-US" sz="1400" b="1" dirty="0" err="1">
                  <a:latin typeface="Pyidaungsu" panose="020B0502040204020203" pitchFamily="34" charset="0"/>
                  <a:cs typeface="Pyidaungsu" panose="020B0502040204020203" pitchFamily="34" charset="0"/>
                </a:rPr>
                <a:t>သည</a:t>
              </a:r>
              <a:r>
                <a:rPr lang="en-US" sz="1400" b="1" dirty="0">
                  <a:latin typeface="Pyidaungsu" panose="020B0502040204020203" pitchFamily="34" charset="0"/>
                  <a:cs typeface="Pyidaungsu" panose="020B0502040204020203" pitchFamily="34" charset="0"/>
                </a:rPr>
                <a:t>်။ </a:t>
              </a:r>
              <a:endParaRPr lang="en-US" sz="1400" b="1" noProof="0" dirty="0">
                <a:latin typeface="Pyidaungsu" panose="020B0502040204020203" pitchFamily="34" charset="0"/>
                <a:cs typeface="Pyidaungsu" panose="020B0502040204020203" pitchFamily="34" charset="0"/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6" y="3545408"/>
            <a:ext cx="73723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ပရောဖက်တစ်ဦးအနေဖြင့် မိမိသည် အမှားကင်းသူဖြစ်သည်ဟု အယ်လင် ဝှိုက်က မဆိုခဲ့ပါ။ သူမက “အမှားကင်းသည်ဟု ကျွန်မ ဘယ်သောအခါမျှ မဆိုခဲ့ပါ။ ဘုရားသခင်တစ်ပါးတည်းသာ အမှားကင်းတော်မူသည်” ဟု ပြော ခဲ့သည်” </a:t>
            </a:r>
            <a:r>
              <a:rPr lang="en-US" sz="1600" b="1" noProof="0" dirty="0"/>
              <a:t>(Selected Messages, vol. 1, p. 42)</a:t>
            </a:r>
            <a:r>
              <a:rPr lang="en-US" sz="2000" b="1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သူတို့သည် သတင်းစကား၏ အဓိပ္ပာယ်ကို မပြောင်းလဲသလို မိမိတို့၏ အ ယူအဆကိုလည်း ထပ်မထည့်ခဲ့ပါ။ နောက်ဆုံးစာမူများကို အယ်လင်ကိုယ် တိုင် အမြဲပြန်လည်စစ်ဆေးခဲ့သည်။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6" y="4952325"/>
            <a:ext cx="714374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 “</a:t>
            </a: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သူမ၏စာပေများ အမှားကင်းခြင်းနှင့်ပတ်သက်၍ အယ်လင်ဝှိုက်က “သာမန်အကြောင်းအရာများနှင့် အတွေးအခေါ်များကို ဖော်ပြခြင်း၊ စာများရေး သားခြင်း၊ သတင်းအချက်အလက်များ ပေးပို့ခြင်းတို့သည် ဘုရားသခင်၏ ဝိညာဉ်တော် အထူးမှုတ်သွင်းမှုအောက်တွင် ပြုလုပ် ခြင်းမဟုတ်ပါ” ဟု ရေးသားခဲ့သည်” </a:t>
            </a:r>
            <a:r>
              <a:rPr lang="en-US" sz="1600" b="1" noProof="0" dirty="0">
                <a:solidFill>
                  <a:prstClr val="black"/>
                </a:solidFill>
              </a:rPr>
              <a:t>(Selected Messages, vol. 3, p. 64)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5140</Words>
  <Application>Microsoft Office PowerPoint</Application>
  <PresentationFormat>Panorámica</PresentationFormat>
  <Paragraphs>84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Arial</vt:lpstr>
      <vt:lpstr>Pyidaungsu</vt:lpstr>
      <vt:lpstr>Wingdings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109</cp:revision>
  <dcterms:created xsi:type="dcterms:W3CDTF">2026-10-17T14:52:34Z</dcterms:created>
  <dcterms:modified xsi:type="dcterms:W3CDTF">2026-10-29T14:39:53Z</dcterms:modified>
</cp:coreProperties>
</file>