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Kalimati" panose="020B0604020202020204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B9"/>
    <a:srgbClr val="D9EFDB"/>
    <a:srgbClr val="E8F5E9"/>
    <a:srgbClr val="63D37D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90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ne-NP" sz="1600" b="1" dirty="0">
              <a:solidFill>
                <a:schemeClr val="accent2">
                  <a:lumMod val="50000"/>
                </a:schemeClr>
              </a:solidFill>
            </a:rPr>
            <a:t>हेरेँ: परमेश्वर </a:t>
          </a:r>
          <a:r>
            <a:rPr lang="ne-NP" sz="1600" b="1" dirty="0" err="1">
              <a:solidFill>
                <a:schemeClr val="accent2">
                  <a:lumMod val="50000"/>
                </a:schemeClr>
              </a:solidFill>
            </a:rPr>
            <a:t>दुःखकष्टप्रति</a:t>
          </a:r>
          <a:r>
            <a:rPr lang="ne-NP" sz="1600" b="1" dirty="0">
              <a:solidFill>
                <a:schemeClr val="accent2">
                  <a:lumMod val="50000"/>
                </a:schemeClr>
              </a:solidFill>
            </a:rPr>
            <a:t> कठोर हुनुहुन्न। उहाँ सबै कुरा देख्नुहुन्छ। उहाँ विशेष गरी आफ्ना जनहरू विरुद्ध गरिएको पीडा र अन्याय देख्नुहुन्छ (२ राजा ९:२६)।</a:t>
          </a:r>
          <a:endParaRPr lang="es-ES" sz="16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ne-NP" sz="1600" b="1" dirty="0">
              <a:solidFill>
                <a:schemeClr val="accent4">
                  <a:lumMod val="50000"/>
                </a:schemeClr>
              </a:solidFill>
            </a:rPr>
            <a:t>झरेँ: परमेश्वर स्थिर वा चुपचाप रहनुहुन्न। उहाँ हामीहरू माझमा </a:t>
          </a:r>
          <a:r>
            <a:rPr lang="ne-NP" sz="1600" b="1" dirty="0" err="1">
              <a:solidFill>
                <a:schemeClr val="accent4">
                  <a:lumMod val="50000"/>
                </a:schemeClr>
              </a:solidFill>
            </a:rPr>
            <a:t>हिंड्न</a:t>
          </a:r>
          <a:r>
            <a:rPr lang="ne-NP" sz="1600" b="1" dirty="0">
              <a:solidFill>
                <a:schemeClr val="accent4">
                  <a:lumMod val="50000"/>
                </a:schemeClr>
              </a:solidFill>
            </a:rPr>
            <a:t> तल आउनुहुन्छ। उहाँ मानिसहरूका बीचमा रहनुहुन्छ (प्रस्थान २९:४५; </a:t>
          </a:r>
          <a:r>
            <a:rPr lang="ne-NP" sz="1600" b="1" dirty="0" err="1">
              <a:solidFill>
                <a:schemeClr val="accent4">
                  <a:lumMod val="50000"/>
                </a:schemeClr>
              </a:solidFill>
            </a:rPr>
            <a:t>यूहन्ना</a:t>
          </a:r>
          <a:r>
            <a:rPr lang="ne-NP" sz="1600" b="1" dirty="0">
              <a:solidFill>
                <a:schemeClr val="accent4">
                  <a:lumMod val="50000"/>
                </a:schemeClr>
              </a:solidFill>
            </a:rPr>
            <a:t> १४:१६-१७)।</a:t>
          </a:r>
          <a:r>
            <a:rPr lang="en" sz="2000" b="1" dirty="0"/>
            <a:t>)</a:t>
          </a:r>
          <a:endParaRPr lang="es-ES" sz="200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ne-NP" sz="2000" b="1" dirty="0">
              <a:solidFill>
                <a:schemeClr val="accent3">
                  <a:lumMod val="50000"/>
                </a:schemeClr>
              </a:solidFill>
            </a:rPr>
            <a:t>बाहिर निकाल: परमेश्वरले आफ्नो समयमा हामीलाई दुःखबाट मुक्त गर्न र आफ्ना प्रतिज्ञाहरू पूरा गर्न </a:t>
          </a:r>
          <a:r>
            <a:rPr lang="ne-NP" sz="2000" b="1" dirty="0" err="1">
              <a:solidFill>
                <a:schemeClr val="accent3">
                  <a:lumMod val="50000"/>
                </a:schemeClr>
              </a:solidFill>
            </a:rPr>
            <a:t>सक्रिया</a:t>
          </a:r>
          <a:r>
            <a:rPr lang="ne-NP" sz="2000" b="1" dirty="0">
              <a:solidFill>
                <a:schemeClr val="accent3">
                  <a:lumMod val="50000"/>
                </a:schemeClr>
              </a:solidFill>
            </a:rPr>
            <a:t> हुनुहुन्छ (</a:t>
          </a:r>
          <a:r>
            <a:rPr lang="ne-NP" sz="2000" b="1" dirty="0" err="1">
              <a:solidFill>
                <a:schemeClr val="accent3">
                  <a:lumMod val="50000"/>
                </a:schemeClr>
              </a:solidFill>
            </a:rPr>
            <a:t>यर्मिया</a:t>
          </a:r>
          <a:r>
            <a:rPr lang="ne-NP" sz="2000" b="1" dirty="0">
              <a:solidFill>
                <a:schemeClr val="accent3">
                  <a:lumMod val="50000"/>
                </a:schemeClr>
              </a:solidFill>
            </a:rPr>
            <a:t> २९:११)।</a:t>
          </a:r>
          <a:endParaRPr lang="es-ES" sz="20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466404" y="336218"/>
          <a:ext cx="3588894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solidFill>
                <a:schemeClr val="accent2">
                  <a:lumMod val="50000"/>
                </a:schemeClr>
              </a:solidFill>
            </a:rPr>
            <a:t>हेरेँ: परमेश्वर </a:t>
          </a:r>
          <a:r>
            <a:rPr lang="ne-NP" sz="1600" b="1" kern="1200" dirty="0" err="1">
              <a:solidFill>
                <a:schemeClr val="accent2">
                  <a:lumMod val="50000"/>
                </a:schemeClr>
              </a:solidFill>
            </a:rPr>
            <a:t>दुःखकष्टप्रति</a:t>
          </a:r>
          <a:r>
            <a:rPr lang="ne-NP" sz="1600" b="1" kern="1200" dirty="0">
              <a:solidFill>
                <a:schemeClr val="accent2">
                  <a:lumMod val="50000"/>
                </a:schemeClr>
              </a:solidFill>
            </a:rPr>
            <a:t> कठोर हुनुहुन्न। उहाँ सबै कुरा देख्नुहुन्छ। उहाँ विशेष गरी आफ्ना जनहरू विरुद्ध गरिएको पीडा र अन्याय देख्नुहुन्छ (२ राजा ९:२६)।</a:t>
          </a:r>
          <a:endParaRPr lang="es-ES" sz="1600" kern="1200" dirty="0"/>
        </a:p>
      </dsp:txBody>
      <dsp:txXfrm>
        <a:off x="558281" y="428095"/>
        <a:ext cx="3405140" cy="1698353"/>
      </dsp:txXfrm>
    </dsp:sp>
    <dsp:sp modelId="{AC825C12-AF42-4BA1-AA13-23C63E1A3627}">
      <dsp:nvSpPr>
        <dsp:cNvPr id="0" name=""/>
        <dsp:cNvSpPr/>
      </dsp:nvSpPr>
      <dsp:spPr>
        <a:xfrm>
          <a:off x="4134032" y="336218"/>
          <a:ext cx="3588894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solidFill>
                <a:schemeClr val="accent4">
                  <a:lumMod val="50000"/>
                </a:schemeClr>
              </a:solidFill>
            </a:rPr>
            <a:t>झरेँ: परमेश्वर स्थिर वा चुपचाप रहनुहुन्न। उहाँ हामीहरू माझमा </a:t>
          </a:r>
          <a:r>
            <a:rPr lang="ne-NP" sz="1600" b="1" kern="1200" dirty="0" err="1">
              <a:solidFill>
                <a:schemeClr val="accent4">
                  <a:lumMod val="50000"/>
                </a:schemeClr>
              </a:solidFill>
            </a:rPr>
            <a:t>हिंड्न</a:t>
          </a:r>
          <a:r>
            <a:rPr lang="ne-NP" sz="1600" b="1" kern="1200" dirty="0">
              <a:solidFill>
                <a:schemeClr val="accent4">
                  <a:lumMod val="50000"/>
                </a:schemeClr>
              </a:solidFill>
            </a:rPr>
            <a:t> तल आउनुहुन्छ। उहाँ मानिसहरूका बीचमा रहनुहुन्छ (प्रस्थान २९:४५; </a:t>
          </a:r>
          <a:r>
            <a:rPr lang="ne-NP" sz="1600" b="1" kern="1200" dirty="0" err="1">
              <a:solidFill>
                <a:schemeClr val="accent4">
                  <a:lumMod val="50000"/>
                </a:schemeClr>
              </a:solidFill>
            </a:rPr>
            <a:t>यूहन्ना</a:t>
          </a:r>
          <a:r>
            <a:rPr lang="ne-NP" sz="1600" b="1" kern="1200" dirty="0">
              <a:solidFill>
                <a:schemeClr val="accent4">
                  <a:lumMod val="50000"/>
                </a:schemeClr>
              </a:solidFill>
            </a:rPr>
            <a:t> १४:१६-१७)।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4225909" y="428095"/>
        <a:ext cx="3405140" cy="1698353"/>
      </dsp:txXfrm>
    </dsp:sp>
    <dsp:sp modelId="{A6E77D58-24DC-441B-B8F3-E72D2F642819}">
      <dsp:nvSpPr>
        <dsp:cNvPr id="0" name=""/>
        <dsp:cNvSpPr/>
      </dsp:nvSpPr>
      <dsp:spPr>
        <a:xfrm>
          <a:off x="7799391" y="336218"/>
          <a:ext cx="3588894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accent3">
                  <a:lumMod val="50000"/>
                </a:schemeClr>
              </a:solidFill>
            </a:rPr>
            <a:t>बाहिर निकाल: परमेश्वरले आफ्नो समयमा हामीलाई दुःखबाट मुक्त गर्न र आफ्ना प्रतिज्ञाहरू पूरा गर्न </a:t>
          </a:r>
          <a:r>
            <a:rPr lang="ne-NP" sz="2000" b="1" kern="1200" dirty="0" err="1">
              <a:solidFill>
                <a:schemeClr val="accent3">
                  <a:lumMod val="50000"/>
                </a:schemeClr>
              </a:solidFill>
            </a:rPr>
            <a:t>सक्रिया</a:t>
          </a:r>
          <a:r>
            <a:rPr lang="ne-NP" sz="2000" b="1" kern="1200" dirty="0">
              <a:solidFill>
                <a:schemeClr val="accent3">
                  <a:lumMod val="50000"/>
                </a:schemeClr>
              </a:solidFill>
            </a:rPr>
            <a:t> हुनुहुन्छ (</a:t>
          </a:r>
          <a:r>
            <a:rPr lang="ne-NP" sz="2000" b="1" kern="1200" dirty="0" err="1">
              <a:solidFill>
                <a:schemeClr val="accent3">
                  <a:lumMod val="50000"/>
                </a:schemeClr>
              </a:solidFill>
            </a:rPr>
            <a:t>यर्मिया</a:t>
          </a:r>
          <a:r>
            <a:rPr lang="ne-NP" sz="2000" b="1" kern="1200" dirty="0">
              <a:solidFill>
                <a:schemeClr val="accent3">
                  <a:lumMod val="50000"/>
                </a:schemeClr>
              </a:solidFill>
            </a:rPr>
            <a:t> २९:११)।</a:t>
          </a:r>
          <a:endParaRPr lang="es-ES" sz="2000" kern="1200" dirty="0"/>
        </a:p>
      </dsp:txBody>
      <dsp:txXfrm>
        <a:off x="7891268" y="428095"/>
        <a:ext cx="3405140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DCBCB-1D4A-46D8-B8AD-32F9AA8CC14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74289-D5AC-4367-B625-E82A5A4E1E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74289-D5AC-4367-B625-E82A5A4E1E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6438901" y="28367"/>
            <a:ext cx="575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जलिरहेको झाँग</a:t>
            </a:r>
            <a:endParaRPr lang="en" sz="6000" b="1" spc="300" dirty="0">
              <a:ln w="22225" cmpd="sng">
                <a:solidFill>
                  <a:srgbClr val="F4EE00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3324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जुलाई १२, २०२५को निम्ति अध्याय २</a:t>
            </a:r>
            <a:endParaRPr lang="en" sz="1600" b="1" dirty="0">
              <a:solidFill>
                <a:srgbClr val="DDAC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मिश्रमा फर्कन्छन्</a:t>
            </a:r>
            <a:endParaRPr lang="en" sz="44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"अनि बाटोमा वास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बस्‍ने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ठाउँमा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परमप्रभुले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मोशालाई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भेट्‌नुभयो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र तिनलाई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मार्ने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इच्‍छा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गर्नुभयो।" प्रस्थान ४:२४। </a:t>
            </a:r>
            <a:endParaRPr lang="en" sz="1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90765"/>
            <a:ext cx="83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मिश्र फर्कनु भन्दा पहिले </a:t>
            </a:r>
            <a:r>
              <a:rPr lang="ne-NP" sz="2000" b="1" dirty="0" err="1"/>
              <a:t>कमोशाले</a:t>
            </a:r>
            <a:r>
              <a:rPr lang="ne-NP" sz="2000" b="1" dirty="0"/>
              <a:t> चालेको पहिलो कदम भनेको आफ्नो </a:t>
            </a:r>
            <a:r>
              <a:rPr lang="ne-NP" sz="2000" b="1" dirty="0" err="1"/>
              <a:t>ससुरासँग</a:t>
            </a:r>
            <a:r>
              <a:rPr lang="ne-NP" sz="2000" b="1" dirty="0"/>
              <a:t> अनुमति माग्नु थियो (प्रस्थान ४:१८)। आफ्नो परिवारलाई लिएर उनले यात्रा सुरु गरे (प्रस्थान ४:२०)। तर केही अचम्मको कुरा भयो। बाटोमा, परमेश्वरले उनलाई मार्न चाहनुहुन्थ्यो (प्रस्थान ४:२४)।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37863" y="4659674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मोशाले</a:t>
            </a:r>
            <a:r>
              <a:rPr lang="ne-NP" sz="2000" b="1" dirty="0"/>
              <a:t> (आफ्नी </a:t>
            </a:r>
            <a:r>
              <a:rPr lang="ne-NP" sz="2000" b="1" dirty="0" err="1"/>
              <a:t>पत्‍नीबाट</a:t>
            </a:r>
            <a:r>
              <a:rPr lang="ne-NP" sz="2000" b="1" dirty="0"/>
              <a:t> प्रभावित भएर) आफ्नो छोराको </a:t>
            </a:r>
            <a:r>
              <a:rPr lang="ne-NP" sz="2000" b="1" dirty="0" err="1"/>
              <a:t>खतना</a:t>
            </a:r>
            <a:r>
              <a:rPr lang="ne-NP" sz="2000" b="1" dirty="0"/>
              <a:t> गरेका </a:t>
            </a:r>
            <a:r>
              <a:rPr lang="ne-NP" sz="2000" b="1" dirty="0" err="1"/>
              <a:t>थिएनन्</a:t>
            </a:r>
            <a:r>
              <a:rPr lang="ne-NP" sz="2000" b="1" dirty="0"/>
              <a:t>। </a:t>
            </a:r>
            <a:r>
              <a:rPr lang="ne-NP" sz="2000" b="1" dirty="0" err="1"/>
              <a:t>त्यसकारण</a:t>
            </a:r>
            <a:r>
              <a:rPr lang="ne-NP" sz="2000" b="1" dirty="0"/>
              <a:t>, उनले परमेश्वरले </a:t>
            </a:r>
            <a:r>
              <a:rPr lang="ne-NP" sz="2000" b="1" dirty="0" err="1"/>
              <a:t>अब्राहामसँग</a:t>
            </a:r>
            <a:r>
              <a:rPr lang="ne-NP" sz="2000" b="1" dirty="0"/>
              <a:t> स्थापित गर्नुभएको करारका सर्तहरूको अवज्ञा गरिरहेका थिए (उत्पत्ति १७:१०)।</a:t>
            </a:r>
            <a:endParaRPr lang="en" sz="2000" b="1" dirty="0"/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661708" y="27672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811280" y="2921331"/>
            <a:ext cx="39435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सिप्पोराले</a:t>
            </a:r>
            <a:r>
              <a:rPr lang="ne-NP" sz="2000" b="1" dirty="0"/>
              <a:t> के भइरहेको थियो भनेर बुझिन् र घातक परिणामबाट बच्न आवश्यक उपायहरू गरिन्: उनले आफ्नो छोराको </a:t>
            </a:r>
            <a:r>
              <a:rPr lang="ne-NP" sz="2000" b="1" dirty="0" err="1"/>
              <a:t>खतना</a:t>
            </a:r>
            <a:r>
              <a:rPr lang="ne-NP" sz="2000" b="1" dirty="0"/>
              <a:t> गरिन् (प्रस्थान ४:२५)।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37863" y="5782463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 </a:t>
            </a:r>
            <a:r>
              <a:rPr lang="ne-NP" sz="2000" b="1" dirty="0" err="1"/>
              <a:t>परमेश्‍वरको</a:t>
            </a:r>
            <a:r>
              <a:rPr lang="ne-NP" sz="2000" b="1" dirty="0"/>
              <a:t> स्पष्ट आज्ञा पालन गर्न जानाजानी अस्वीकार गर्दा </a:t>
            </a:r>
            <a:r>
              <a:rPr lang="ne-NP" sz="2000" b="1" dirty="0" err="1"/>
              <a:t>मोशालाई</a:t>
            </a:r>
            <a:r>
              <a:rPr lang="ne-NP" sz="2000" b="1" dirty="0"/>
              <a:t> मानिसहरूको नेतृत्व गर्न अयोग्य ठहराइएको थियो। आफ्नो लक्ष्य पूरा गर्न सक्नु अघि आफ्नो अवस्थालाई सुधार </a:t>
            </a:r>
            <a:r>
              <a:rPr lang="ne-NP" sz="2000" b="1" dirty="0" err="1"/>
              <a:t>गर्नुपर्थ्यो</a:t>
            </a:r>
            <a:r>
              <a:rPr lang="ne-NP" sz="2000" b="1" dirty="0"/>
              <a:t>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847738" y="589672"/>
            <a:ext cx="866786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  <a:cs typeface="Kalimati" panose="00000400000000000000" pitchFamily="2"/>
              </a:rPr>
              <a:t>“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"मानिसले शक्ति र दक्षता प्राप्त गर्नेछ जब उसले परमेश्वरले उसलाई दिनुभएको जिम्मेवारीहरू स्वीकार गर्दछ, र आफ्नो सम्पूर्ण प्राणले ती जिम्मेवारीहरूलाई सही रूपमा वहन गर्न आफूलाई योग्य बनाउन खोज्छ। उसको पद जतिसुकै नम्र  वा नीच होस् वा उसको क्षमता  जतिसुकै सीमित होस्, त्यो मानिसले साँचो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महानता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प्राप्त गर्नेछ यदि उसले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परमेश्‍वरको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शक्तिमा भर पर्दै, आफ्नो काम लगनशील भएर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इमान्दारीपूर्वक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गर्न खोज्छ। यदि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मोशाले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आफ्नै शक्ति र बुद्धिमा भर परेका भए, र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जोशिलो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भएर ठूलो जिम्मेवारी स्वीकार गरेका भए, उनले त्यस्तो कामको लागि उनी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पूर्णरूपमा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अयोग्य भएको प्रमाणित गर्ने थियो। जब मानिसले आफ्नो कमजोरी महसुस गर्छ त्यही प्रमाण हो कि उसले उसलाई नियुक्त गरेको विशाल कामलाई महसुस गर्छ तब उसले परमेश्वरलाई आफ्नो सल्लाहकार र आफ्नो बल वा शक्ति बनाउनेछ।"</a:t>
            </a:r>
            <a:endParaRPr lang="en" sz="2600" b="1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6107564" y="6099051"/>
            <a:ext cx="4580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</a:t>
            </a:r>
            <a:r>
              <a:rPr lang="ne-NP" sz="1600" b="1" dirty="0" err="1"/>
              <a:t>पाट्रियार्क</a:t>
            </a:r>
            <a:r>
              <a:rPr lang="ne-NP" sz="1600" b="1" dirty="0"/>
              <a:t> एण्ड </a:t>
            </a:r>
            <a:r>
              <a:rPr lang="ne-NP" sz="1600" b="1" dirty="0" err="1"/>
              <a:t>प्रोफेटस्</a:t>
            </a:r>
            <a:r>
              <a:rPr lang="ne-NP" sz="1600" b="1" dirty="0"/>
              <a:t>, </a:t>
            </a:r>
            <a:r>
              <a:rPr lang="ne-NP" sz="1600" b="1" dirty="0" err="1"/>
              <a:t>पृ</a:t>
            </a:r>
            <a:r>
              <a:rPr lang="ne-NP" sz="1600" b="1" dirty="0"/>
              <a:t>.  २५५।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661774"/>
            <a:ext cx="12191999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"तब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परमप्रभुले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भन्‍नुभयो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“मिश्रमा भएका मेरा प्रजाको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दु:ख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मैले देखेको छु, र कामदारहरूको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अत्‍याचारमा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तिनीहरूले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पुकारा गरेका मैले सुनेको छु।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तिनीहरूको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दु:ख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मलाई थाहा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छ।यसैले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तिनीहरूलाई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मिश्रीहरूका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हातबाट छुटकारा दिएर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त्‍यस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देशबाट एक असल र ठूलो देश, अर्थात्‌ दूध र मह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बग्‍ने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देश–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कनानी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हित्ती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एमोरी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परिज्‍जी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हिव्‍वी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र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यबूसीहरूका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देशमा </a:t>
            </a:r>
            <a:r>
              <a:rPr kumimoji="0" lang="ne-NP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ल्‍याउनलाई</a:t>
            </a: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म ओर्लिएको छु।" प्रस्थान ३:७,८।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D502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835437" y="3936109"/>
            <a:ext cx="520416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बोलाहत</a:t>
            </a:r>
            <a:r>
              <a:rPr lang="ne-NP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(प्रस्थान ३):</a:t>
            </a:r>
          </a:p>
          <a:p>
            <a:pPr>
              <a:spcBef>
                <a:spcPts val="600"/>
              </a:spcBef>
            </a:pPr>
            <a:r>
              <a:rPr lang="ne-NP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जली रहेको झाँग (प्रस्थान ३:१-६)</a:t>
            </a:r>
          </a:p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परमेश्‍वरका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आदेशहरू (प्रस्थान ३:७-१२)</a:t>
            </a:r>
          </a:p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परमेश्‍वरको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नाउँ (प्रस्थान ३:१३-२२)</a:t>
            </a:r>
          </a:p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e-NP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काम फत्ते गर (प्रस्थान ४):</a:t>
            </a:r>
            <a:endParaRPr lang="es-ES" sz="2000" b="1" dirty="0">
              <a:solidFill>
                <a:srgbClr val="43EC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बहाना र बहानाहरू (प्रस्थान ४:१-१७)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मिश्र देशमा फर्किन्छन् (प्रस्थान ४:१८-३१)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95625" y="65357"/>
            <a:ext cx="7193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इस्राएलका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मानिसहरूलाई मुक्त गर्ने आफ्नो प्रयासमा असफल भएपछि,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मोशाले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४० वर्षसम्म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मिद्यान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मरुभूमिमा गोठालाको रूपमा बिताए। त्यस समयमा, उनले परमेश्वरसँगको आफ्नो घनिष्ठ सम्बन्धलाई निरन्तरता दिए तापनि, उनले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इस्राएलको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मुक्तिदाता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हुने आफ्नो विचार त्यागेका थिए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331" y="43844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331" y="4765535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331" y="6368502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331" y="5986642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331" y="514832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524" y="5541998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524" y="393162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6" y="1712241"/>
            <a:ext cx="73071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तर परमेश्वरले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इस्राएलीहरूलाई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मुक्त गर्ने योजना त्याग्नुभएको थिएन।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उहाँका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लागि चुनिएको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मुक्तिदाता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मोशा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नै रहे। किनभने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उहाँले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आफ्ना मानिसहरूको पीडा बिर्सनुभएको थिएन। अब,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इस्राएललाई</a:t>
            </a:r>
            <a:r>
              <a:rPr lang="ne-NP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उनीहरूको कठोर दासत्वबाट बाहिर निकाल्ने समय आएको थियो।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ne-NP" sz="6600" b="1" spc="5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बोलाहत</a:t>
            </a:r>
            <a:endParaRPr lang="en" sz="6600" b="1" spc="50" dirty="0">
              <a:ln w="0"/>
              <a:solidFill>
                <a:schemeClr val="accent2">
                  <a:lumMod val="75000"/>
                </a:schemeClr>
              </a:solidFill>
              <a:effectLst>
                <a:glow rad="63500">
                  <a:schemeClr val="bg2">
                    <a:lumMod val="20000"/>
                    <a:lumOff val="8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</a:rPr>
              <a:t>जलिरहेको झाँग</a:t>
            </a:r>
            <a:endParaRPr lang="en" sz="4400" b="1" spc="600" dirty="0">
              <a:ln w="1016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38100" dist="38100" dir="42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4" y="575444"/>
            <a:ext cx="96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त्‍यहाँ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एउटा जलिरहेको पोथ्राको 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ज्‍वालामा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परमप्रभुका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दूत 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तिनीकहाँ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प्रकट भए, र तिनले पोथ्रालाई हेरे। 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त्‍यो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पोथ्रा जलिरहेको थियो– तापनि 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भस्‍म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हुँदैनथ्‍यो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।" प्रस्थान ३:२। </a:t>
            </a:r>
            <a:endParaRPr lang="en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346258" y="1303590"/>
            <a:ext cx="9742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मोशाले</a:t>
            </a:r>
            <a:r>
              <a:rPr lang="ne-NP" sz="2000" b="1" dirty="0"/>
              <a:t> </a:t>
            </a:r>
            <a:r>
              <a:rPr lang="ne-NP" sz="2000" b="1" dirty="0" err="1"/>
              <a:t>मिद्यानमा</a:t>
            </a:r>
            <a:r>
              <a:rPr lang="ne-NP" sz="2000" b="1" dirty="0"/>
              <a:t> ४० वर्ष </a:t>
            </a:r>
            <a:r>
              <a:rPr lang="ne-NP" sz="2000" b="1" dirty="0" err="1"/>
              <a:t>बिताएकोलाई</a:t>
            </a:r>
            <a:r>
              <a:rPr lang="ne-NP" sz="2000" b="1" dirty="0"/>
              <a:t> यसरी संक्षेपमा भन्न सकिन्छ: उनले विवाह गरे, दुई छोरा जन्माए र आफ्नो </a:t>
            </a:r>
            <a:r>
              <a:rPr lang="ne-NP" sz="2000" b="1" dirty="0" err="1"/>
              <a:t>ससुराको</a:t>
            </a:r>
            <a:r>
              <a:rPr lang="ne-NP" sz="2000" b="1" dirty="0"/>
              <a:t> गोठालोको रूपमा काम गरे। उनले त्यो समय दुई पुस्तकहरू </a:t>
            </a:r>
            <a:r>
              <a:rPr lang="ne-NP" sz="2000" b="1" dirty="0" err="1"/>
              <a:t>लेख्‍न</a:t>
            </a:r>
            <a:r>
              <a:rPr lang="ne-NP" sz="2000" b="1" dirty="0"/>
              <a:t>  पनि आफूलाई समर्पित गरे: </a:t>
            </a:r>
            <a:r>
              <a:rPr lang="ne-NP" sz="2000" b="1" dirty="0" err="1"/>
              <a:t>अय्यूब</a:t>
            </a:r>
            <a:r>
              <a:rPr lang="ne-NP" sz="2000" b="1" dirty="0"/>
              <a:t> र उत्पत्ति, जुन मुक्तिको महत्त्वपूर्ण विषयवस्तुहरू बुझाउन आवश्यक थियो। तर एकै क्षणमा सबै कुरा परिवर्तन भयो।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3994482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243043" y="4045502"/>
            <a:ext cx="38717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मोशासँग</a:t>
            </a:r>
            <a:r>
              <a:rPr lang="ne-NP" sz="2000" b="1" dirty="0"/>
              <a:t> कुरा गर्दा, परमेश्वरले आफूलाई </a:t>
            </a:r>
            <a:r>
              <a:rPr lang="ne-NP" sz="2000" b="1" dirty="0" err="1"/>
              <a:t>अब्राहाम</a:t>
            </a:r>
            <a:r>
              <a:rPr lang="ne-NP" sz="2000" b="1" dirty="0"/>
              <a:t>, </a:t>
            </a:r>
            <a:r>
              <a:rPr lang="ne-NP" sz="2000" b="1" dirty="0" err="1"/>
              <a:t>इसहाक</a:t>
            </a:r>
            <a:r>
              <a:rPr lang="ne-NP" sz="2000" b="1" dirty="0"/>
              <a:t> र </a:t>
            </a:r>
            <a:r>
              <a:rPr lang="ne-NP" sz="2000" b="1" dirty="0" err="1"/>
              <a:t>याकूबका</a:t>
            </a:r>
            <a:r>
              <a:rPr lang="ne-NP" sz="2000" b="1" dirty="0"/>
              <a:t> परमेश्वरको रूपमा प्रस्तुत गर्नुभएको थियो। </a:t>
            </a:r>
            <a:r>
              <a:rPr lang="ne-NP" sz="2000" b="1" dirty="0" err="1"/>
              <a:t>उहाँको</a:t>
            </a:r>
            <a:r>
              <a:rPr lang="ne-NP" sz="2000" b="1" dirty="0"/>
              <a:t> योजना स्पष्ट थियो: परमेश्वर यी </a:t>
            </a:r>
            <a:r>
              <a:rPr lang="ne-NP" sz="2000" b="1" dirty="0" err="1"/>
              <a:t>कुलपिताहरूलाई</a:t>
            </a:r>
            <a:r>
              <a:rPr lang="ne-NP" sz="2000" b="1" dirty="0"/>
              <a:t> गरिएको प्रतिज्ञा पूरा गर्न र </a:t>
            </a:r>
            <a:r>
              <a:rPr lang="ne-NP" sz="2000" b="1" dirty="0" err="1"/>
              <a:t>इस्राएललाई</a:t>
            </a:r>
            <a:r>
              <a:rPr lang="ne-NP" sz="2000" b="1" dirty="0"/>
              <a:t> </a:t>
            </a:r>
            <a:r>
              <a:rPr lang="ne-NP" sz="2000" b="1" dirty="0" err="1"/>
              <a:t>कनान</a:t>
            </a:r>
            <a:r>
              <a:rPr lang="ne-NP" sz="2000" b="1" dirty="0"/>
              <a:t> भूमि दिन तल आउनुभएको थियो (उत्पत्ति १२:७; २६:३; ४८:३-४)।</a:t>
            </a:r>
            <a:endParaRPr lang="en" sz="2000" b="1" dirty="0"/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346258" y="2576062"/>
            <a:ext cx="9626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000" b="1" dirty="0" err="1"/>
              <a:t>होरेब</a:t>
            </a:r>
            <a:r>
              <a:rPr lang="ne-NP" sz="2000" b="1" dirty="0"/>
              <a:t> (</a:t>
            </a:r>
            <a:r>
              <a:rPr lang="ne-NP" sz="2000" b="1" dirty="0" err="1"/>
              <a:t>सिनाई</a:t>
            </a:r>
            <a:r>
              <a:rPr lang="ne-NP" sz="2000" b="1" dirty="0"/>
              <a:t> पर्वत)मा, परमेश्वरको </a:t>
            </a:r>
            <a:r>
              <a:rPr lang="ne-NP" sz="2000" b="1" dirty="0" err="1"/>
              <a:t>स्वर्गदूत</a:t>
            </a:r>
            <a:r>
              <a:rPr lang="ne-NP" sz="2000" b="1" dirty="0"/>
              <a:t> जलिरहेको झाडीमा </a:t>
            </a:r>
            <a:r>
              <a:rPr lang="ne-NP" sz="2000" b="1" dirty="0" err="1"/>
              <a:t>मोशाकहाँ</a:t>
            </a:r>
            <a:r>
              <a:rPr lang="ne-NP" sz="2000" b="1" dirty="0"/>
              <a:t> देखा पर्नुभयो (प्रस्थान ३:१-३)। त्यो </a:t>
            </a:r>
            <a:r>
              <a:rPr lang="ne-NP" sz="2000" b="1" dirty="0" err="1"/>
              <a:t>स्वर्गदूत</a:t>
            </a:r>
            <a:r>
              <a:rPr lang="ne-NP" sz="2000" b="1" dirty="0"/>
              <a:t> को थिए? परमेश्वर </a:t>
            </a:r>
            <a:r>
              <a:rPr lang="ne-NP" sz="2000" b="1" dirty="0" err="1"/>
              <a:t>आफैं</a:t>
            </a:r>
            <a:r>
              <a:rPr lang="ne-NP" sz="2000" b="1" dirty="0"/>
              <a:t> (प्रस्थान ३:४)। मानव अवतार </a:t>
            </a:r>
            <a:r>
              <a:rPr lang="ne-NP" sz="2000" b="1" dirty="0" err="1"/>
              <a:t>लिनु</a:t>
            </a:r>
            <a:r>
              <a:rPr lang="ne-NP" sz="2000" b="1" dirty="0"/>
              <a:t> अघि, </a:t>
            </a:r>
            <a:r>
              <a:rPr lang="ne-NP" sz="2000" b="1" dirty="0" err="1"/>
              <a:t>येशू</a:t>
            </a:r>
            <a:r>
              <a:rPr lang="ne-NP" sz="2000" b="1" dirty="0"/>
              <a:t> धेरै पटक "</a:t>
            </a:r>
            <a:r>
              <a:rPr lang="ne-NP" sz="2000" b="1" dirty="0" err="1"/>
              <a:t>यहोवाको</a:t>
            </a:r>
            <a:r>
              <a:rPr lang="ne-NP" sz="2000" b="1" dirty="0"/>
              <a:t> </a:t>
            </a:r>
            <a:r>
              <a:rPr lang="ne-NP" sz="2000" b="1" dirty="0" err="1"/>
              <a:t>स्वर्गदूत</a:t>
            </a:r>
            <a:r>
              <a:rPr lang="ne-NP" sz="2000" b="1" dirty="0"/>
              <a:t>" को रूपमा देखा पर्नुभएको थियो (उत्पत्ति २२:११-१७; न्यायकर्ता ६:११, १६; १३:१७-२२; </a:t>
            </a:r>
            <a:r>
              <a:rPr lang="ne-NP" sz="2000" b="1" dirty="0" err="1"/>
              <a:t>जकरिया</a:t>
            </a:r>
            <a:r>
              <a:rPr lang="ne-NP" sz="2000" b="1" dirty="0"/>
              <a:t> ३:१-२)।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परमेश्‍वरका</a:t>
            </a:r>
            <a:r>
              <a:rPr lang="ne-NP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आदेशहरू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यसकारण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अब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जा,ऊ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 मेरा प्रजा, अर्थात्‌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इस्राएलीहरूलाई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मिश्रबाट निकालेर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ल्‍याउन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म तिमीलाई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फारोकहाँ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पठाउँदैछु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।” प्रस्थान ३:१०। </a:t>
            </a:r>
            <a:endParaRPr lang="en" sz="1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234088" y="1396195"/>
            <a:ext cx="895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e-NP" sz="2000" b="1" dirty="0"/>
              <a:t>"परमेश्वरले आफूलाई एक गतिशील व्यक्तिको रूपमा प्रस्तुत गर्नुहुन्छ, क्रिया क्रियाहरू प्रयोग गरेर: </a:t>
            </a:r>
            <a:r>
              <a:rPr lang="ne-NP" sz="2000" b="1" dirty="0" err="1"/>
              <a:t>हेरेके</a:t>
            </a:r>
            <a:r>
              <a:rPr lang="ne-NP" sz="2000" b="1" dirty="0"/>
              <a:t> छु,  तल झरेको छु, र बाहिर निकाल्ने छु (प्रस्थान ३:७-८)।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349992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73291" y="4567622"/>
            <a:ext cx="7267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परमेश्वरले </a:t>
            </a:r>
            <a:r>
              <a:rPr lang="ne-NP" b="1" dirty="0" err="1">
                <a:cs typeface="Kalimati" panose="00000400000000000000" pitchFamily="2"/>
              </a:rPr>
              <a:t>मोशाबाट</a:t>
            </a:r>
            <a:r>
              <a:rPr lang="ne-NP" b="1" dirty="0">
                <a:cs typeface="Kalimati" panose="00000400000000000000" pitchFamily="2"/>
              </a:rPr>
              <a:t> निश्चित काम गर्न पनि आदेश दिनुभयो: मिश्र देशमा जाऊ र मेरा मानिसहरूलाई त्यहाँबाट बाहिर निकाल (प्रस्थान ३:१०, १२)। यो कामले </a:t>
            </a:r>
            <a:r>
              <a:rPr lang="ne-NP" b="1" dirty="0" err="1">
                <a:cs typeface="Kalimati" panose="00000400000000000000" pitchFamily="2"/>
              </a:rPr>
              <a:t>मोशालाई</a:t>
            </a:r>
            <a:r>
              <a:rPr lang="ne-NP" b="1" dirty="0">
                <a:cs typeface="Kalimati" panose="00000400000000000000" pitchFamily="2"/>
              </a:rPr>
              <a:t> कामले पूर्ण रूपमा विचलित भए। उनी अब आफ्नो बल प्रयोग गर्न चाहँदैनथे; उनले </a:t>
            </a:r>
            <a:r>
              <a:rPr lang="ne-NP" b="1" dirty="0" err="1">
                <a:cs typeface="Kalimati" panose="00000400000000000000" pitchFamily="2"/>
              </a:rPr>
              <a:t>उद्धारकर्ता</a:t>
            </a:r>
            <a:r>
              <a:rPr lang="ne-NP" b="1" dirty="0">
                <a:cs typeface="Kalimati" panose="00000400000000000000" pitchFamily="2"/>
              </a:rPr>
              <a:t> हुने लक्ष्य पूरा गर्न असक्षम भएको महसुस गरेका थिए; उनी केवल "म को हुँ?" भनेर </a:t>
            </a:r>
            <a:r>
              <a:rPr lang="ne-NP" b="1" dirty="0" err="1">
                <a:cs typeface="Kalimati" panose="00000400000000000000" pitchFamily="2"/>
              </a:rPr>
              <a:t>चिच्याउन</a:t>
            </a:r>
            <a:r>
              <a:rPr lang="ne-NP" b="1" dirty="0">
                <a:cs typeface="Kalimati" panose="00000400000000000000" pitchFamily="2"/>
              </a:rPr>
              <a:t> सक्थे (प्रस्थान ३:११)। उनको </a:t>
            </a:r>
            <a:r>
              <a:rPr lang="ne-NP" b="1" dirty="0" err="1">
                <a:cs typeface="Kalimati" panose="00000400000000000000" pitchFamily="2"/>
              </a:rPr>
              <a:t>घमण्ड</a:t>
            </a:r>
            <a:r>
              <a:rPr lang="ne-NP" b="1" dirty="0">
                <a:cs typeface="Kalimati" panose="00000400000000000000" pitchFamily="2"/>
              </a:rPr>
              <a:t> नम्रतामा परिणत भएको थियो। वास्तवमा, यही क्षण थियो जब उनको लक्ष्य पूरा गर्न तयार भएका थिए।</a:t>
            </a:r>
            <a:endParaRPr lang="en" b="1" dirty="0">
              <a:cs typeface="Kalimati" panose="00000400000000000000" pitchFamily="2"/>
            </a:endParaRPr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-57423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ne-NP" sz="5400" b="1" dirty="0" err="1">
                <a:solidFill>
                  <a:srgbClr val="F2DB51"/>
                </a:solidFill>
              </a:rPr>
              <a:t>परमेश्‍वरको</a:t>
            </a:r>
            <a:r>
              <a:rPr lang="ne-NP" sz="5400" b="1" dirty="0">
                <a:solidFill>
                  <a:srgbClr val="F2DB51"/>
                </a:solidFill>
              </a:rPr>
              <a:t> नाउँ</a:t>
            </a:r>
            <a:endParaRPr lang="en" sz="5400" b="1" dirty="0">
              <a:solidFill>
                <a:srgbClr val="F2DB5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665964"/>
            <a:ext cx="89792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परमेश्‍वरले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मोशालाई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भन्‍नुभयो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“म हुँ जो म हुँ।” फेरि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उहाँले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भन्‍नुभयो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इस्राएलीहरूलाई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तिमीले यसो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भन्‍नू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“ ‘म हुँ”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भन्‍नेले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तिमीहरूकहाँ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मलाई पठाउनुभएको हो’।” प्रस्थान ३:१४।</a:t>
            </a:r>
            <a:endParaRPr lang="en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14818"/>
            <a:ext cx="686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प्रत्येक </a:t>
            </a:r>
            <a:r>
              <a:rPr lang="ne-NP" sz="2000" b="1" dirty="0" err="1">
                <a:cs typeface="Kalimati" panose="00000400000000000000" pitchFamily="2"/>
              </a:rPr>
              <a:t>मिश्री</a:t>
            </a:r>
            <a:r>
              <a:rPr lang="ne-NP" sz="2000" b="1" dirty="0">
                <a:cs typeface="Kalimati" panose="00000400000000000000" pitchFamily="2"/>
              </a:rPr>
              <a:t> देवताको नाम थियो, तर </a:t>
            </a:r>
            <a:r>
              <a:rPr lang="ne-NP" sz="2000" b="1" dirty="0" err="1">
                <a:cs typeface="Kalimati" panose="00000400000000000000" pitchFamily="2"/>
              </a:rPr>
              <a:t>इस्राएलले</a:t>
            </a:r>
            <a:r>
              <a:rPr lang="ne-NP" sz="2000" b="1" dirty="0">
                <a:cs typeface="Kalimati" panose="00000400000000000000" pitchFamily="2"/>
              </a:rPr>
              <a:t> "</a:t>
            </a:r>
            <a:r>
              <a:rPr lang="ne-NP" sz="2000" b="1" dirty="0" err="1">
                <a:cs typeface="Kalimati" panose="00000400000000000000" pitchFamily="2"/>
              </a:rPr>
              <a:t>सर्वशक्तिमान</a:t>
            </a:r>
            <a:r>
              <a:rPr lang="ne-NP" sz="2000" b="1" dirty="0">
                <a:cs typeface="Kalimati" panose="00000400000000000000" pitchFamily="2"/>
              </a:rPr>
              <a:t> परमेश्वर" को पूजा गर्थे (प्रस्थान ६:३ </a:t>
            </a:r>
            <a:r>
              <a:rPr lang="en-US" sz="2000" b="1" dirty="0">
                <a:cs typeface="Kalimati" panose="00000400000000000000" pitchFamily="2"/>
              </a:rPr>
              <a:t>NIV)। </a:t>
            </a:r>
            <a:r>
              <a:rPr lang="ne-NP" sz="2000" b="1" dirty="0" err="1">
                <a:cs typeface="Kalimati" panose="00000400000000000000" pitchFamily="2"/>
              </a:rPr>
              <a:t>शताब्दीयौंदेखिको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मिश्री</a:t>
            </a:r>
            <a:r>
              <a:rPr lang="ne-NP" sz="2000" b="1" dirty="0">
                <a:cs typeface="Kalimati" panose="00000400000000000000" pitchFamily="2"/>
              </a:rPr>
              <a:t> धर्म र संस्कारको प्रदूषण पछि, </a:t>
            </a:r>
            <a:r>
              <a:rPr lang="ne-NP" sz="2000" b="1" dirty="0" err="1">
                <a:cs typeface="Kalimati" panose="00000400000000000000" pitchFamily="2"/>
              </a:rPr>
              <a:t>इस्राएलीहरूले</a:t>
            </a:r>
            <a:r>
              <a:rPr lang="ne-NP" sz="2000" b="1" dirty="0">
                <a:cs typeface="Kalimati" panose="00000400000000000000" pitchFamily="2"/>
              </a:rPr>
              <a:t> आफ्नो </a:t>
            </a:r>
            <a:r>
              <a:rPr lang="ne-NP" sz="2000" b="1" dirty="0" err="1">
                <a:cs typeface="Kalimati" panose="00000400000000000000" pitchFamily="2"/>
              </a:rPr>
              <a:t>उद्धारकर्ताको</a:t>
            </a:r>
            <a:r>
              <a:rPr lang="ne-NP" sz="2000" b="1" dirty="0">
                <a:cs typeface="Kalimati" panose="00000400000000000000" pitchFamily="2"/>
              </a:rPr>
              <a:t> नाम जान्न चाहेका थिए (प्रस्थान ३:१३)।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81086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72567" y="6003305"/>
            <a:ext cx="6862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/>
              <a:t>यो महत्त्वपूर्ण कुरा हो कि परमेश्वरले हामीलाई </a:t>
            </a:r>
            <a:r>
              <a:rPr lang="ne-NP" b="1" dirty="0" err="1"/>
              <a:t>उहाँको</a:t>
            </a:r>
            <a:r>
              <a:rPr lang="ne-NP" b="1" dirty="0"/>
              <a:t> नजिक भएको, </a:t>
            </a:r>
            <a:r>
              <a:rPr lang="ne-NP" b="1" dirty="0" err="1"/>
              <a:t>पहुँचयोग्य</a:t>
            </a:r>
            <a:r>
              <a:rPr lang="ne-NP" b="1" dirty="0"/>
              <a:t>, आवश्यक र घनिष्ठ साथी भएको हामीले महसुस गरेको चाहनुहुन्छ।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72567" y="4507142"/>
            <a:ext cx="68309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/>
              <a:t>समय बित्दै जाँदा, यस नामको उच्चारण हराउँदै गयो। परमेश्वरले यो उच्चारण गर्न अनुमति दिनुभयो किनभने नाम </a:t>
            </a:r>
            <a:r>
              <a:rPr lang="ne-NP" b="1" dirty="0" err="1"/>
              <a:t>आफैं</a:t>
            </a:r>
            <a:r>
              <a:rPr lang="ne-NP" b="1" dirty="0"/>
              <a:t> होइन, तर यसको चरित्र महत्त्वपूर्ण छ। उहाँ हाम्रा आवश्यकताहरू अनुसार चल्नु हुन्छ। हामी </a:t>
            </a:r>
            <a:r>
              <a:rPr lang="ne-NP" b="1" dirty="0" err="1"/>
              <a:t>उहाँलाई</a:t>
            </a:r>
            <a:r>
              <a:rPr lang="ne-NP" b="1" dirty="0"/>
              <a:t> "गोठाला," "निको पार्ने," "आवश्यकतालाई उपलब्ध गराउने," ..., "पिता," "प्रेम" भन्न सक्छौं।</a:t>
            </a:r>
            <a:endParaRPr lang="en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7" y="3010980"/>
            <a:ext cx="68309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त्यस युगमा कुनै व्यक्तिको चरित्रसँग नाम जोडिएको हुनाले, परमेश्वरले आफूलाई आफ्नो मुख्य गुणहरू मध्ये एकको साथ प्रस्तुत गर्नुहुन्छ: </a:t>
            </a:r>
            <a:r>
              <a:rPr lang="en-US" sz="2000" b="1" dirty="0" err="1"/>
              <a:t>ehyeh</a:t>
            </a:r>
            <a:r>
              <a:rPr lang="en-US" sz="2000" b="1" dirty="0"/>
              <a:t> ‘</a:t>
            </a:r>
            <a:r>
              <a:rPr lang="ne-NP" sz="2000" b="1" dirty="0" err="1"/>
              <a:t>एह्येह</a:t>
            </a:r>
            <a:r>
              <a:rPr lang="ne-NP" sz="2000" b="1" dirty="0"/>
              <a:t> (हुनु)। परमेश्वर अनन्त हुनुहुन्छ, </a:t>
            </a:r>
            <a:r>
              <a:rPr lang="ne-NP" sz="2000" b="1" dirty="0" err="1"/>
              <a:t>सधैं</a:t>
            </a:r>
            <a:r>
              <a:rPr lang="ne-NP" sz="2000" b="1" dirty="0"/>
              <a:t> हुनुहुन्छ, हुनुहुन्छ, र </a:t>
            </a:r>
            <a:r>
              <a:rPr lang="ne-NP" sz="2000" b="1" dirty="0" err="1"/>
              <a:t>सधैं</a:t>
            </a:r>
            <a:r>
              <a:rPr lang="ne-NP" sz="2000" b="1" dirty="0"/>
              <a:t> हुनुहुनेछ। उहाँ "म हुँ" हुनुहुन्छ (प्रस्थान ३:१४)।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ne-NP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लक्ष्य वा मिसन पूरा गर</a:t>
            </a:r>
            <a:endParaRPr lang="en" sz="5400" b="1" spc="50" dirty="0">
              <a:ln w="0"/>
              <a:solidFill>
                <a:srgbClr val="A8A400"/>
              </a:solidFill>
              <a:effectLst>
                <a:glow rad="63500">
                  <a:schemeClr val="bg2">
                    <a:lumMod val="20000"/>
                    <a:lumOff val="8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b="1" dirty="0">
                <a:solidFill>
                  <a:schemeClr val="tx1"/>
                </a:solidFill>
              </a:rPr>
              <a:t>म को हुँ?“</a:t>
            </a:r>
          </a:p>
          <a:p>
            <a:pPr algn="ctr"/>
            <a:r>
              <a:rPr lang="ne-NP" b="1" dirty="0">
                <a:solidFill>
                  <a:schemeClr val="tx1"/>
                </a:solidFill>
              </a:rPr>
              <a:t> प्रस्थान ३:११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0"/>
            <a:ext cx="917287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400" b="1" spc="300" dirty="0">
                <a:ln/>
                <a:solidFill>
                  <a:schemeClr val="accent3"/>
                </a:solidFill>
              </a:rPr>
              <a:t>बहाना र अझ धेरै बहानाहरू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645616"/>
            <a:ext cx="9991023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"तर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मोशाले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जिकिर गरे, “हे प्रभु,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बिन्‍ती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छ, अरू कसैलाई नै पठाउनुहोस्‌।” प्रस्थान ४:१३।</a:t>
            </a:r>
            <a:endParaRPr lang="en" sz="1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379802" y="1215835"/>
            <a:ext cx="6375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परमेश्वरले सुम्पनुभएको काम पूरा गर्न नचाहेको कुरा खुलेआम स्वीकार </a:t>
            </a:r>
            <a:r>
              <a:rPr lang="ne-NP" sz="2000" b="1" dirty="0" err="1"/>
              <a:t>गर्नुअघि</a:t>
            </a:r>
            <a:r>
              <a:rPr lang="ne-NP" sz="2000" b="1" dirty="0"/>
              <a:t> </a:t>
            </a:r>
            <a:r>
              <a:rPr lang="ne-NP" sz="2000" b="1" dirty="0" err="1"/>
              <a:t>मोशाले</a:t>
            </a:r>
            <a:r>
              <a:rPr lang="ne-NP" sz="2000" b="1" dirty="0"/>
              <a:t> त्यसलाई अस्वीकार गर्न चार "सिद्ध" बहानाहरू प्रस्तुत गरे। प्रत्येक बहानाको लागि, परमेश्वरले प्रतिज्ञाको साथ </a:t>
            </a:r>
            <a:r>
              <a:rPr lang="ne-NP" sz="2000" b="1" dirty="0" err="1"/>
              <a:t>जवाफ</a:t>
            </a:r>
            <a:r>
              <a:rPr lang="ne-NP" sz="2000" b="1" dirty="0"/>
              <a:t> दिनुभएको थियो।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0" y="637011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आखिरमा </a:t>
            </a:r>
            <a:r>
              <a:rPr lang="ne-NP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परमेश्‍वरलाई</a:t>
            </a:r>
            <a:r>
              <a:rPr lang="ne-N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मोशालाई</a:t>
            </a:r>
            <a:r>
              <a:rPr lang="ne-N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यो जिकिर गर्नुभयो, "अब केही बहानाहरू नबनाउ। तिमीले यो काम गर्न सक्छौ र तिमीले </a:t>
            </a:r>
            <a:r>
              <a:rPr lang="ne-NP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गर्नेछौ</a:t>
            </a:r>
            <a:r>
              <a:rPr lang="ne-N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।" प्रस्थान ४:१४-१७।</a:t>
            </a:r>
            <a:endParaRPr lang="e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113222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73254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877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b="1" dirty="0">
                <a:solidFill>
                  <a:schemeClr val="tx1"/>
                </a:solidFill>
              </a:rPr>
              <a:t>म को हुँ?" प्रस्थान ३:११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8779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e-NP" b="1" dirty="0">
                <a:solidFill>
                  <a:schemeClr val="tx1"/>
                </a:solidFill>
              </a:rPr>
              <a:t>परमेश्वरको आज्ञा पूरा गर्ने शक्ति हामीमा छैन, तर परमेश्वरले हामीलाई शक्ति दिनुहुन्छ भन्ने तथ्य स्पष्ट छ। जसरी उहाँ </a:t>
            </a:r>
            <a:r>
              <a:rPr lang="ne-NP" b="1" dirty="0" err="1">
                <a:solidFill>
                  <a:schemeClr val="tx1"/>
                </a:solidFill>
              </a:rPr>
              <a:t>मोशासँग</a:t>
            </a:r>
            <a:r>
              <a:rPr lang="ne-NP" b="1" dirty="0">
                <a:solidFill>
                  <a:schemeClr val="tx1"/>
                </a:solidFill>
              </a:rPr>
              <a:t> रहनुभएको थियो त्यसरी हामीसँग रहनुहुनेछ।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b="1" dirty="0">
                <a:solidFill>
                  <a:schemeClr val="tx1"/>
                </a:solidFill>
              </a:rPr>
              <a:t>"</a:t>
            </a:r>
            <a:r>
              <a:rPr lang="ne-NP" b="1" dirty="0" err="1">
                <a:solidFill>
                  <a:schemeClr val="tx1"/>
                </a:solidFill>
              </a:rPr>
              <a:t>तपाईँको</a:t>
            </a:r>
            <a:r>
              <a:rPr lang="ne-NP" b="1" dirty="0">
                <a:solidFill>
                  <a:schemeClr val="tx1"/>
                </a:solidFill>
              </a:rPr>
              <a:t> नाउँ के हो?" प्रस्थान ३:१३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6040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b="1" dirty="0">
                <a:solidFill>
                  <a:schemeClr val="tx1"/>
                </a:solidFill>
              </a:rPr>
              <a:t>"म हुँ जो </a:t>
            </a:r>
            <a:r>
              <a:rPr lang="ne-NP" b="1" dirty="0" err="1">
                <a:solidFill>
                  <a:schemeClr val="tx1"/>
                </a:solidFill>
              </a:rPr>
              <a:t>मै</a:t>
            </a:r>
            <a:r>
              <a:rPr lang="ne-NP" b="1" dirty="0">
                <a:solidFill>
                  <a:schemeClr val="tx1"/>
                </a:solidFill>
              </a:rPr>
              <a:t> हुँ।" प्रस्थान ३:१४।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60402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e-NP" b="1" dirty="0">
                <a:solidFill>
                  <a:schemeClr val="tx1"/>
                </a:solidFill>
              </a:rPr>
              <a:t>परमेश्वर सत्य, अनन्त र व्यक्तिगत हुनुहुन्छ; </a:t>
            </a:r>
            <a:r>
              <a:rPr lang="ne-NP" b="1" dirty="0" err="1">
                <a:solidFill>
                  <a:schemeClr val="tx1"/>
                </a:solidFill>
              </a:rPr>
              <a:t>उहाँले</a:t>
            </a:r>
            <a:r>
              <a:rPr lang="ne-NP" b="1" dirty="0">
                <a:solidFill>
                  <a:schemeClr val="tx1"/>
                </a:solidFill>
              </a:rPr>
              <a:t> प्रतिज्ञा गर्नुहुन्छ र </a:t>
            </a:r>
            <a:r>
              <a:rPr lang="ne-NP" b="1" dirty="0" err="1">
                <a:solidFill>
                  <a:schemeClr val="tx1"/>
                </a:solidFill>
              </a:rPr>
              <a:t>सधैं</a:t>
            </a:r>
            <a:r>
              <a:rPr lang="ne-NP" b="1" dirty="0">
                <a:solidFill>
                  <a:schemeClr val="tx1"/>
                </a:solidFill>
              </a:rPr>
              <a:t> आफ्ना प्रतिज्ञाहरू पूरा गर्नुहुन्छ; समयको अवधिमा उहाँ रहनुहुन्न; उहाँ </a:t>
            </a:r>
            <a:r>
              <a:rPr lang="ne-NP" b="1" dirty="0" err="1">
                <a:solidFill>
                  <a:schemeClr val="tx1"/>
                </a:solidFill>
              </a:rPr>
              <a:t>सधैं</a:t>
            </a:r>
            <a:r>
              <a:rPr lang="ne-NP" b="1" dirty="0">
                <a:solidFill>
                  <a:schemeClr val="tx1"/>
                </a:solidFill>
              </a:rPr>
              <a:t> भरपर्दो।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1200" b="1" dirty="0">
                <a:solidFill>
                  <a:schemeClr val="tx1"/>
                </a:solidFill>
              </a:rPr>
              <a:t>"</a:t>
            </a:r>
            <a:r>
              <a:rPr lang="ne-NP" sz="1200" b="1" dirty="0" err="1">
                <a:solidFill>
                  <a:schemeClr val="tx1"/>
                </a:solidFill>
              </a:rPr>
              <a:t>मोशाले</a:t>
            </a:r>
            <a:r>
              <a:rPr lang="ne-NP" sz="1200" b="1" dirty="0">
                <a:solidFill>
                  <a:schemeClr val="tx1"/>
                </a:solidFill>
              </a:rPr>
              <a:t> भने, “यदि </a:t>
            </a:r>
            <a:r>
              <a:rPr lang="ne-NP" sz="1200" b="1" dirty="0" err="1">
                <a:solidFill>
                  <a:schemeClr val="tx1"/>
                </a:solidFill>
              </a:rPr>
              <a:t>तिनीहरूले</a:t>
            </a:r>
            <a:r>
              <a:rPr lang="ne-NP" sz="1200" b="1" dirty="0">
                <a:solidFill>
                  <a:schemeClr val="tx1"/>
                </a:solidFill>
              </a:rPr>
              <a:t> मलाई </a:t>
            </a:r>
            <a:r>
              <a:rPr lang="ne-NP" sz="1200" b="1" dirty="0" err="1">
                <a:solidFill>
                  <a:schemeClr val="tx1"/>
                </a:solidFill>
              </a:rPr>
              <a:t>पत्‍याएनन्</a:t>
            </a:r>
            <a:r>
              <a:rPr lang="ne-NP" sz="1200" b="1" dirty="0">
                <a:solidFill>
                  <a:schemeClr val="tx1"/>
                </a:solidFill>
              </a:rPr>
              <a:t>‌ र मेरा कुरा नसुनी ‘</a:t>
            </a:r>
            <a:r>
              <a:rPr lang="ne-NP" sz="1200" b="1" dirty="0" err="1">
                <a:solidFill>
                  <a:schemeClr val="tx1"/>
                </a:solidFill>
              </a:rPr>
              <a:t>परमप्रभु</a:t>
            </a:r>
            <a:r>
              <a:rPr lang="ne-NP" sz="1200" b="1" dirty="0">
                <a:solidFill>
                  <a:schemeClr val="tx1"/>
                </a:solidFill>
              </a:rPr>
              <a:t> </a:t>
            </a:r>
            <a:r>
              <a:rPr lang="ne-NP" sz="1200" b="1" dirty="0" err="1">
                <a:solidFill>
                  <a:schemeClr val="tx1"/>
                </a:solidFill>
              </a:rPr>
              <a:t>तिमीकहाँ</a:t>
            </a:r>
            <a:r>
              <a:rPr lang="ne-NP" sz="1200" b="1" dirty="0">
                <a:solidFill>
                  <a:schemeClr val="tx1"/>
                </a:solidFill>
              </a:rPr>
              <a:t> देखा पर्नुभएको होइन’ भनेर </a:t>
            </a:r>
            <a:r>
              <a:rPr lang="ne-NP" sz="1200" b="1" dirty="0" err="1">
                <a:solidFill>
                  <a:schemeClr val="tx1"/>
                </a:solidFill>
              </a:rPr>
              <a:t>जवाफ</a:t>
            </a:r>
            <a:r>
              <a:rPr lang="ne-NP" sz="1200" b="1" dirty="0">
                <a:solidFill>
                  <a:schemeClr val="tx1"/>
                </a:solidFill>
              </a:rPr>
              <a:t> दिए भने, के गर्ने?" प्रस्थान ४:१।</a:t>
            </a:r>
            <a:endParaRPr lang="en" sz="1200" b="1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50833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1400" b="1" dirty="0">
                <a:solidFill>
                  <a:schemeClr val="tx1"/>
                </a:solidFill>
              </a:rPr>
              <a:t>"तब </a:t>
            </a:r>
            <a:r>
              <a:rPr lang="ne-NP" sz="1400" b="1" dirty="0" err="1">
                <a:solidFill>
                  <a:schemeClr val="tx1"/>
                </a:solidFill>
              </a:rPr>
              <a:t>परमेश्‍वरले</a:t>
            </a:r>
            <a:r>
              <a:rPr lang="ne-NP" sz="1400" b="1" dirty="0">
                <a:solidFill>
                  <a:schemeClr val="tx1"/>
                </a:solidFill>
              </a:rPr>
              <a:t> </a:t>
            </a:r>
            <a:r>
              <a:rPr lang="ne-NP" sz="1400" b="1" dirty="0" err="1">
                <a:solidFill>
                  <a:schemeClr val="tx1"/>
                </a:solidFill>
              </a:rPr>
              <a:t>भन्‍नुभयो</a:t>
            </a:r>
            <a:r>
              <a:rPr lang="ne-NP" sz="1400" b="1" dirty="0">
                <a:solidFill>
                  <a:schemeClr val="tx1"/>
                </a:solidFill>
              </a:rPr>
              <a:t>, “तिमीले गर्ने चिन्हहरूले तिमीलाई पत्याउनेछन्।" प्रस्थान ४:८ </a:t>
            </a:r>
            <a:endParaRPr lang="en" sz="1400" b="1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50833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e-NP" sz="1600" b="1" dirty="0">
                <a:solidFill>
                  <a:schemeClr val="tx1"/>
                </a:solidFill>
              </a:rPr>
              <a:t>परमेश्वरले </a:t>
            </a:r>
            <a:r>
              <a:rPr lang="ne-NP" sz="1600" b="1" dirty="0" err="1">
                <a:solidFill>
                  <a:schemeClr val="tx1"/>
                </a:solidFill>
              </a:rPr>
              <a:t>मोशालाई</a:t>
            </a:r>
            <a:r>
              <a:rPr lang="ne-NP" sz="1600" b="1" dirty="0">
                <a:solidFill>
                  <a:schemeClr val="tx1"/>
                </a:solidFill>
              </a:rPr>
              <a:t> </a:t>
            </a:r>
            <a:r>
              <a:rPr lang="ne-NP" sz="1600" b="1" dirty="0" err="1">
                <a:solidFill>
                  <a:schemeClr val="tx1"/>
                </a:solidFill>
              </a:rPr>
              <a:t>आश्‍चर्य</a:t>
            </a:r>
            <a:r>
              <a:rPr lang="ne-NP" sz="1600" b="1" dirty="0">
                <a:solidFill>
                  <a:schemeClr val="tx1"/>
                </a:solidFill>
              </a:rPr>
              <a:t> कामहरू गर्ने शक्ति दिनुभयो, र </a:t>
            </a:r>
            <a:r>
              <a:rPr lang="ne-NP" sz="1600" b="1" dirty="0" err="1">
                <a:solidFill>
                  <a:schemeClr val="tx1"/>
                </a:solidFill>
              </a:rPr>
              <a:t>उहाँले</a:t>
            </a:r>
            <a:r>
              <a:rPr lang="ne-NP" sz="1600" b="1" dirty="0">
                <a:solidFill>
                  <a:schemeClr val="tx1"/>
                </a:solidFill>
              </a:rPr>
              <a:t> ती </a:t>
            </a:r>
            <a:r>
              <a:rPr lang="ne-NP" sz="1600" b="1" dirty="0" err="1">
                <a:solidFill>
                  <a:schemeClr val="tx1"/>
                </a:solidFill>
              </a:rPr>
              <a:t>आश्‍चर्य</a:t>
            </a:r>
            <a:r>
              <a:rPr lang="ne-NP" sz="1600" b="1" dirty="0">
                <a:solidFill>
                  <a:schemeClr val="tx1"/>
                </a:solidFill>
              </a:rPr>
              <a:t> कामहरूमा विश्वास गर्न मानिसहरूको हृदयमा काम गर्नुभयो। </a:t>
            </a:r>
            <a:r>
              <a:rPr lang="ne-NP" sz="1600" b="1" dirty="0" err="1">
                <a:solidFill>
                  <a:schemeClr val="tx1"/>
                </a:solidFill>
              </a:rPr>
              <a:t>येशूले</a:t>
            </a:r>
            <a:r>
              <a:rPr lang="ne-NP" sz="1600" b="1" dirty="0">
                <a:solidFill>
                  <a:schemeClr val="tx1"/>
                </a:solidFill>
              </a:rPr>
              <a:t> हाम्रो लागि पनि त्यस्तै गर्ने प्रतिज्ञा गर्नुभएको छ (</a:t>
            </a:r>
            <a:r>
              <a:rPr lang="ne-NP" sz="1600" b="1" dirty="0" err="1">
                <a:solidFill>
                  <a:schemeClr val="tx1"/>
                </a:solidFill>
              </a:rPr>
              <a:t>मर्कूस</a:t>
            </a:r>
            <a:r>
              <a:rPr lang="ne-NP" sz="1600" b="1" dirty="0">
                <a:solidFill>
                  <a:schemeClr val="tx1"/>
                </a:solidFill>
              </a:rPr>
              <a:t> १६:१७-१८)।</a:t>
            </a:r>
            <a:endParaRPr lang="en" sz="1600" b="1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1600" b="1" dirty="0">
                <a:solidFill>
                  <a:schemeClr val="tx1"/>
                </a:solidFill>
              </a:rPr>
              <a:t>“प्रभु, म </a:t>
            </a:r>
            <a:r>
              <a:rPr lang="ne-NP" sz="1600" b="1" dirty="0" err="1">
                <a:solidFill>
                  <a:schemeClr val="tx1"/>
                </a:solidFill>
              </a:rPr>
              <a:t>बोल्‍नमा</a:t>
            </a:r>
            <a:r>
              <a:rPr lang="ne-NP" sz="1600" b="1" dirty="0">
                <a:solidFill>
                  <a:schemeClr val="tx1"/>
                </a:solidFill>
              </a:rPr>
              <a:t> </a:t>
            </a:r>
            <a:r>
              <a:rPr lang="ne-NP" sz="1600" b="1" dirty="0" err="1">
                <a:solidFill>
                  <a:schemeClr val="tx1"/>
                </a:solidFill>
              </a:rPr>
              <a:t>उस्‍तो</a:t>
            </a:r>
            <a:r>
              <a:rPr lang="ne-NP" sz="1600" b="1" dirty="0">
                <a:solidFill>
                  <a:schemeClr val="tx1"/>
                </a:solidFill>
              </a:rPr>
              <a:t> सिपालु </a:t>
            </a:r>
            <a:r>
              <a:rPr lang="ne-NP" sz="1600" b="1" dirty="0" err="1">
                <a:solidFill>
                  <a:schemeClr val="tx1"/>
                </a:solidFill>
              </a:rPr>
              <a:t>छैनँ</a:t>
            </a:r>
            <a:r>
              <a:rPr lang="ne-NP" sz="1600" b="1" dirty="0">
                <a:solidFill>
                  <a:schemeClr val="tx1"/>
                </a:solidFill>
              </a:rPr>
              <a:t>।" प्रस्थान ४:१०।</a:t>
            </a:r>
            <a:endParaRPr lang="en" sz="1600" b="1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4245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1600" b="1" dirty="0">
                <a:solidFill>
                  <a:schemeClr val="tx1"/>
                </a:solidFill>
              </a:rPr>
              <a:t>" तिमीले के-के </a:t>
            </a:r>
            <a:r>
              <a:rPr lang="ne-NP" sz="1600" b="1" dirty="0" err="1">
                <a:solidFill>
                  <a:schemeClr val="tx1"/>
                </a:solidFill>
              </a:rPr>
              <a:t>बोल्‍नुपर्ने</a:t>
            </a:r>
            <a:r>
              <a:rPr lang="ne-NP" sz="1600" b="1" dirty="0">
                <a:solidFill>
                  <a:schemeClr val="tx1"/>
                </a:solidFill>
              </a:rPr>
              <a:t> हो सो तिमीलाई मैले </a:t>
            </a:r>
            <a:r>
              <a:rPr lang="ne-NP" sz="1600" b="1" dirty="0" err="1">
                <a:solidFill>
                  <a:schemeClr val="tx1"/>
                </a:solidFill>
              </a:rPr>
              <a:t>सिकाउनेछु</a:t>
            </a:r>
            <a:r>
              <a:rPr lang="ne-NP" sz="1600" b="1" dirty="0">
                <a:solidFill>
                  <a:schemeClr val="tx1"/>
                </a:solidFill>
              </a:rPr>
              <a:t>।” प्रस्थान ४:१२।</a:t>
            </a:r>
            <a:endParaRPr lang="en" sz="1600" b="1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42456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e-NP" b="1" dirty="0" err="1">
                <a:solidFill>
                  <a:schemeClr val="tx1"/>
                </a:solidFill>
              </a:rPr>
              <a:t>जिब्रो</a:t>
            </a:r>
            <a:r>
              <a:rPr lang="ne-NP" b="1" dirty="0">
                <a:solidFill>
                  <a:schemeClr val="tx1"/>
                </a:solidFill>
              </a:rPr>
              <a:t> सृष्टि </a:t>
            </a:r>
            <a:r>
              <a:rPr lang="ne-NP" b="1" dirty="0" err="1">
                <a:solidFill>
                  <a:schemeClr val="tx1"/>
                </a:solidFill>
              </a:rPr>
              <a:t>गर्नुहुनेले</a:t>
            </a:r>
            <a:r>
              <a:rPr lang="ne-NP" b="1" dirty="0">
                <a:solidFill>
                  <a:schemeClr val="tx1"/>
                </a:solidFill>
              </a:rPr>
              <a:t> हामीलाई आवश्यक समयमा बोल्न आवश्यक शब्दहरू दिनुहुनेछ (प्रस्थान ४:११; लूका १२:११-१२)</a:t>
            </a:r>
            <a:endParaRPr lang="e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1415</Words>
  <Application>Microsoft Office PowerPoint</Application>
  <PresentationFormat>Panorámica</PresentationFormat>
  <Paragraphs>58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Kalimati</vt:lpstr>
      <vt:lpstr>Comic Sans MS</vt:lpstr>
      <vt:lpstr>Arial</vt:lpstr>
      <vt:lpstr>Constantia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82</cp:revision>
  <dcterms:created xsi:type="dcterms:W3CDTF">2025-06-21T06:58:03Z</dcterms:created>
  <dcterms:modified xsi:type="dcterms:W3CDTF">2025-06-23T13:02:38Z</dcterms:modified>
</cp:coreProperties>
</file>