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Kalimati" panose="020B0604020202020204"/>
      <p:regular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ne-N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मैले के गरेँ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ne-NP" sz="2000" b="1" dirty="0"/>
            <a:t>म </a:t>
          </a:r>
          <a:r>
            <a:rPr lang="ne-NP" sz="2000" b="1" dirty="0" err="1"/>
            <a:t>अगमवक्ताहरूकहाँ</a:t>
          </a:r>
          <a:r>
            <a:rPr lang="ne-NP" sz="2000" b="1" dirty="0"/>
            <a:t> देखा परेँ</a:t>
          </a:r>
          <a:endParaRPr lang="en" sz="20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ne-N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 अब के </a:t>
          </a:r>
          <a:r>
            <a:rPr lang="ne-NP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गर्नेछु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ne-NP" sz="2000" b="1" dirty="0" err="1"/>
            <a:t>तिनीहरूबाट</a:t>
          </a:r>
          <a:r>
            <a:rPr lang="ne-NP" sz="2000" b="1" dirty="0"/>
            <a:t> </a:t>
          </a:r>
          <a:r>
            <a:rPr lang="ne-NP" sz="2000" b="1" dirty="0" err="1"/>
            <a:t>मिश्रीहरूको</a:t>
          </a:r>
          <a:r>
            <a:rPr lang="ne-NP" sz="2000" b="1" dirty="0"/>
            <a:t> दबाबलाई </a:t>
          </a:r>
          <a:r>
            <a:rPr lang="ne-NP" sz="2000" b="1" dirty="0" err="1"/>
            <a:t>हटाउनेछु</a:t>
          </a:r>
          <a:r>
            <a:rPr lang="ne-NP" sz="2000" b="1" dirty="0"/>
            <a:t> </a:t>
          </a:r>
          <a:endParaRPr lang="en" sz="2000" b="1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ne-NP" sz="2000" b="1" dirty="0" err="1"/>
            <a:t>तिनीहरूलाई</a:t>
          </a:r>
          <a:r>
            <a:rPr lang="ne-NP" sz="2000" b="1" dirty="0"/>
            <a:t> दासत्वबाट </a:t>
          </a:r>
          <a:r>
            <a:rPr lang="ne-NP" sz="2000" b="1" dirty="0" err="1"/>
            <a:t>छुट्कारा</a:t>
          </a:r>
          <a:r>
            <a:rPr lang="ne-NP" sz="2000" b="1" dirty="0"/>
            <a:t> </a:t>
          </a:r>
          <a:r>
            <a:rPr lang="ne-NP" sz="2000" b="1" dirty="0" err="1"/>
            <a:t>गर्नेछु</a:t>
          </a:r>
          <a:endParaRPr lang="en" sz="2000" b="1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ne-NP" sz="2000" b="1" dirty="0" err="1"/>
            <a:t>तिनीहरूसँग</a:t>
          </a:r>
          <a:r>
            <a:rPr lang="ne-NP" sz="2000" b="1" dirty="0"/>
            <a:t> मैले करार स्थापना गरेँ</a:t>
          </a:r>
          <a:endParaRPr lang="en" sz="20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ne-NP" sz="2000" b="1" dirty="0" err="1"/>
            <a:t>कनानको</a:t>
          </a:r>
          <a:r>
            <a:rPr lang="ne-NP" sz="2000" b="1" dirty="0"/>
            <a:t> देश </a:t>
          </a:r>
          <a:r>
            <a:rPr lang="ne-NP" sz="2000" b="1" dirty="0" err="1"/>
            <a:t>तिनीहरूलाई</a:t>
          </a:r>
          <a:r>
            <a:rPr lang="ne-NP" sz="2000" b="1" dirty="0"/>
            <a:t> दिन मैले प्रतिज्ञा गरेँ</a:t>
          </a:r>
          <a:endParaRPr lang="en" sz="2000" b="1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ne-NP" sz="2000" b="1" dirty="0"/>
            <a:t>मानिसहरूका क्रन्दन मैले सुनेँ</a:t>
          </a:r>
          <a:endParaRPr lang="en" sz="20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ne-NP" sz="2000" b="1" dirty="0"/>
            <a:t>मेरो प्रतिज्ञालाई मैले सम्झेँ</a:t>
          </a:r>
          <a:endParaRPr lang="en" sz="20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ne-NP" sz="2000" b="1" dirty="0"/>
            <a:t>मेरो शक्तिलाई म प्रयोग </a:t>
          </a:r>
          <a:r>
            <a:rPr lang="ne-NP" sz="2000" b="1" dirty="0" err="1"/>
            <a:t>गर्नेछु</a:t>
          </a:r>
          <a:endParaRPr lang="en" sz="20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ne-NP" sz="2000" b="1" dirty="0" err="1"/>
            <a:t>तिनीहरूलाई</a:t>
          </a:r>
          <a:r>
            <a:rPr lang="ne-NP" sz="2000" b="1" dirty="0"/>
            <a:t> मेरा जनहरू </a:t>
          </a:r>
          <a:r>
            <a:rPr lang="ne-NP" sz="2000" b="1" dirty="0" err="1"/>
            <a:t>बनाउनेछु</a:t>
          </a:r>
          <a:endParaRPr lang="en" sz="20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ne-NP" sz="2000" b="1" dirty="0"/>
            <a:t>म </a:t>
          </a:r>
          <a:r>
            <a:rPr lang="ne-NP" sz="2000" b="1" dirty="0" err="1"/>
            <a:t>तिनीहरूको</a:t>
          </a:r>
          <a:r>
            <a:rPr lang="ne-NP" sz="2000" b="1" dirty="0"/>
            <a:t> </a:t>
          </a:r>
          <a:r>
            <a:rPr lang="ne-NP" sz="2000" b="1" dirty="0" err="1"/>
            <a:t>परमेश्‍वर</a:t>
          </a:r>
          <a:r>
            <a:rPr lang="ne-NP" sz="2000" b="1" dirty="0"/>
            <a:t> </a:t>
          </a:r>
          <a:r>
            <a:rPr lang="ne-NP" sz="2000" b="1" dirty="0" err="1"/>
            <a:t>हुनेछु</a:t>
          </a:r>
          <a:endParaRPr lang="en" sz="20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ne-NP" sz="2000" b="1" dirty="0" err="1"/>
            <a:t>तिनीहरूलाई</a:t>
          </a:r>
          <a:r>
            <a:rPr lang="ne-NP" sz="2000" b="1" dirty="0"/>
            <a:t> मैले </a:t>
          </a:r>
          <a:r>
            <a:rPr lang="ne-NP" sz="2000" b="1" dirty="0" err="1"/>
            <a:t>कनानको</a:t>
          </a:r>
          <a:r>
            <a:rPr lang="ne-NP" sz="2000" b="1" dirty="0"/>
            <a:t> देश </a:t>
          </a:r>
          <a:r>
            <a:rPr lang="ne-NP" sz="2000" b="1" dirty="0" err="1"/>
            <a:t>दिनेछु</a:t>
          </a:r>
          <a:endParaRPr lang="en" sz="2000" b="1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मैले के गरेँ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म </a:t>
          </a:r>
          <a:r>
            <a:rPr lang="ne-NP" sz="2000" b="1" kern="1200" dirty="0" err="1"/>
            <a:t>अगमवक्ताहरूकहाँ</a:t>
          </a:r>
          <a:r>
            <a:rPr lang="ne-NP" sz="2000" b="1" kern="1200" dirty="0"/>
            <a:t> देखा परेँ</a:t>
          </a:r>
          <a:endParaRPr lang="en" sz="20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/>
            <a:t>तिनीहरूसँग</a:t>
          </a:r>
          <a:r>
            <a:rPr lang="ne-NP" sz="2000" b="1" kern="1200" dirty="0"/>
            <a:t> मैले करार स्थापना गरेँ</a:t>
          </a:r>
          <a:endParaRPr lang="en" sz="2000" b="1" kern="1200" dirty="0"/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/>
            <a:t>कनानको</a:t>
          </a:r>
          <a:r>
            <a:rPr lang="ne-NP" sz="2000" b="1" kern="1200" dirty="0"/>
            <a:t> देश </a:t>
          </a:r>
          <a:r>
            <a:rPr lang="ne-NP" sz="2000" b="1" kern="1200" dirty="0" err="1"/>
            <a:t>तिनीहरूलाई</a:t>
          </a:r>
          <a:r>
            <a:rPr lang="ne-NP" sz="2000" b="1" kern="1200" dirty="0"/>
            <a:t> दिन मैले प्रतिज्ञा गरेँ</a:t>
          </a:r>
          <a:endParaRPr lang="en" sz="2000" b="1" kern="1200" dirty="0"/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मानिसहरूका क्रन्दन मैले सुनेँ</a:t>
          </a:r>
          <a:endParaRPr lang="en" sz="2000" b="1" kern="1200" dirty="0"/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मेरो प्रतिज्ञालाई मैले सम्झेँ</a:t>
          </a:r>
          <a:endParaRPr lang="en" sz="2000" b="1" kern="1200" dirty="0"/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 अब के </a:t>
          </a:r>
          <a:r>
            <a:rPr lang="ne-NP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गर्नेछु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/>
            <a:t>तिनीहरूबाट</a:t>
          </a:r>
          <a:r>
            <a:rPr lang="ne-NP" sz="2000" b="1" kern="1200" dirty="0"/>
            <a:t> </a:t>
          </a:r>
          <a:r>
            <a:rPr lang="ne-NP" sz="2000" b="1" kern="1200" dirty="0" err="1"/>
            <a:t>मिश्रीहरूको</a:t>
          </a:r>
          <a:r>
            <a:rPr lang="ne-NP" sz="2000" b="1" kern="1200" dirty="0"/>
            <a:t> दबाबलाई </a:t>
          </a:r>
          <a:r>
            <a:rPr lang="ne-NP" sz="2000" b="1" kern="1200" dirty="0" err="1"/>
            <a:t>हटाउनेछु</a:t>
          </a:r>
          <a:r>
            <a:rPr lang="ne-NP" sz="2000" b="1" kern="1200" dirty="0"/>
            <a:t> </a:t>
          </a:r>
          <a:endParaRPr lang="en" sz="2000" b="1" kern="1200" dirty="0"/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/>
            <a:t>तिनीहरूलाई</a:t>
          </a:r>
          <a:r>
            <a:rPr lang="ne-NP" sz="2000" b="1" kern="1200" dirty="0"/>
            <a:t> दासत्वबाट </a:t>
          </a:r>
          <a:r>
            <a:rPr lang="ne-NP" sz="2000" b="1" kern="1200" dirty="0" err="1"/>
            <a:t>छुट्कारा</a:t>
          </a:r>
          <a:r>
            <a:rPr lang="ne-NP" sz="2000" b="1" kern="1200" dirty="0"/>
            <a:t> </a:t>
          </a:r>
          <a:r>
            <a:rPr lang="ne-NP" sz="2000" b="1" kern="1200" dirty="0" err="1"/>
            <a:t>गर्नेछु</a:t>
          </a:r>
          <a:endParaRPr lang="en" sz="2000" b="1" kern="1200" dirty="0"/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मेरो शक्तिलाई म प्रयोग </a:t>
          </a:r>
          <a:r>
            <a:rPr lang="ne-NP" sz="2000" b="1" kern="1200" dirty="0" err="1"/>
            <a:t>गर्नेछु</a:t>
          </a:r>
          <a:endParaRPr lang="en" sz="2000" b="1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/>
            <a:t>तिनीहरूलाई</a:t>
          </a:r>
          <a:r>
            <a:rPr lang="ne-NP" sz="2000" b="1" kern="1200" dirty="0"/>
            <a:t> मेरा जनहरू </a:t>
          </a:r>
          <a:r>
            <a:rPr lang="ne-NP" sz="2000" b="1" kern="1200" dirty="0" err="1"/>
            <a:t>बनाउनेछु</a:t>
          </a:r>
          <a:endParaRPr lang="en" sz="2000" b="1" kern="120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/>
            <a:t>म </a:t>
          </a:r>
          <a:r>
            <a:rPr lang="ne-NP" sz="2000" b="1" kern="1200" dirty="0" err="1"/>
            <a:t>तिनीहरूको</a:t>
          </a:r>
          <a:r>
            <a:rPr lang="ne-NP" sz="2000" b="1" kern="1200" dirty="0"/>
            <a:t> </a:t>
          </a:r>
          <a:r>
            <a:rPr lang="ne-NP" sz="2000" b="1" kern="1200" dirty="0" err="1"/>
            <a:t>परमेश्‍वर</a:t>
          </a:r>
          <a:r>
            <a:rPr lang="ne-NP" sz="2000" b="1" kern="1200" dirty="0"/>
            <a:t> </a:t>
          </a:r>
          <a:r>
            <a:rPr lang="ne-NP" sz="2000" b="1" kern="1200" dirty="0" err="1"/>
            <a:t>हुनेछु</a:t>
          </a:r>
          <a:endParaRPr lang="en" sz="2000" b="1" kern="120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/>
            <a:t>तिनीहरूलाई</a:t>
          </a:r>
          <a:r>
            <a:rPr lang="ne-NP" sz="2000" b="1" kern="1200" dirty="0"/>
            <a:t> मैले </a:t>
          </a:r>
          <a:r>
            <a:rPr lang="ne-NP" sz="2000" b="1" kern="1200" dirty="0" err="1"/>
            <a:t>कनानको</a:t>
          </a:r>
          <a:r>
            <a:rPr lang="ne-NP" sz="2000" b="1" kern="1200" dirty="0"/>
            <a:t> देश </a:t>
          </a:r>
          <a:r>
            <a:rPr lang="ne-NP" sz="2000" b="1" kern="1200" dirty="0" err="1"/>
            <a:t>दिनेछु</a:t>
          </a:r>
          <a:endParaRPr lang="en" sz="2000" b="1" kern="1200" dirty="0"/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515948" y="45933"/>
            <a:ext cx="92876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e-NP" sz="5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असमान वा खस्रो सुरु</a:t>
            </a:r>
            <a:endParaRPr lang="en" sz="5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8215869" y="6390468"/>
            <a:ext cx="3324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>
                <a:solidFill>
                  <a:srgbClr val="491201"/>
                </a:solidFill>
              </a:rPr>
              <a:t>जुलाई १९, २०२५को निम्ति अध्याय ३</a:t>
            </a:r>
            <a:endParaRPr lang="en" sz="1600" b="1" dirty="0">
              <a:solidFill>
                <a:srgbClr val="4912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rgbClr val="952B38"/>
                </a:solidFill>
                <a:latin typeface="Comic Sans MS" panose="030F0702030302020204" pitchFamily="66" charset="0"/>
              </a:rPr>
              <a:t>"तब </a:t>
            </a:r>
            <a:r>
              <a:rPr lang="ne-NP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परमप्रभुले</a:t>
            </a:r>
            <a:r>
              <a:rPr lang="ne-NP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मोशालाई</a:t>
            </a:r>
            <a:r>
              <a:rPr lang="ne-NP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भन्‍नुभयो</a:t>
            </a:r>
            <a:r>
              <a:rPr lang="ne-NP" b="1" dirty="0">
                <a:solidFill>
                  <a:srgbClr val="952B38"/>
                </a:solidFill>
                <a:latin typeface="Comic Sans MS" panose="030F0702030302020204" pitchFamily="66" charset="0"/>
              </a:rPr>
              <a:t>, “हेर्‌, मैले तिमीलाई फारोको </a:t>
            </a:r>
            <a:r>
              <a:rPr lang="ne-NP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निम्‍ति</a:t>
            </a:r>
            <a:r>
              <a:rPr lang="ne-NP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ईश्‍वरतुल्‍य</a:t>
            </a:r>
            <a:r>
              <a:rPr lang="ne-NP" b="1" dirty="0">
                <a:solidFill>
                  <a:srgbClr val="952B38"/>
                </a:solidFill>
                <a:latin typeface="Comic Sans MS" panose="030F0702030302020204" pitchFamily="66" charset="0"/>
              </a:rPr>
              <a:t> बनाएको छु, र </a:t>
            </a:r>
            <a:r>
              <a:rPr lang="ne-NP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तिम्रो</a:t>
            </a:r>
            <a:r>
              <a:rPr lang="ne-NP" b="1" dirty="0">
                <a:solidFill>
                  <a:srgbClr val="952B38"/>
                </a:solidFill>
                <a:latin typeface="Comic Sans MS" panose="030F0702030302020204" pitchFamily="66" charset="0"/>
              </a:rPr>
              <a:t> दाजु </a:t>
            </a:r>
            <a:r>
              <a:rPr lang="ne-NP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हारून</a:t>
            </a:r>
            <a:r>
              <a:rPr lang="ne-NP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तिम्रो</a:t>
            </a:r>
            <a:r>
              <a:rPr lang="ne-NP" b="1" dirty="0">
                <a:solidFill>
                  <a:srgbClr val="952B38"/>
                </a:solidFill>
                <a:latin typeface="Comic Sans MS" panose="030F0702030302020204" pitchFamily="66" charset="0"/>
              </a:rPr>
              <a:t> प्रवक्ता हुनेछ।"  प्रस्थान ७:१।</a:t>
            </a:r>
            <a:endParaRPr lang="en" sz="1400" b="1" dirty="0">
              <a:solidFill>
                <a:srgbClr val="952B38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756078"/>
            <a:ext cx="833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यस्तो देखिन्छ कि "मलाई कसरी बोल्ने भनेर थाहा छैन" भन्ने बहाना </a:t>
            </a:r>
            <a:r>
              <a:rPr lang="ne-NP" b="1" dirty="0" err="1">
                <a:cs typeface="Kalimati" panose="00000400000000000000" pitchFamily="2"/>
              </a:rPr>
              <a:t>मोशाको</a:t>
            </a:r>
            <a:r>
              <a:rPr lang="ne-NP" b="1" dirty="0">
                <a:cs typeface="Kalimati" panose="00000400000000000000" pitchFamily="2"/>
              </a:rPr>
              <a:t> मनपर्ने बहाना थियो। उनले यो बहानाले परमेश्वरलाई रिस उठाए! तर परमेश्वरसँग सबै कुराको समाधान छ: </a:t>
            </a:r>
            <a:r>
              <a:rPr lang="ne-NP" b="1" dirty="0" err="1">
                <a:cs typeface="Kalimati" panose="00000400000000000000" pitchFamily="2"/>
              </a:rPr>
              <a:t>हारून</a:t>
            </a:r>
            <a:r>
              <a:rPr lang="ne-NP" b="1" dirty="0">
                <a:cs typeface="Kalimati" panose="00000400000000000000" pitchFamily="2"/>
              </a:rPr>
              <a:t>, उसको बोल्ने दाजु, </a:t>
            </a:r>
            <a:r>
              <a:rPr lang="ne-NP" b="1" dirty="0" err="1">
                <a:cs typeface="Kalimati" panose="00000400000000000000" pitchFamily="2"/>
              </a:rPr>
              <a:t>मोशाको</a:t>
            </a:r>
            <a:r>
              <a:rPr lang="ne-NP" b="1" dirty="0">
                <a:cs typeface="Kalimati" panose="00000400000000000000" pitchFamily="2"/>
              </a:rPr>
              <a:t> "मुख" वा प्रवक्ता हुनेछ। </a:t>
            </a:r>
            <a:r>
              <a:rPr lang="ne-NP" b="1" dirty="0" err="1">
                <a:cs typeface="Kalimati" panose="00000400000000000000" pitchFamily="2"/>
              </a:rPr>
              <a:t>मोशाले</a:t>
            </a:r>
            <a:r>
              <a:rPr lang="ne-NP" b="1" dirty="0">
                <a:cs typeface="Kalimati" panose="00000400000000000000" pitchFamily="2"/>
              </a:rPr>
              <a:t> आफ्नो दाजुसँग कुरा गरे, र उनले अरूसँग कुरा गरे (प्रस्थान ४:१०-१६)।</a:t>
            </a:r>
            <a:endParaRPr lang="en" b="1" dirty="0">
              <a:cs typeface="Kalimati" panose="00000400000000000000" pitchFamily="2"/>
            </a:endParaRP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540428"/>
            <a:ext cx="81311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यस अवसरमा, </a:t>
            </a:r>
            <a:r>
              <a:rPr lang="ne-NP" sz="2000" b="1" dirty="0" err="1"/>
              <a:t>उहाँले</a:t>
            </a:r>
            <a:r>
              <a:rPr lang="ne-NP" sz="2000" b="1" dirty="0"/>
              <a:t> </a:t>
            </a:r>
            <a:r>
              <a:rPr lang="ne-NP" sz="2000" b="1" dirty="0" err="1"/>
              <a:t>अगमवक्ताहरूको</a:t>
            </a:r>
            <a:r>
              <a:rPr lang="ne-NP" sz="2000" b="1" dirty="0"/>
              <a:t> भूमिकासँग तुलना गर्नुभयो। </a:t>
            </a:r>
            <a:r>
              <a:rPr lang="ne-NP" sz="2000" b="1" dirty="0" err="1"/>
              <a:t>तिनीहरूले</a:t>
            </a:r>
            <a:r>
              <a:rPr lang="ne-NP" sz="2000" b="1" dirty="0"/>
              <a:t> परमेश्वरबाट सन्देश प्राप्त गर्छन् र हामीलाई प्रसारण गर्छन्। यस अर्थमा, </a:t>
            </a:r>
            <a:r>
              <a:rPr lang="ne-NP" sz="2000" b="1" dirty="0" err="1"/>
              <a:t>मोशाले</a:t>
            </a:r>
            <a:r>
              <a:rPr lang="ne-NP" sz="2000" b="1" dirty="0"/>
              <a:t> परमेश्वरको भूमिका खेल्छन्, र </a:t>
            </a:r>
            <a:r>
              <a:rPr lang="ne-NP" sz="2000" b="1" dirty="0" err="1"/>
              <a:t>हारूनले</a:t>
            </a:r>
            <a:r>
              <a:rPr lang="ne-NP" sz="2000" b="1" dirty="0"/>
              <a:t> </a:t>
            </a:r>
            <a:r>
              <a:rPr lang="ne-NP" sz="2000" b="1" dirty="0" err="1"/>
              <a:t>अगमवक्ताको</a:t>
            </a:r>
            <a:r>
              <a:rPr lang="ne-NP" sz="2000" b="1" dirty="0"/>
              <a:t>।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75316" y="2089456"/>
            <a:ext cx="45223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मिश्रमा सुरुका असफलताहरू पछि, परमेश्वरले </a:t>
            </a:r>
            <a:r>
              <a:rPr lang="ne-NP" sz="2000" b="1" dirty="0" err="1"/>
              <a:t>मोशालाई</a:t>
            </a:r>
            <a:r>
              <a:rPr lang="ne-NP" sz="2000" b="1" dirty="0"/>
              <a:t> फेरि आफ्नो सहयोगी र प्रवक्ताको रूपमा </a:t>
            </a:r>
            <a:r>
              <a:rPr lang="ne-NP" sz="2000" b="1" dirty="0" err="1"/>
              <a:t>हारूनको</a:t>
            </a:r>
            <a:r>
              <a:rPr lang="ne-NP" sz="2000" b="1" dirty="0"/>
              <a:t> भूमिकाको सम्झना गराउनु परेको थियो (प्रस्थान ७:१-२)।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556364"/>
            <a:ext cx="8131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पछिल्ला </a:t>
            </a:r>
            <a:r>
              <a:rPr lang="ne-NP" sz="2000" b="1" dirty="0" err="1"/>
              <a:t>अगमवक्ताहरू</a:t>
            </a:r>
            <a:r>
              <a:rPr lang="ne-NP" sz="2000" b="1" dirty="0"/>
              <a:t> जस्तै, </a:t>
            </a:r>
            <a:r>
              <a:rPr lang="ne-NP" sz="2000" b="1" dirty="0" err="1"/>
              <a:t>मोशाले</a:t>
            </a:r>
            <a:r>
              <a:rPr lang="ne-NP" sz="2000" b="1" dirty="0"/>
              <a:t> मानिसहरू र फारोसँग कुरा गर्नु परेको थियो, "चाहे </a:t>
            </a:r>
            <a:r>
              <a:rPr lang="ne-NP" sz="2000" b="1" dirty="0" err="1"/>
              <a:t>तिनीहरूले</a:t>
            </a:r>
            <a:r>
              <a:rPr lang="ne-NP" sz="2000" b="1" dirty="0"/>
              <a:t> सुनून् वा </a:t>
            </a:r>
            <a:r>
              <a:rPr lang="ne-NP" sz="2000" b="1" dirty="0" err="1"/>
              <a:t>नफर्कून्</a:t>
            </a:r>
            <a:r>
              <a:rPr lang="ne-NP" sz="2000" b="1" dirty="0"/>
              <a:t>, </a:t>
            </a:r>
            <a:r>
              <a:rPr lang="ne-NP" sz="2000" b="1" dirty="0" err="1"/>
              <a:t>किनकि</a:t>
            </a:r>
            <a:r>
              <a:rPr lang="ne-NP" sz="2000" b="1" dirty="0"/>
              <a:t> </a:t>
            </a:r>
            <a:r>
              <a:rPr lang="ne-NP" sz="2000" b="1" dirty="0" err="1"/>
              <a:t>तिनीहरू</a:t>
            </a:r>
            <a:r>
              <a:rPr lang="ne-NP" sz="2000" b="1" dirty="0"/>
              <a:t> धेरै विद्रोही छन्" (</a:t>
            </a:r>
            <a:r>
              <a:rPr lang="ne-NP" sz="2000" b="1" dirty="0" err="1"/>
              <a:t>इजकिएल</a:t>
            </a:r>
            <a:r>
              <a:rPr lang="ne-NP" sz="2000" b="1" dirty="0"/>
              <a:t> २:७)। यो हाम्रो सन्दर्भमा पनि सत्य हो, </a:t>
            </a:r>
            <a:r>
              <a:rPr lang="ne-NP" sz="2000" b="1" dirty="0" err="1"/>
              <a:t>किनकि</a:t>
            </a:r>
            <a:r>
              <a:rPr lang="ne-NP" sz="2000" b="1" dirty="0"/>
              <a:t> हामी यस पृथ्वीमा परमेश्वरको सुनिने आवाज हौं।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2" y="4556091"/>
            <a:ext cx="8299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पछि धेरै </a:t>
            </a:r>
            <a:r>
              <a:rPr lang="ne-NP" sz="2000" b="1" dirty="0" err="1"/>
              <a:t>अगमवक्ताहरूलाई</a:t>
            </a:r>
            <a:r>
              <a:rPr lang="ne-NP" sz="2000" b="1" dirty="0"/>
              <a:t> जस्तै, परमेश्वरले चेतावनी दिनुभयो कि </a:t>
            </a:r>
            <a:r>
              <a:rPr lang="ne-NP" sz="2000" b="1" dirty="0" err="1"/>
              <a:t>उहाँको</a:t>
            </a:r>
            <a:r>
              <a:rPr lang="ne-NP" sz="2000" b="1" dirty="0"/>
              <a:t> सन्देश </a:t>
            </a:r>
            <a:r>
              <a:rPr lang="ne-NP" sz="2000" b="1" dirty="0" err="1"/>
              <a:t>सुनिनेछैन</a:t>
            </a:r>
            <a:r>
              <a:rPr lang="ne-NP" sz="2000" b="1" dirty="0"/>
              <a:t>, र </a:t>
            </a:r>
            <a:r>
              <a:rPr lang="ne-NP" sz="2000" b="1" dirty="0" err="1"/>
              <a:t>उहाँले</a:t>
            </a:r>
            <a:r>
              <a:rPr lang="ne-NP" sz="2000" b="1" dirty="0"/>
              <a:t> ठूलो शक्तिका साथ काम </a:t>
            </a:r>
            <a:r>
              <a:rPr lang="ne-NP" sz="2000" b="1" dirty="0" err="1"/>
              <a:t>गर्नुपर्नेछ</a:t>
            </a:r>
            <a:r>
              <a:rPr lang="ne-NP" sz="2000" b="1" dirty="0"/>
              <a:t> (प्रस्थान ७:३)।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450182" y="367625"/>
            <a:ext cx="917236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"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हिब्रूहरूले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आफ्नो विश्वासको कुनै विशेष परीक्षा बिना, वास्तविक कठिनाइ वा पीडा बिना आफ्नो स्वतन्त्रता प्राप्त गर्ने आशा गरेका थिए। तर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अझै पनि मुक्तिको लागि तयार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थिएनन्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परमेश्वरमा थोरै विश्वास थियो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तर्फबाट कार्य गर्न उचित नदेखेसम्म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धैर्यपूर्वक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आफ्ना पीडाहरू सहन इच्छुक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थिएनन्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। धेरै जना अपरिचित भूमिमा निर्वासनमा जाने कठिनाइहरूको सामना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गर्नुको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सट्टा दासत्वमा रहन सन्तुष्ट थिए; र केहीको बानी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मिश्रीहरूको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जस्तै भएको थियो कि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मिश्रमा बस्न रुचाए।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त्यसकारण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,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परमप्रभुले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फारोको अगाडि आफ्नो शक्तिको पहिलो प्रकटीकरणद्वारा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तिनीहरूलाई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छुटकारा दिनुभएन।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घटनाहरू व्यवस्थित गर्नुभयो ताकि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मिश्री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राजाको अत्याचारी मिजास वा आत्मा पूर्ण रूपमा विकसित होस्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आफ्ना मानिसहरूलाई आफूलाई प्रकट गर्न सकून्। जब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न्याय,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शक्ति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प्रेम देखे,  तब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मिश्र छोडेर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सेवामा आफूलाई समर्पित गर्ने रोजेँ।"</a:t>
            </a:r>
            <a:endParaRPr lang="en" sz="24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6407940" y="6057231"/>
            <a:ext cx="4477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dirty="0" err="1"/>
              <a:t>पाट्रियार्क</a:t>
            </a:r>
            <a:r>
              <a:rPr lang="ne-NP" sz="1600" b="1" dirty="0"/>
              <a:t> एण्ड </a:t>
            </a:r>
            <a:r>
              <a:rPr lang="ne-NP" sz="1600" b="1" dirty="0" err="1"/>
              <a:t>प्रोफेटस्</a:t>
            </a:r>
            <a:r>
              <a:rPr lang="ne-NP" sz="1600" b="1" dirty="0"/>
              <a:t>, </a:t>
            </a:r>
            <a:r>
              <a:rPr lang="ne-NP" sz="1600" b="1" dirty="0" err="1"/>
              <a:t>पृ</a:t>
            </a:r>
            <a:r>
              <a:rPr lang="ne-NP" sz="1600" b="1" dirty="0"/>
              <a:t>. २३६।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761" y="5347589"/>
            <a:ext cx="1211217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"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त्‍यसपछि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मोशा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र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हारून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फारोकहाँ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गएर भने, “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परमप्रभु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इस्राएलीहरूका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परमेश्‍वर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यसो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भन्‍नुहुन्‍छ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, ‘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उजाड़-स्‍थानमा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मेरो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निम्‍ति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चाड़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मनाउनलाई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मेरो प्रजालाई जान दिनुहोस्।”  फारोले भने, “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परमप्रभु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को हो, र म तिनको कुरा मानेर </a:t>
            </a:r>
            <a:r>
              <a:rPr kumimoji="0" lang="ne-NP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इस्राएलीहरूलाई</a:t>
            </a: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जान दिऊँ? परमप्रभुलाई म चिन्‍दिनँ, र इस्राएलीहरूलाई म जान पनि दिन्‍नँ।” तब तिनीहरूले भने, “हिब्रूहरूका परमेश्‍वरले हामीलाई भेट गर्नुभएको छ। बिन्‍ती छ, उजाड़-स्‍थानमा तीन दिनको बाटो गएर हाम्रा परमेश्‍वरको निम्‍ति बलि चढ़ाउन हामीलाई जान दिनुहोस्‌, नत्रता उहाँले हामीलाई रूढ़ी वा तरवारले हिर्काउनुहुनेछ।”</a:t>
            </a:r>
            <a:endParaRPr kumimoji="0" lang="es-ES" sz="1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3A538A"/>
              </a:solidFill>
              <a:effectLst/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प्रस्थान ५:१-३। </a:t>
            </a:r>
            <a:endParaRPr kumimoji="0" lang="es-ES" sz="1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3A538A"/>
              </a:solidFill>
              <a:effectLst/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5695950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rgbClr val="7A21A4"/>
                </a:solidFill>
              </a:rPr>
              <a:t>अनुरोध: "मेरा मानिसहरूलाई जान दिनुहोस्।“</a:t>
            </a:r>
          </a:p>
          <a:p>
            <a:pPr>
              <a:spcBef>
                <a:spcPts val="600"/>
              </a:spcBef>
            </a:pPr>
            <a:r>
              <a:rPr lang="ne-NP" sz="2000" b="1" dirty="0">
                <a:solidFill>
                  <a:srgbClr val="7A21A4"/>
                </a:solidFill>
              </a:rPr>
              <a:t>    </a:t>
            </a:r>
            <a:r>
              <a:rPr lang="ne-NP" sz="2000" b="1" dirty="0"/>
              <a:t>फारोको प्रतिक्रिया (प्रस्थान ५:१-२)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   </a:t>
            </a:r>
            <a:r>
              <a:rPr lang="es-ES" sz="2000" b="1" dirty="0"/>
              <a:t>  </a:t>
            </a:r>
            <a:r>
              <a:rPr lang="ne-NP" sz="2000" b="1" dirty="0"/>
              <a:t>मानिसहरूको प्रतिक्रिया (प्रस्थान ५:३-२१)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    </a:t>
            </a:r>
            <a:r>
              <a:rPr lang="ne-NP" sz="2000" b="1" dirty="0" err="1"/>
              <a:t>परमेश्‍वरको</a:t>
            </a:r>
            <a:r>
              <a:rPr lang="ne-NP" sz="2000" b="1" dirty="0"/>
              <a:t> </a:t>
            </a:r>
            <a:r>
              <a:rPr lang="ne-NP" sz="2000" b="1" dirty="0" err="1"/>
              <a:t>जवाफ</a:t>
            </a:r>
            <a:r>
              <a:rPr lang="ne-NP" sz="2000" b="1" dirty="0"/>
              <a:t> (प्रस्थान ५:२२-६-८)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    मोशा र  हारुनको भूमिका (प्रस्थान ६:२८-७:७)</a:t>
            </a:r>
            <a:endParaRPr lang="es-ES" sz="2000" b="1" dirty="0"/>
          </a:p>
          <a:p>
            <a:pPr>
              <a:spcBef>
                <a:spcPts val="1800"/>
              </a:spcBef>
            </a:pPr>
            <a:r>
              <a:rPr lang="ne-NP" sz="2000" b="1" dirty="0">
                <a:solidFill>
                  <a:srgbClr val="A01965"/>
                </a:solidFill>
              </a:rPr>
              <a:t>मोशा र  हारुनको भूमिका (प्रस्थान ६:२८-७:७) </a:t>
            </a:r>
            <a:endParaRPr lang="en" sz="2000" b="1" dirty="0">
              <a:solidFill>
                <a:srgbClr val="A0196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9" y="126891"/>
            <a:ext cx="615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इस्राएललाई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मिश्र छोड्न अनुमति दिन फारोलाई सजिलो हुनेछैन भनेर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मोशाले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महसुस गरेका थिए।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28421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9" y="2901791"/>
            <a:ext cx="61568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फारोले अनुरोधलाई कुनै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आश्‍चर्य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कामद्वारा जान दिऊन् भनेर मानिसहरूले आशा गरेका थिए।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1874232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तर यतिका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ठुलो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संख्यालाई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उपयोगी मानिसहरूलाई  जान दिन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तर्कयुक्त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थिएन।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मिश्रीहरूले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गर्न नचाहेको काम ती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इस्राएलीहरूले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गरिरहेका थिए।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01049" y="846673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तर यतिका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ठुलो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संख्यालाई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उपयोगी मानिसहरूलाई  जान दिन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तर्कयुक्त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थिएन।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मिश्रीहरूले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गर्न नचाहेको काम ती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इस्राएलीहरूले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गरिरहेका थिए।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688453" y="2116782"/>
            <a:ext cx="6343648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ne-NP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अनुरोध: "मेरा जनहरूलाई जान दिनुहोस्"</a:t>
            </a:r>
            <a:endParaRPr lang="en" sz="6600" b="1" spc="300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rgbClr val="FF4343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फारोका </a:t>
            </a:r>
            <a:r>
              <a:rPr lang="ne-NP" sz="4400" b="1" spc="300" dirty="0" err="1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जवाफ</a:t>
            </a:r>
            <a:endParaRPr lang="en" sz="4400" b="1" spc="300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66"/>
                  </a:gs>
                  <a:gs pos="87000">
                    <a:srgbClr val="FFFFCC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195387" y="607516"/>
            <a:ext cx="9801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"फारोले भने, “</a:t>
            </a:r>
            <a:r>
              <a:rPr lang="ne-NP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परमप्रभु</a:t>
            </a:r>
            <a:r>
              <a:rPr lang="ne-NP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को हो, र म तिनको कुरा मानेर </a:t>
            </a:r>
            <a:r>
              <a:rPr lang="ne-NP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इस्राएलीहरूलाई</a:t>
            </a:r>
            <a:r>
              <a:rPr lang="ne-NP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जान दिऊँ? </a:t>
            </a:r>
            <a:r>
              <a:rPr lang="ne-NP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परमप्रभुलाई</a:t>
            </a:r>
            <a:r>
              <a:rPr lang="ne-NP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म </a:t>
            </a:r>
            <a:r>
              <a:rPr lang="ne-NP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चिन्‍दिनँ</a:t>
            </a:r>
            <a:r>
              <a:rPr lang="ne-NP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र </a:t>
            </a:r>
            <a:r>
              <a:rPr lang="ne-NP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इस्राएलीहरूलाई</a:t>
            </a:r>
            <a:r>
              <a:rPr lang="ne-NP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म जान पनि </a:t>
            </a:r>
            <a:r>
              <a:rPr lang="ne-NP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दिन्‍नँ</a:t>
            </a:r>
            <a:r>
              <a:rPr lang="ne-NP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।” प्रस्थान ५:२।</a:t>
            </a:r>
            <a:endParaRPr lang="en" sz="1400" b="1" dirty="0">
              <a:solidFill>
                <a:srgbClr val="EEC7EC"/>
              </a:solidFill>
              <a:effectLst>
                <a:glow rad="127000">
                  <a:srgbClr val="2D014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295353"/>
            <a:ext cx="635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थुटमोस</a:t>
            </a:r>
            <a:r>
              <a:rPr lang="ne-NP" sz="2000" b="1" dirty="0">
                <a:cs typeface="Kalimati" panose="00000400000000000000" pitchFamily="2"/>
              </a:rPr>
              <a:t> तेस्रो गद्दीमा बस्दा बालकै थियो। उनी </a:t>
            </a:r>
            <a:r>
              <a:rPr lang="ne-NP" sz="2000" b="1" dirty="0" err="1">
                <a:cs typeface="Kalimati" panose="00000400000000000000" pitchFamily="2"/>
              </a:rPr>
              <a:t>हातश्पसुतको</a:t>
            </a:r>
            <a:r>
              <a:rPr lang="ne-NP" sz="2000" b="1" dirty="0">
                <a:cs typeface="Kalimati" panose="00000400000000000000" pitchFamily="2"/>
              </a:rPr>
              <a:t> संरक्षणमा शासन गरेका थिए। </a:t>
            </a:r>
            <a:r>
              <a:rPr lang="ne-NP" sz="2000" b="1" dirty="0" err="1">
                <a:cs typeface="Kalimati" panose="00000400000000000000" pitchFamily="2"/>
              </a:rPr>
              <a:t>मोशालाई</a:t>
            </a:r>
            <a:r>
              <a:rPr lang="ne-NP" sz="2000" b="1" dirty="0">
                <a:cs typeface="Kalimati" panose="00000400000000000000" pitchFamily="2"/>
              </a:rPr>
              <a:t> फारो नबनाउने नियतले त्यो गरिएको थियो। जब </a:t>
            </a:r>
            <a:r>
              <a:rPr lang="ne-NP" sz="2000" b="1" dirty="0" err="1">
                <a:cs typeface="Kalimati" panose="00000400000000000000" pitchFamily="2"/>
              </a:rPr>
              <a:t>थुटमोस</a:t>
            </a:r>
            <a:r>
              <a:rPr lang="ne-NP" sz="2000" b="1" dirty="0">
                <a:cs typeface="Kalimati" panose="00000400000000000000" pitchFamily="2"/>
              </a:rPr>
              <a:t> युवा अवस्थामा थियो तब </a:t>
            </a:r>
            <a:r>
              <a:rPr lang="ne-NP" sz="2000" b="1" dirty="0" err="1">
                <a:cs typeface="Kalimati" panose="00000400000000000000" pitchFamily="2"/>
              </a:rPr>
              <a:t>मोशा</a:t>
            </a:r>
            <a:r>
              <a:rPr lang="ne-NP" sz="2000" b="1" dirty="0">
                <a:cs typeface="Kalimati" panose="00000400000000000000" pitchFamily="2"/>
              </a:rPr>
              <a:t> मिश्र देशबाट भागेका थिए।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293342" y="5234893"/>
            <a:ext cx="63568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उनको मनस्थितिलाई प्रकाशको पुस्तकले अठारौं शताब्दीमा फ्रान्सको जन क्रान्तिको </a:t>
            </a:r>
            <a:r>
              <a:rPr lang="ne-NP" sz="2000" b="1" dirty="0" err="1"/>
              <a:t>प्रतिकको</a:t>
            </a:r>
            <a:r>
              <a:rPr lang="ne-NP" sz="2000" b="1" dirty="0"/>
              <a:t> रूपमा प्रयोग गरिएको छ (प्रकाश ११:८)। फारोले जस्तै फ्रान्सको गणतन्त्रले धर्मलाई </a:t>
            </a:r>
            <a:r>
              <a:rPr lang="ne-NP" sz="2000" b="1" dirty="0" err="1"/>
              <a:t>समाप्‍त</a:t>
            </a:r>
            <a:r>
              <a:rPr lang="ne-NP" sz="2000" b="1" dirty="0"/>
              <a:t> गरेर आफूलाई नास्तिक राष्ट्र घोषणा गरेको थियो। 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126897"/>
            <a:ext cx="6356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थुटमोसको</a:t>
            </a:r>
            <a:r>
              <a:rPr lang="ne-NP" sz="2000" b="1" dirty="0"/>
              <a:t> प्रतिक्रिया </a:t>
            </a:r>
            <a:r>
              <a:rPr lang="ne-NP" sz="2000" b="1" dirty="0" err="1"/>
              <a:t>मोशाको</a:t>
            </a:r>
            <a:r>
              <a:rPr lang="ne-NP" sz="2000" b="1" dirty="0"/>
              <a:t> निम्ति होइन </a:t>
            </a:r>
            <a:r>
              <a:rPr lang="ne-NP" sz="2000" b="1" dirty="0" err="1"/>
              <a:t>परमेश्‍वरकै</a:t>
            </a:r>
            <a:r>
              <a:rPr lang="ne-NP" sz="2000" b="1" dirty="0"/>
              <a:t> निम्ति चुनौती थियो। उनले </a:t>
            </a:r>
            <a:r>
              <a:rPr lang="ne-NP" sz="2000" b="1" dirty="0" err="1"/>
              <a:t>परमेश्‍वरको</a:t>
            </a:r>
            <a:r>
              <a:rPr lang="ne-NP" sz="2000" b="1" dirty="0"/>
              <a:t>  अस्तित्वलाई नै चुनौती दिएका थिए (प्रस्थान ५:२)।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3342" y="2711125"/>
            <a:ext cx="6358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चालिस</a:t>
            </a:r>
            <a:r>
              <a:rPr lang="ne-NP" sz="2000" b="1" dirty="0">
                <a:cs typeface="Kalimati" panose="00000400000000000000" pitchFamily="2"/>
              </a:rPr>
              <a:t> वर्षपछि </a:t>
            </a:r>
            <a:r>
              <a:rPr lang="ne-NP" sz="2000" b="1" dirty="0" err="1">
                <a:cs typeface="Kalimati" panose="00000400000000000000" pitchFamily="2"/>
              </a:rPr>
              <a:t>मोशा</a:t>
            </a:r>
            <a:r>
              <a:rPr lang="ne-NP" sz="2000" b="1" dirty="0">
                <a:cs typeface="Kalimati" panose="00000400000000000000" pitchFamily="2"/>
              </a:rPr>
              <a:t> दरबारमा फर्केका थिए। के उनले आफ्नो राजगद्दीलाई दाबी गर्ने आएका थिए त? अहँ। तर सरल अनुरोध लिएर आएका थिए: मेरा मानिसहरूलाई जान दिनुहोस्" (प्रस्थान ५:१)।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ne-NP" sz="44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मानिसहरूका प्रत्युत्तर</a:t>
            </a:r>
            <a:endParaRPr lang="en" sz="4400" b="1" dirty="0">
              <a:ln w="22225">
                <a:solidFill>
                  <a:srgbClr val="FF381D"/>
                </a:solidFill>
                <a:prstDash val="solid"/>
              </a:ln>
              <a:solidFill>
                <a:srgbClr val="FFBC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633323"/>
            <a:ext cx="803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तिनीहरूले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भने, “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परमप्रभुले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तपाईंहरूको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इन्‍साफ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गरून्‌, किनभने 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तपाईंहरूले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फारो र उनका चाकरहरूको 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दृष्‍टिमा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हामीलाई 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तिरस्‍कृत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तुल्‍याउनुभएको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छ, र हामीलाई 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काट्‌न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उनीहरूका हातमा </a:t>
            </a:r>
            <a:r>
              <a:rPr lang="ne-NP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तरवारै</a:t>
            </a:r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दिनुभएको छ।”  प्रस्थान ५:२१।</a:t>
            </a:r>
            <a:endParaRPr lang="en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जब </a:t>
            </a:r>
            <a:r>
              <a:rPr lang="ne-NP" b="1" dirty="0" err="1">
                <a:cs typeface="Kalimati" panose="00000400000000000000" pitchFamily="2"/>
              </a:rPr>
              <a:t>परमेश्‍वरले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अर्‍हाउनुभएको</a:t>
            </a:r>
            <a:r>
              <a:rPr lang="ne-NP" b="1" dirty="0">
                <a:cs typeface="Kalimati" panose="00000400000000000000" pitchFamily="2"/>
              </a:rPr>
              <a:t> अलौकिक काम मानिसहरूका सामु </a:t>
            </a:r>
            <a:r>
              <a:rPr lang="ne-NP" b="1" dirty="0" err="1">
                <a:cs typeface="Kalimati" panose="00000400000000000000" pitchFamily="2"/>
              </a:rPr>
              <a:t>मोशाले</a:t>
            </a:r>
            <a:r>
              <a:rPr lang="ne-NP" b="1" dirty="0">
                <a:cs typeface="Kalimati" panose="00000400000000000000" pitchFamily="2"/>
              </a:rPr>
              <a:t> प्रकट गरे तब </a:t>
            </a:r>
            <a:r>
              <a:rPr lang="ne-NP" b="1" dirty="0" err="1">
                <a:cs typeface="Kalimati" panose="00000400000000000000" pitchFamily="2"/>
              </a:rPr>
              <a:t>तिनीहरूले</a:t>
            </a:r>
            <a:r>
              <a:rPr lang="ne-NP" b="1" dirty="0">
                <a:cs typeface="Kalimati" panose="00000400000000000000" pitchFamily="2"/>
              </a:rPr>
              <a:t> </a:t>
            </a:r>
            <a:r>
              <a:rPr lang="ne-NP" b="1" dirty="0" err="1">
                <a:cs typeface="Kalimati" panose="00000400000000000000" pitchFamily="2"/>
              </a:rPr>
              <a:t>विश्‍वास</a:t>
            </a:r>
            <a:r>
              <a:rPr lang="ne-NP" b="1" dirty="0">
                <a:cs typeface="Kalimati" panose="00000400000000000000" pitchFamily="2"/>
              </a:rPr>
              <a:t> गरे र </a:t>
            </a:r>
            <a:r>
              <a:rPr lang="ne-NP" b="1" dirty="0" err="1">
                <a:cs typeface="Kalimati" panose="00000400000000000000" pitchFamily="2"/>
              </a:rPr>
              <a:t>परमेश्‍वरको</a:t>
            </a:r>
            <a:r>
              <a:rPr lang="ne-NP" b="1" dirty="0">
                <a:cs typeface="Kalimati" panose="00000400000000000000" pitchFamily="2"/>
              </a:rPr>
              <a:t> आराधना गरे (प्रस्थान ४:२९-३१)। </a:t>
            </a:r>
            <a:r>
              <a:rPr lang="ne-NP" b="1" dirty="0" err="1">
                <a:cs typeface="Kalimati" panose="00000400000000000000" pitchFamily="2"/>
              </a:rPr>
              <a:t>तिनीहरूका</a:t>
            </a:r>
            <a:r>
              <a:rPr lang="ne-NP" b="1" dirty="0">
                <a:cs typeface="Kalimati" panose="00000400000000000000" pitchFamily="2"/>
              </a:rPr>
              <a:t> अनुरोधलाई फारोले कस्तो </a:t>
            </a:r>
            <a:r>
              <a:rPr lang="ne-NP" b="1" dirty="0" err="1">
                <a:cs typeface="Kalimati" panose="00000400000000000000" pitchFamily="2"/>
              </a:rPr>
              <a:t>जवाफ</a:t>
            </a:r>
            <a:r>
              <a:rPr lang="ne-NP" b="1" dirty="0">
                <a:cs typeface="Kalimati" panose="00000400000000000000" pitchFamily="2"/>
              </a:rPr>
              <a:t> दिनेछ भनेर थाहा पाउन </a:t>
            </a:r>
            <a:r>
              <a:rPr lang="ne-NP" b="1" dirty="0" err="1">
                <a:cs typeface="Kalimati" panose="00000400000000000000" pitchFamily="2"/>
              </a:rPr>
              <a:t>तिनीहरू</a:t>
            </a:r>
            <a:r>
              <a:rPr lang="ne-NP" b="1" dirty="0">
                <a:cs typeface="Kalimati" panose="00000400000000000000" pitchFamily="2"/>
              </a:rPr>
              <a:t> उत्सुक थिए।</a:t>
            </a:r>
            <a:endParaRPr lang="en" b="1" dirty="0">
              <a:cs typeface="Kalimati" panose="00000400000000000000" pitchFamily="2"/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139012" y="2610683"/>
            <a:ext cx="494502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9" y="2610683"/>
            <a:ext cx="6948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तिनीहरूले</a:t>
            </a:r>
            <a:r>
              <a:rPr lang="ne-NP" sz="2000" b="1" dirty="0"/>
              <a:t> अपेक्षा नगरिएको </a:t>
            </a:r>
            <a:r>
              <a:rPr lang="ne-NP" sz="2000" b="1" dirty="0" err="1"/>
              <a:t>जवाफ</a:t>
            </a:r>
            <a:r>
              <a:rPr lang="ne-NP" sz="2000" b="1" dirty="0"/>
              <a:t> पाएका थिए। फारोले </a:t>
            </a:r>
            <a:r>
              <a:rPr lang="ne-NP" sz="2000" b="1" dirty="0" err="1"/>
              <a:t>तिनीहरूको</a:t>
            </a:r>
            <a:r>
              <a:rPr lang="ne-NP" sz="2000" b="1" dirty="0"/>
              <a:t> अनुरोधलाई अस्वीकार मात्र गरेनन् </a:t>
            </a:r>
            <a:r>
              <a:rPr lang="ne-NP" sz="2000" b="1" dirty="0" err="1"/>
              <a:t>तिनीहरूलाई</a:t>
            </a:r>
            <a:r>
              <a:rPr lang="ne-NP" sz="2000" b="1" dirty="0"/>
              <a:t> चाहिने आवश्यक निर्माण सामग्री नदिइकन जबरजस्ती काम गर्न लगाए (प्रस्थान ५:६-८)। यो </a:t>
            </a:r>
            <a:r>
              <a:rPr lang="ne-NP" sz="2000" b="1" dirty="0" err="1"/>
              <a:t>तर्कहिन</a:t>
            </a:r>
            <a:r>
              <a:rPr lang="ne-NP" sz="2000" b="1" dirty="0"/>
              <a:t> हुकुम </a:t>
            </a:r>
            <a:r>
              <a:rPr lang="ne-NP" sz="2000" b="1" dirty="0" err="1"/>
              <a:t>लाड्नुको</a:t>
            </a:r>
            <a:r>
              <a:rPr lang="ne-NP" sz="2000" b="1" dirty="0"/>
              <a:t> बहाना के थियो?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549949"/>
            <a:ext cx="6948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जब उनीहरूलाई दुर्व्यवहार गरियो, कामदारहरूले फारोलाई गुनासो गरे, तर उनीहरूलाई बेवास्ता गरियो। त्यसपछि </a:t>
            </a:r>
            <a:r>
              <a:rPr lang="ne-NP" sz="2000" b="1" dirty="0" err="1"/>
              <a:t>तिनीहरू</a:t>
            </a:r>
            <a:r>
              <a:rPr lang="ne-NP" sz="2000" b="1" dirty="0"/>
              <a:t> </a:t>
            </a:r>
            <a:r>
              <a:rPr lang="ne-NP" sz="2000" b="1" dirty="0" err="1"/>
              <a:t>मोशा</a:t>
            </a:r>
            <a:r>
              <a:rPr lang="ne-NP" sz="2000" b="1" dirty="0"/>
              <a:t> र </a:t>
            </a:r>
            <a:r>
              <a:rPr lang="ne-NP" sz="2000" b="1" dirty="0" err="1"/>
              <a:t>हारून</a:t>
            </a:r>
            <a:r>
              <a:rPr lang="ne-NP" sz="2000" b="1" dirty="0"/>
              <a:t> विरुद्ध लागे, र उनीहरूलाई उनीहरूको अवस्था </a:t>
            </a:r>
            <a:r>
              <a:rPr lang="ne-NP" sz="2000" b="1" dirty="0" err="1"/>
              <a:t>झनै</a:t>
            </a:r>
            <a:r>
              <a:rPr lang="ne-NP" sz="2000" b="1" dirty="0"/>
              <a:t> खराब बनाएको आरोप लगाए (प्रस्थान ५:२०-२१)।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9" y="4080316"/>
            <a:ext cx="6948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थुटमोसका</a:t>
            </a:r>
            <a:r>
              <a:rPr lang="ne-NP" sz="2000" b="1" dirty="0"/>
              <a:t> अनुसार </a:t>
            </a:r>
            <a:r>
              <a:rPr lang="ne-NP" sz="2000" b="1" dirty="0" err="1"/>
              <a:t>मोशा</a:t>
            </a:r>
            <a:r>
              <a:rPr lang="ne-NP" sz="2000" b="1" dirty="0"/>
              <a:t> र </a:t>
            </a:r>
            <a:r>
              <a:rPr lang="ne-NP" sz="2000" b="1" dirty="0" err="1"/>
              <a:t>हारूनले</a:t>
            </a:r>
            <a:r>
              <a:rPr lang="ne-NP" sz="2000" b="1" dirty="0"/>
              <a:t> उनीहरूलाई "आफ्नो परिश्रमबाट विश्राम [</a:t>
            </a:r>
            <a:r>
              <a:rPr lang="ne-NP" sz="2000" b="1" dirty="0" err="1"/>
              <a:t>शब्बत</a:t>
            </a:r>
            <a:r>
              <a:rPr lang="ne-NP" sz="2000" b="1" dirty="0"/>
              <a:t>]" दिए (प्रस्थान ५:५)। यदि उनीहरूसँग धर्म र </a:t>
            </a:r>
            <a:r>
              <a:rPr lang="ne-NP" sz="2000" b="1" dirty="0" err="1"/>
              <a:t>स्वतन्त्रताको</a:t>
            </a:r>
            <a:r>
              <a:rPr lang="ne-NP" sz="2000" b="1" dirty="0"/>
              <a:t> बारेमा कुरा गर्ने समय थियो भने, उनीहरूसँग पराल खोज्ने समय पनि हुने थियो (प्रस्थान ५:९, १७)।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ne-NP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परमेश्वरको प्रतिक्रिया</a:t>
            </a:r>
            <a:endParaRPr lang="en" sz="4800" b="1" spc="300" dirty="0">
              <a:ln/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45000">
                    <a:schemeClr val="accent5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53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674191"/>
            <a:ext cx="120015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तिनीहरूलाई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जान दिनेछ। मेरो बलियो हातको कारणले 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तिनीहरूलाई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आफ्‍नो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देशबाट 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त्‍यसले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धपाउनेछ" (प्रस्थान ६:१)।</a:t>
            </a:r>
          </a:p>
          <a:p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तब 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परमप्रभुले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मोशालाई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भन्‍नुभयो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, “म फारोलाई के 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गर्नेछु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, अब तिमीले 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देख्‍नेछौ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। </a:t>
            </a:r>
            <a:r>
              <a:rPr lang="ne-NP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त्‍यसले</a:t>
            </a:r>
            <a:r>
              <a:rPr lang="ne-NP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मेरो शक्तिशाली हातको कारणले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369815"/>
            <a:ext cx="906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फारो </a:t>
            </a:r>
            <a:r>
              <a:rPr lang="ne-NP" b="1" dirty="0" err="1"/>
              <a:t>मोशासँग</a:t>
            </a:r>
            <a:r>
              <a:rPr lang="ne-NP" b="1" dirty="0"/>
              <a:t> रिसाउँछन्। मानिसहरू </a:t>
            </a:r>
            <a:r>
              <a:rPr lang="ne-NP" b="1" dirty="0" err="1"/>
              <a:t>मोशासँग</a:t>
            </a:r>
            <a:r>
              <a:rPr lang="ne-NP" b="1" dirty="0"/>
              <a:t> रिसाउँछन्। </a:t>
            </a:r>
            <a:r>
              <a:rPr lang="ne-NP" b="1" dirty="0" err="1"/>
              <a:t>मोशा</a:t>
            </a:r>
            <a:r>
              <a:rPr lang="ne-NP" b="1" dirty="0"/>
              <a:t>... रिसाएका छैनन्, तर उनी निराश छन्, र आफ्नो </a:t>
            </a:r>
            <a:r>
              <a:rPr lang="ne-NP" b="1" dirty="0" err="1"/>
              <a:t>शंका</a:t>
            </a:r>
            <a:r>
              <a:rPr lang="ne-NP" b="1" dirty="0"/>
              <a:t> लिएर परमेश्वरतिर फर्कन्छन्: "</a:t>
            </a:r>
            <a:r>
              <a:rPr lang="ne-NP" b="1" dirty="0" err="1"/>
              <a:t>तपाईं</a:t>
            </a:r>
            <a:r>
              <a:rPr lang="ne-NP" b="1" dirty="0"/>
              <a:t> किन यी मानिसहरूलाई दुःख </a:t>
            </a:r>
            <a:r>
              <a:rPr lang="ne-NP" b="1" dirty="0" err="1"/>
              <a:t>दिइरहनुभएको</a:t>
            </a:r>
            <a:r>
              <a:rPr lang="ne-NP" b="1" dirty="0"/>
              <a:t> छ? </a:t>
            </a:r>
            <a:r>
              <a:rPr lang="ne-NP" b="1" dirty="0" err="1"/>
              <a:t>तपाईंले</a:t>
            </a:r>
            <a:r>
              <a:rPr lang="ne-NP" b="1" dirty="0"/>
              <a:t> मलाई किन पठाउनुभयो?" (प्रस्थान ५:२२)।</a:t>
            </a:r>
            <a:endParaRPr lang="en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692809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86" y="1137527"/>
            <a:ext cx="2432304" cy="1618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385478"/>
            <a:ext cx="7267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परमेश्‍वरको</a:t>
            </a:r>
            <a:r>
              <a:rPr lang="ne-NP" sz="2000" b="1" dirty="0"/>
              <a:t> प्रतिक्रियालाई केलाऔं (प्रस्थान ६:१-८):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मोशाको</a:t>
            </a:r>
            <a:r>
              <a:rPr lang="ne-NP" sz="44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प्रत्युत्तर</a:t>
            </a:r>
            <a:endParaRPr lang="en" sz="4400" b="1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104899" y="687339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"तर </a:t>
            </a:r>
            <a:r>
              <a:rPr lang="ne-NP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मोशाले</a:t>
            </a:r>
            <a:r>
              <a:rPr lang="ne-NP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परमप्रभुलाई</a:t>
            </a:r>
            <a:r>
              <a:rPr lang="ne-NP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भने, “</a:t>
            </a:r>
            <a:r>
              <a:rPr lang="ne-NP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इस्राएलीहरूले</a:t>
            </a:r>
            <a:r>
              <a:rPr lang="ne-NP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मेरो कुरा सुनेनन्‌ भने, म </a:t>
            </a:r>
            <a:r>
              <a:rPr lang="ne-NP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बोल्‍नै</a:t>
            </a:r>
            <a:r>
              <a:rPr lang="ne-NP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नजान्‍ने</a:t>
            </a:r>
            <a:r>
              <a:rPr lang="ne-NP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मानिसकोकुरा</a:t>
            </a:r>
            <a:r>
              <a:rPr lang="ne-NP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फारोले झन्‌ कसरी </a:t>
            </a:r>
            <a:r>
              <a:rPr lang="ne-NP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सुन्‍लान्</a:t>
            </a:r>
            <a:r>
              <a:rPr lang="ne-NP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‌ र?”  प्रस्थान ६:१२।</a:t>
            </a:r>
            <a:endParaRPr lang="en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rgbClr val="4D66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7" y="1426963"/>
            <a:ext cx="8591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परमेश्वरको </a:t>
            </a:r>
            <a:r>
              <a:rPr lang="ne-NP" sz="2000" b="1" dirty="0" err="1"/>
              <a:t>उत्साहजनक</a:t>
            </a:r>
            <a:r>
              <a:rPr lang="ne-NP" sz="2000" b="1" dirty="0"/>
              <a:t> वचन पछि, </a:t>
            </a:r>
            <a:r>
              <a:rPr lang="ne-NP" sz="2000" b="1" dirty="0" err="1"/>
              <a:t>मोशाले</a:t>
            </a:r>
            <a:r>
              <a:rPr lang="ne-NP" sz="2000" b="1" dirty="0"/>
              <a:t> फेरि मानिसहरूसँग कुरा गरे, तर </a:t>
            </a:r>
            <a:r>
              <a:rPr lang="ne-NP" sz="2000" b="1" dirty="0" err="1"/>
              <a:t>तिनीहरूले</a:t>
            </a:r>
            <a:r>
              <a:rPr lang="ne-NP" sz="2000" b="1" dirty="0"/>
              <a:t> सुनेनन् (प्रस्थान ६:९)। पछि, परमेश्वरले उनलाई फेरि फारोसँग </a:t>
            </a:r>
            <a:r>
              <a:rPr lang="ne-NP" sz="2000" b="1" dirty="0" err="1"/>
              <a:t>इस्राएलको</a:t>
            </a:r>
            <a:r>
              <a:rPr lang="ne-NP" sz="2000" b="1" dirty="0"/>
              <a:t> </a:t>
            </a:r>
            <a:r>
              <a:rPr lang="ne-NP" sz="2000" b="1" dirty="0" err="1"/>
              <a:t>स्वतन्त्रताको</a:t>
            </a:r>
            <a:r>
              <a:rPr lang="ne-NP" sz="2000" b="1" dirty="0"/>
              <a:t> लागि बिन्ती गर्न पठाउनुभयो (प्रस्थान ६:१०-११)।</a:t>
            </a:r>
            <a:endParaRPr lang="en" sz="2000" b="1" dirty="0"/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3114676" y="4592025"/>
            <a:ext cx="90773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 err="1"/>
              <a:t>मोशा</a:t>
            </a:r>
            <a:r>
              <a:rPr lang="ne-NP" b="1" dirty="0"/>
              <a:t> </a:t>
            </a:r>
            <a:r>
              <a:rPr lang="ne-NP" b="1" dirty="0" err="1"/>
              <a:t>उदासिन</a:t>
            </a:r>
            <a:r>
              <a:rPr lang="ne-NP" b="1" dirty="0"/>
              <a:t>, निराश र </a:t>
            </a:r>
            <a:r>
              <a:rPr lang="ne-NP" b="1" dirty="0" err="1"/>
              <a:t>बिचलित</a:t>
            </a:r>
            <a:r>
              <a:rPr lang="ne-NP" b="1" dirty="0"/>
              <a:t> भए। तर, </a:t>
            </a:r>
            <a:r>
              <a:rPr lang="ne-NP" b="1" dirty="0" err="1"/>
              <a:t>आसाफ</a:t>
            </a:r>
            <a:r>
              <a:rPr lang="ne-NP" b="1" dirty="0"/>
              <a:t> र </a:t>
            </a:r>
            <a:r>
              <a:rPr lang="ne-NP" b="1" dirty="0" err="1"/>
              <a:t>अय्यूब</a:t>
            </a:r>
            <a:r>
              <a:rPr lang="ne-NP" b="1" dirty="0"/>
              <a:t> जस्ता अन्य महान् व्यक्तित्वहरूले जस्तै, उनले पनि त्यही महसुस गरे, उनले निराशाको सामनालाई त्यागेनन्। परमेश्वरमाथिको उनको भरोसा उनको वर्तमान भावनाहरू भन्दा बलियो थियो। जब हामी निराश हुन्छौं, </a:t>
            </a:r>
            <a:r>
              <a:rPr lang="ne-NP" b="1" dirty="0" err="1"/>
              <a:t>आसापका</a:t>
            </a:r>
            <a:r>
              <a:rPr lang="ne-NP" b="1" dirty="0"/>
              <a:t> शब्दहरूलाई आफ्नै बनाऔं: "तर म </a:t>
            </a:r>
            <a:r>
              <a:rPr lang="ne-NP" b="1" dirty="0" err="1"/>
              <a:t>सधैं</a:t>
            </a:r>
            <a:r>
              <a:rPr lang="ne-NP" b="1" dirty="0"/>
              <a:t> </a:t>
            </a:r>
            <a:r>
              <a:rPr lang="ne-NP" b="1" dirty="0" err="1"/>
              <a:t>तपाईंसँग</a:t>
            </a:r>
            <a:r>
              <a:rPr lang="ne-NP" b="1" dirty="0"/>
              <a:t> छु, </a:t>
            </a:r>
            <a:r>
              <a:rPr lang="ne-NP" b="1" dirty="0" err="1"/>
              <a:t>किनकि</a:t>
            </a:r>
            <a:r>
              <a:rPr lang="ne-NP" b="1" dirty="0"/>
              <a:t> </a:t>
            </a:r>
            <a:r>
              <a:rPr lang="ne-NP" b="1" dirty="0" err="1"/>
              <a:t>तपाईंले</a:t>
            </a:r>
            <a:r>
              <a:rPr lang="ne-NP" b="1" dirty="0"/>
              <a:t> मेरो दाहिने हात समात्नुहुन्छ। </a:t>
            </a:r>
            <a:r>
              <a:rPr lang="ne-NP" b="1" dirty="0" err="1"/>
              <a:t>तपाईंले</a:t>
            </a:r>
            <a:r>
              <a:rPr lang="ne-NP" b="1" dirty="0"/>
              <a:t> आफ्नो सल्लाहले मलाई </a:t>
            </a:r>
            <a:r>
              <a:rPr lang="ne-NP" b="1" dirty="0" err="1"/>
              <a:t>डोऱ्याउनुहुन्छ</a:t>
            </a:r>
            <a:r>
              <a:rPr lang="ne-NP" b="1" dirty="0"/>
              <a:t>, र पछि </a:t>
            </a:r>
            <a:r>
              <a:rPr lang="ne-NP" b="1" dirty="0" err="1"/>
              <a:t>तपाईंले</a:t>
            </a:r>
            <a:r>
              <a:rPr lang="ne-NP" b="1" dirty="0"/>
              <a:t> मलाई महिमामा स्वागत गर्नुहुनेछ। स्वर्गमा </a:t>
            </a:r>
            <a:r>
              <a:rPr lang="ne-NP" b="1" dirty="0" err="1"/>
              <a:t>तपाईं</a:t>
            </a:r>
            <a:r>
              <a:rPr lang="ne-NP" b="1" dirty="0"/>
              <a:t> बाहेक मेरो को छ? यदि म </a:t>
            </a:r>
            <a:r>
              <a:rPr lang="ne-NP" b="1" dirty="0" err="1"/>
              <a:t>तपाईंसँग</a:t>
            </a:r>
            <a:r>
              <a:rPr lang="ne-NP" b="1" dirty="0"/>
              <a:t> छु भने, म पृथ्वीमा केही चाहन्न। मेरो शरीर र मेरो आत्मा असफल हुन सक्छ, तर परमेश्वरले मेरो हृदयलाई बलियो बनाउनुहुन्छ; उहाँ मेरो अनन्त सम्पदा हुनुहुन्छ" (</a:t>
            </a:r>
            <a:r>
              <a:rPr lang="ne-NP" b="1" dirty="0" err="1"/>
              <a:t>भजनसंग्रह</a:t>
            </a:r>
            <a:r>
              <a:rPr lang="ne-NP" b="1" dirty="0"/>
              <a:t> ७३:२३-२६)।</a:t>
            </a:r>
            <a:endParaRPr lang="en" b="1" dirty="0"/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794" b="3794"/>
          <a:stretch>
            <a:fillRect/>
          </a:stretch>
        </p:blipFill>
        <p:spPr>
          <a:xfrm>
            <a:off x="152396" y="4810584"/>
            <a:ext cx="2809879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मोशा</a:t>
            </a:r>
            <a:r>
              <a:rPr lang="ne-NP" sz="2000" b="1" dirty="0"/>
              <a:t> </a:t>
            </a:r>
            <a:r>
              <a:rPr lang="ne-NP" sz="2000" b="1" dirty="0" err="1"/>
              <a:t>उदासिन</a:t>
            </a:r>
            <a:r>
              <a:rPr lang="ne-NP" sz="2000" b="1" dirty="0"/>
              <a:t>, निराश र </a:t>
            </a:r>
            <a:r>
              <a:rPr lang="ne-NP" sz="2000" b="1" dirty="0" err="1"/>
              <a:t>बिचलित</a:t>
            </a:r>
            <a:r>
              <a:rPr lang="ne-NP" sz="2000" b="1" dirty="0"/>
              <a:t> भए। तर, </a:t>
            </a:r>
            <a:r>
              <a:rPr lang="ne-NP" sz="2000" b="1" dirty="0" err="1"/>
              <a:t>आसाफ</a:t>
            </a:r>
            <a:r>
              <a:rPr lang="ne-NP" sz="2000" b="1" dirty="0"/>
              <a:t> र </a:t>
            </a:r>
            <a:r>
              <a:rPr lang="ne-NP" sz="2000" b="1" dirty="0" err="1"/>
              <a:t>अय्यूब</a:t>
            </a:r>
            <a:r>
              <a:rPr lang="ne-NP" sz="2000" b="1" dirty="0"/>
              <a:t> जस्ता अन्य महान् व्यक्तित्वहरूले जस्तै, उनले पनि त्यही महसुस गरे, उनले निराशाको सामनालाई त्यागेनन्। परमेश्वरमाथिको उनको भरोसा उनको वर्तमान भावनाहरू भन्दा बलियो थियो।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मोशाले</a:t>
            </a:r>
            <a:r>
              <a:rPr lang="ne-NP" sz="2000" b="1" dirty="0"/>
              <a:t> अस्वीकार गरे, र फेरि आफ्ना बहानाहरू देखाए: यदि मेरा मानिसहरूले मेरो कुरा सुन्दैनन् भने, म यति नराम्रो बोल्दा फारोले कसरी सुन्नेछन्? (प्रस्थान ६:१२)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848352" y="2789813"/>
            <a:ext cx="634364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ne-NP" sz="6600" b="1" spc="300" dirty="0" err="1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मोशा</a:t>
            </a:r>
            <a:r>
              <a:rPr lang="ne-NP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र </a:t>
            </a:r>
            <a:r>
              <a:rPr lang="ne-NP" sz="6600" b="1" spc="300" dirty="0" err="1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हारुनको</a:t>
            </a:r>
            <a:r>
              <a:rPr lang="ne-NP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भूमिका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1340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Arial</vt:lpstr>
      <vt:lpstr>Kalimati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69</cp:revision>
  <dcterms:created xsi:type="dcterms:W3CDTF">2025-06-22T14:18:26Z</dcterms:created>
  <dcterms:modified xsi:type="dcterms:W3CDTF">2025-07-04T15:05:57Z</dcterms:modified>
</cp:coreProperties>
</file>