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ne-NP" sz="1600" b="1" spc="300" dirty="0">
              <a:solidFill>
                <a:schemeClr val="tx1"/>
              </a:solidFill>
            </a:rPr>
            <a:t>बेजलिएल, जसले सम्पूर्ण परियोजना निर्देशन गरे (प्रस्थान ३१:२)</a:t>
          </a:r>
          <a:endParaRPr lang="es-ES" sz="1600" spc="300" dirty="0">
            <a:solidFill>
              <a:schemeClr val="tx1"/>
            </a:solidFill>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ne-NP" sz="1400" b="1" spc="300" dirty="0">
              <a:solidFill>
                <a:schemeClr val="tx1"/>
              </a:solidFill>
            </a:rPr>
            <a:t>अहोलियाब, जसले प्रमुख सहायकको रूपमा काम गरे (प्रस्थान ३१:६अ)</a:t>
          </a:r>
          <a:endParaRPr lang="es-ES" sz="1400" spc="30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ne-NP" sz="1400" b="1" spc="300" dirty="0">
              <a:solidFill>
                <a:schemeClr val="tx1"/>
              </a:solidFill>
              <a:cs typeface="Kalimati" panose="00000400000000000000" pitchFamily="2"/>
            </a:rPr>
            <a:t>अन्य मानिसहरू, जसले काममा मद्दत गरे (प्रस्थान ३१:६आ</a:t>
          </a:r>
          <a:r>
            <a:rPr lang="ne-NP" sz="1400" b="1" spc="300" dirty="0">
              <a:solidFill>
                <a:schemeClr val="tx1"/>
              </a:solidFill>
            </a:rPr>
            <a:t>)</a:t>
          </a:r>
          <a:endParaRPr lang="es-ES" sz="1400" spc="30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0960" rIns="113792" bIns="60960" numCol="1" spcCol="1270" anchor="ctr" anchorCtr="0">
          <a:noAutofit/>
        </a:bodyPr>
        <a:lstStyle/>
        <a:p>
          <a:pPr marL="0" lvl="0" indent="0" algn="ctr" defTabSz="711200">
            <a:lnSpc>
              <a:spcPct val="90000"/>
            </a:lnSpc>
            <a:spcBef>
              <a:spcPct val="0"/>
            </a:spcBef>
            <a:spcAft>
              <a:spcPct val="35000"/>
            </a:spcAft>
            <a:buNone/>
          </a:pPr>
          <a:r>
            <a:rPr lang="ne-NP" sz="1600" b="1" kern="1200" spc="300" dirty="0">
              <a:solidFill>
                <a:schemeClr val="tx1"/>
              </a:solidFill>
            </a:rPr>
            <a:t>बेजलिएल, जसले सम्पूर्ण परियोजना निर्देशन गरे (प्रस्थान ३१:२)</a:t>
          </a:r>
          <a:endParaRPr lang="es-ES" sz="1600" kern="1200" spc="300" dirty="0">
            <a:solidFill>
              <a:schemeClr val="tx1"/>
            </a:solidFill>
          </a:endParaRPr>
        </a:p>
      </dsp:txBody>
      <dsp:txXfrm rot="10800000">
        <a:off x="470558" y="123"/>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53340" rIns="99568" bIns="53340" numCol="1" spcCol="1270" anchor="ctr" anchorCtr="0">
          <a:noAutofit/>
        </a:bodyPr>
        <a:lstStyle/>
        <a:p>
          <a:pPr marL="0" lvl="0" indent="0" algn="ctr" defTabSz="622300">
            <a:lnSpc>
              <a:spcPct val="90000"/>
            </a:lnSpc>
            <a:spcBef>
              <a:spcPct val="0"/>
            </a:spcBef>
            <a:spcAft>
              <a:spcPct val="35000"/>
            </a:spcAft>
            <a:buNone/>
          </a:pPr>
          <a:r>
            <a:rPr lang="ne-NP" sz="1400" b="1" kern="1200" spc="300" dirty="0">
              <a:solidFill>
                <a:schemeClr val="tx1"/>
              </a:solidFill>
            </a:rPr>
            <a:t>अहोलियाब, जसले प्रमुख सहायकको रूपमा काम गरे (प्रस्थान ३१:६अ)</a:t>
          </a:r>
          <a:endParaRPr lang="es-ES" sz="1400" kern="1200" spc="300" dirty="0">
            <a:solidFill>
              <a:schemeClr val="tx1"/>
            </a:solidFill>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53340" rIns="99568" bIns="53340" numCol="1" spcCol="1270" anchor="ctr" anchorCtr="0">
          <a:noAutofit/>
        </a:bodyPr>
        <a:lstStyle/>
        <a:p>
          <a:pPr marL="0" lvl="0" indent="0" algn="ctr" defTabSz="622300">
            <a:lnSpc>
              <a:spcPct val="90000"/>
            </a:lnSpc>
            <a:spcBef>
              <a:spcPct val="0"/>
            </a:spcBef>
            <a:spcAft>
              <a:spcPct val="35000"/>
            </a:spcAft>
            <a:buNone/>
          </a:pPr>
          <a:r>
            <a:rPr lang="ne-NP" sz="1400" b="1" kern="1200" spc="300" dirty="0">
              <a:solidFill>
                <a:schemeClr val="tx1"/>
              </a:solidFill>
              <a:cs typeface="Kalimati" panose="00000400000000000000" pitchFamily="2"/>
            </a:rPr>
            <a:t>अन्य मानिसहरू, जसले काममा मद्दत गरे (प्रस्थान ३१:६आ</a:t>
          </a:r>
          <a:r>
            <a:rPr lang="ne-NP" sz="1400" b="1" kern="1200" spc="300" dirty="0">
              <a:solidFill>
                <a:schemeClr val="tx1"/>
              </a:solidFill>
            </a:rPr>
            <a:t>)</a:t>
          </a:r>
          <a:endParaRPr lang="es-ES" sz="1400" kern="1200" spc="300" dirty="0">
            <a:solidFill>
              <a:schemeClr val="tx1"/>
            </a:solidFill>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8/18/2025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18/08/2025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18/08/2025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18/08/2025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18/08/2025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18/08/2025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18/08/2025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18/08/2025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18/08/2025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18/08/2025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18/08/2025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18/08/2025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18/08/2025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217216"/>
            <a:ext cx="5001186" cy="2123658"/>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ne-NP" sz="6600" b="1" dirty="0">
                <a:ln w="9525">
                  <a:solidFill>
                    <a:srgbClr val="A37101"/>
                  </a:solidFill>
                  <a:prstDash val="solid"/>
                </a:ln>
                <a:solidFill>
                  <a:srgbClr val="F1A501"/>
                </a:solidFill>
                <a:effectLst>
                  <a:outerShdw blurRad="12700" dist="38100" dir="2700000" algn="tl" rotWithShape="0">
                    <a:srgbClr val="FFDF97"/>
                  </a:outerShdw>
                </a:effectLst>
              </a:rPr>
              <a:t>करार र नक्सा</a:t>
            </a:r>
            <a:endParaRPr kumimoji="0" lang="en" sz="66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e-NP"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सेप्टेम्बर ६, २०२५ का लागि अध्याय १०</a:t>
            </a:r>
            <a:endPar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97747"/>
            <a:ext cx="12192000" cy="769441"/>
          </a:xfrm>
          <a:prstGeom prst="rect">
            <a:avLst/>
          </a:prstGeom>
          <a:noFill/>
        </p:spPr>
        <p:txBody>
          <a:bodyPr wrap="square">
            <a:spAutoFit/>
            <a:scene3d>
              <a:camera prst="orthographicFront"/>
              <a:lightRig rig="fla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e-NP"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rPr>
              <a:t>नमूना अनुसार पवित्रस्थान</a:t>
            </a:r>
            <a:r>
              <a:rPr kumimoji="0" lang="ne-NP" sz="4400" b="1" i="0" u="none" strike="noStrike" kern="1200" cap="none" spc="0" normalizeH="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rPr>
              <a:t> बनाउन</a:t>
            </a:r>
            <a:r>
              <a:rPr kumimoji="0" lang="ne-NP"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rPr>
              <a:t> तयार</a:t>
            </a:r>
            <a:endPar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433901"/>
            <a:ext cx="12192000" cy="646331"/>
          </a:xfrm>
          <a:prstGeom prst="rect">
            <a:avLst/>
          </a:prstGeom>
          <a:noFill/>
        </p:spPr>
        <p:txBody>
          <a:bodyPr wrap="square">
            <a:spAutoFit/>
          </a:bodyPr>
          <a:lstStyle/>
          <a:p>
            <a:pPr lvl="0" algn="ctr">
              <a:defRPr/>
            </a:pPr>
            <a:r>
              <a:rPr lang="ne-NP"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cs typeface="Kalimati" panose="00000400000000000000" pitchFamily="2"/>
              </a:rPr>
              <a:t>"हे, म यहूदाको गोत्रका हूरको छोरा ऊरीको छोरा बेजालेएललाई छानेँ, र म उसलाई परमेश्वरको आत्माद्वारा, ज्ञान, समझ, ज्ञान र सबै प्रकारका सीपहरूद्वारा भरिदिएको छु।” (प्रस्थान ३१:२-३)</a:t>
            </a:r>
            <a:endParaRPr kumimoji="0" lang="es-ES"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cs typeface="Kalimati" panose="00000400000000000000" pitchFamily="2"/>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8" y="2835585"/>
            <a:ext cx="12052701" cy="1015663"/>
          </a:xfrm>
          <a:prstGeom prst="rect">
            <a:avLst/>
          </a:prstGeom>
          <a:noFill/>
        </p:spPr>
        <p:txBody>
          <a:bodyPr wrap="square" rtlCol="0">
            <a:spAutoFit/>
          </a:bodyPr>
          <a:lstStyle/>
          <a:p>
            <a:pPr lvl="0">
              <a:spcBef>
                <a:spcPts val="600"/>
              </a:spcBef>
              <a:defRPr/>
            </a:pPr>
            <a:r>
              <a:rPr lang="ne-NP" sz="2000" b="1" dirty="0">
                <a:solidFill>
                  <a:prstClr val="black"/>
                </a:solidFill>
              </a:rPr>
              <a:t>जब परमेश्वरले मोशालाई निर्माणको विस्तृत निर्देशन दिनुभयो, उहाँले प्रत्येक विवरण भन्नुभएन। काँस्यको पात्र, करूबहरू, पुजारीहरूका टोपी आदि कस्तो देखिनुपर्ने?  पवित्र आत्मालाई निर्माताहरूका सिप वा वरदानहरूसँग काम गर्ने अवसर दिइएको थियो।</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3999866961"/>
              </p:ext>
            </p:extLst>
          </p:nvPr>
        </p:nvGraphicFramePr>
        <p:xfrm>
          <a:off x="139297" y="4347674"/>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411495"/>
            <a:ext cx="9148394" cy="707886"/>
          </a:xfrm>
          <a:prstGeom prst="rect">
            <a:avLst/>
          </a:prstGeom>
          <a:noFill/>
        </p:spPr>
        <p:txBody>
          <a:bodyPr wrap="square" rtlCol="0">
            <a:spAutoFit/>
          </a:bodyPr>
          <a:lstStyle/>
          <a:p>
            <a:pPr lvl="0">
              <a:spcBef>
                <a:spcPts val="600"/>
              </a:spcBef>
              <a:defRPr/>
            </a:pPr>
            <a:r>
              <a:rPr lang="ne-NP" sz="2000" b="1" dirty="0">
                <a:solidFill>
                  <a:prstClr val="black"/>
                </a:solidFill>
              </a:rPr>
              <a:t>पवित्रस्थान निर्माणका निर्देशनबीचमा, विश्रामदिनको विशेष उल्लेख छ (प्रस्थान ३१:१२-१७)। यससँग विश्राम दिनको के सम्बन्ध छ?</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899406"/>
            <a:ext cx="12052700" cy="400110"/>
          </a:xfrm>
          <a:prstGeom prst="rect">
            <a:avLst/>
          </a:prstGeom>
          <a:noFill/>
        </p:spPr>
        <p:txBody>
          <a:bodyPr wrap="square">
            <a:spAutoFit/>
          </a:bodyPr>
          <a:lstStyle/>
          <a:p>
            <a:pPr lvl="0">
              <a:spcBef>
                <a:spcPts val="600"/>
              </a:spcBef>
              <a:defRPr/>
            </a:pPr>
            <a:r>
              <a:rPr lang="ne-NP" sz="2000" b="1" dirty="0">
                <a:solidFill>
                  <a:prstClr val="black"/>
                </a:solidFill>
              </a:rPr>
              <a:t>यी विवरणहरूका लागि पवित्र आत्माले विशेष वरदान वा दक्षता दिनुभएको थियो:</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296" y="6167539"/>
            <a:ext cx="9042804" cy="646331"/>
          </a:xfrm>
          <a:prstGeom prst="rect">
            <a:avLst/>
          </a:prstGeom>
          <a:noFill/>
        </p:spPr>
        <p:txBody>
          <a:bodyPr wrap="square">
            <a:spAutoFit/>
          </a:bodyPr>
          <a:lstStyle/>
          <a:p>
            <a:pPr lvl="0">
              <a:spcBef>
                <a:spcPts val="600"/>
              </a:spcBef>
              <a:defRPr/>
            </a:pPr>
            <a:r>
              <a:rPr lang="ne-NP" b="1" dirty="0">
                <a:solidFill>
                  <a:prstClr val="black"/>
                </a:solidFill>
              </a:rPr>
              <a:t>पवित्रता नै साँचो वा कुञ्जी हो। पवित्र परमेश्वरको नजिक जान हामी पनि उहाँजस्तै पवित्र हुनुपर्छ। विश्रामदिन त्यस पवित्रताको चिन्ह हो (प्रस्थान ३१:१३; इजकिएल २०:१२, २०)।</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355613" y="259249"/>
            <a:ext cx="7702787" cy="5770811"/>
          </a:xfrm>
          <a:prstGeom prst="rect">
            <a:avLst/>
          </a:prstGeom>
          <a:noFill/>
        </p:spPr>
        <p:txBody>
          <a:bodyPr wrap="square">
            <a:spAutoFit/>
          </a:bodyPr>
          <a:lstStyle/>
          <a:p>
            <a:pPr lvl="0">
              <a:spcBef>
                <a:spcPts val="600"/>
              </a:spcBef>
              <a:defRPr/>
            </a:pPr>
            <a:r>
              <a:rPr lang="ne-NP" sz="2800" b="1" dirty="0">
                <a:solidFill>
                  <a:prstClr val="black"/>
                </a:solidFill>
                <a:latin typeface="Constantia" panose="02030602050306030303" pitchFamily="18" charset="0"/>
              </a:rPr>
              <a:t>"परमेश्वरको वासस्थानको रूपमा पवित्रस्थान निर्माण गर्दा, मोशालाई स्वर्गका कुराहरूको नमूनाअनुसार सबै वस्तुहरू बनाउन निर्देशन दिइएको थियो। परमेश्वरले उनलाई डाँडामा बोलाएर स्वर्गीय कुराहरू देखाउनुभयो, र तिनको प्रतिकरूपमा पवित्रस्थान र त्यससँग सम्बन्धित सबै कुरा बनाइएको थियो।</a:t>
            </a:r>
          </a:p>
          <a:p>
            <a:pPr lvl="0">
              <a:spcBef>
                <a:spcPts val="600"/>
              </a:spcBef>
              <a:defRPr/>
            </a:pPr>
            <a:r>
              <a:rPr lang="ne-NP" sz="2800" b="1" dirty="0">
                <a:solidFill>
                  <a:prstClr val="black"/>
                </a:solidFill>
                <a:latin typeface="Constantia" panose="02030602050306030303" pitchFamily="18" charset="0"/>
              </a:rPr>
              <a:t>त्यसरी इस्राएललाई, जसमा उहाँले आफ्नो वासस्थान बनाउन चाहनुभएको थियो, उहाँले आफ्नो चरित्रको गौरवशाली आदर्श प्रकट गर्नुभयो। […] तर यो आदर्श उनीहरू आफैंमा प्राप्‍त गर्न असमर्थ थिए। सिनैमा भएको प्रकटले उनीहरूलाई केवल तिनीहरूका आवश्यकताहरू र असहायतालाई बुझाउन सकेको थियो।”</a:t>
            </a:r>
          </a:p>
        </p:txBody>
      </p:sp>
      <p:sp>
        <p:nvSpPr>
          <p:cNvPr id="4" name="CuadroTexto 3">
            <a:extLst>
              <a:ext uri="{FF2B5EF4-FFF2-40B4-BE49-F238E27FC236}">
                <a16:creationId xmlns:a16="http://schemas.microsoft.com/office/drawing/2014/main" id="{070D5D18-6EDB-D910-C040-6798799986FE}"/>
              </a:ext>
            </a:extLst>
          </p:cNvPr>
          <p:cNvSpPr txBox="1"/>
          <p:nvPr/>
        </p:nvSpPr>
        <p:spPr>
          <a:xfrm>
            <a:off x="6755893" y="6429474"/>
            <a:ext cx="330250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e-NP" sz="1600" b="1" i="0" u="none" strike="noStrike" kern="1200" cap="none" spc="0" normalizeH="0" baseline="0" noProof="0" dirty="0">
                <a:ln>
                  <a:noFill/>
                </a:ln>
                <a:solidFill>
                  <a:prstClr val="black"/>
                </a:solidFill>
                <a:effectLst/>
                <a:uLnTx/>
                <a:uFillTx/>
                <a:latin typeface="Aptos" panose="02110004020202020204"/>
                <a:ea typeface="+mn-ea"/>
                <a:cs typeface="+mn-cs"/>
              </a:rPr>
              <a:t>एलेन</a:t>
            </a:r>
            <a:r>
              <a:rPr kumimoji="0" lang="ne-NP" sz="1600" b="1" i="0" u="none" strike="noStrike" kern="1200" cap="none" spc="0" normalizeH="0" noProof="0" dirty="0">
                <a:ln>
                  <a:noFill/>
                </a:ln>
                <a:solidFill>
                  <a:prstClr val="black"/>
                </a:solidFill>
                <a:effectLst/>
                <a:uLnTx/>
                <a:uFillTx/>
                <a:latin typeface="Aptos" panose="02110004020202020204"/>
                <a:ea typeface="+mn-ea"/>
                <a:cs typeface="+mn-cs"/>
              </a:rPr>
              <a:t> जी ह्वाइट</a:t>
            </a:r>
            <a:r>
              <a:rPr kumimoji="0" lang="ne-NP" sz="1600" b="1" i="1" u="none" strike="noStrike" kern="1200" cap="none" spc="0" normalizeH="0" noProof="0" dirty="0">
                <a:ln>
                  <a:noFill/>
                </a:ln>
                <a:solidFill>
                  <a:prstClr val="black"/>
                </a:solidFill>
                <a:effectLst/>
                <a:uLnTx/>
                <a:uFillTx/>
                <a:latin typeface="Aptos" panose="02110004020202020204"/>
                <a:ea typeface="+mn-ea"/>
                <a:cs typeface="+mn-cs"/>
              </a:rPr>
              <a:t> एजुकेशन </a:t>
            </a:r>
            <a:r>
              <a:rPr kumimoji="0" lang="en" sz="1600" b="1" i="1" u="none" strike="noStrike" kern="1200" cap="none" spc="0" normalizeH="0" baseline="0" noProof="0" dirty="0">
                <a:ln>
                  <a:noFill/>
                </a:ln>
                <a:solidFill>
                  <a:prstClr val="black"/>
                </a:solidFill>
                <a:effectLst/>
                <a:uLnTx/>
                <a:uFillTx/>
                <a:latin typeface="Aptos" panose="02110004020202020204"/>
                <a:ea typeface="+mn-ea"/>
                <a:cs typeface="+mn-cs"/>
              </a:rPr>
              <a:t> </a:t>
            </a:r>
            <a:r>
              <a:rPr lang="ne-NP" sz="1600" b="1" dirty="0">
                <a:solidFill>
                  <a:prstClr val="black"/>
                </a:solidFill>
                <a:latin typeface="Aptos" panose="02110004020202020204"/>
              </a:rPr>
              <a:t>पृ</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ne-NP" sz="1600" b="1" dirty="0">
                <a:solidFill>
                  <a:prstClr val="black"/>
                </a:solidFill>
                <a:latin typeface="Aptos" panose="02110004020202020204"/>
              </a:rPr>
              <a:t>३५</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ne-NP" sz="1600" b="1" i="0" u="none" strike="noStrike" kern="1200" cap="none" spc="0" normalizeH="0" baseline="0" noProof="0" dirty="0">
                <a:ln>
                  <a:noFill/>
                </a:ln>
                <a:solidFill>
                  <a:prstClr val="black"/>
                </a:solidFill>
                <a:effectLst/>
                <a:uLnTx/>
                <a:uFillTx/>
                <a:latin typeface="Aptos" panose="02110004020202020204"/>
                <a:ea typeface="+mn-ea"/>
                <a:cs typeface="+mn-cs"/>
              </a:rPr>
              <a:t>३६</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143282"/>
            <a:ext cx="12191980" cy="138499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e-NP"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"मोशाले गएर परमप्रभुको सबै वचन र सबै न्यायहरू जनतामा सुनाए। तब सबै जनताले एउटै स्वरमा जवाफ दिँदै भने, ‘परमप्रभुले भन्नुभएको सबै वचन हामी पालन गर्नेछौं।” प्रस्थान २४:३।</a:t>
            </a:r>
            <a:endPar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 </a:t>
            </a:r>
            <a:r>
              <a:rPr kumimoji="0" lang="ne-NP"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करार</a:t>
            </a: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करारको</a:t>
            </a:r>
            <a:r>
              <a:rPr kumimoji="0" lang="ne-NP" sz="2000" b="1" i="0" u="none" strike="noStrike" kern="1200" cap="none" spc="0" normalizeH="0" noProof="0" dirty="0">
                <a:ln>
                  <a:noFill/>
                </a:ln>
                <a:solidFill>
                  <a:prstClr val="black"/>
                </a:solidFill>
                <a:effectLst/>
                <a:uLnTx/>
                <a:uFillTx/>
                <a:latin typeface="Aptos" panose="02110004020202020204"/>
                <a:ea typeface="+mn-ea"/>
                <a:cs typeface="+mn-cs"/>
              </a:rPr>
              <a:t> रगत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प्रस्थान</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२४</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१</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६</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ne-NP" sz="2000" b="1" dirty="0">
                <a:solidFill>
                  <a:prstClr val="black"/>
                </a:solidFill>
                <a:latin typeface="Aptos" panose="02110004020202020204"/>
              </a:rPr>
              <a:t>८</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करार</a:t>
            </a:r>
            <a:r>
              <a:rPr kumimoji="0" lang="ne-NP" sz="2000" b="1" i="0" u="none" strike="noStrike" kern="1200" cap="none" spc="0" normalizeH="0" noProof="0" dirty="0">
                <a:ln>
                  <a:noFill/>
                </a:ln>
                <a:solidFill>
                  <a:prstClr val="black"/>
                </a:solidFill>
                <a:effectLst/>
                <a:uLnTx/>
                <a:uFillTx/>
                <a:latin typeface="Aptos" panose="02110004020202020204"/>
                <a:ea typeface="+mn-ea"/>
                <a:cs typeface="+mn-cs"/>
              </a:rPr>
              <a:t> पूरा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ne-NP" sz="2000" b="1" dirty="0">
                <a:solidFill>
                  <a:prstClr val="black"/>
                </a:solidFill>
                <a:latin typeface="Aptos" panose="02110004020202020204"/>
              </a:rPr>
              <a:t>प्रस्थान</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२४</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७</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lang="ne-NP" sz="2000" b="1" dirty="0">
                <a:solidFill>
                  <a:prstClr val="black"/>
                </a:solidFill>
                <a:latin typeface="Aptos" panose="02110004020202020204"/>
              </a:rPr>
              <a:t>करारको खाना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ne-NP" sz="2000" b="1" dirty="0">
                <a:solidFill>
                  <a:prstClr val="black"/>
                </a:solidFill>
                <a:latin typeface="Aptos" panose="02110004020202020204"/>
              </a:rPr>
              <a:t>प्रस्थान</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२४</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९</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१८</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100000"/>
              </a:lnSpc>
              <a:spcBef>
                <a:spcPts val="1800"/>
              </a:spcBef>
              <a:spcAft>
                <a:spcPts val="0"/>
              </a:spcAft>
              <a:buClrTx/>
              <a:buSzTx/>
              <a:buFontTx/>
              <a:buNone/>
              <a:tabLst/>
              <a:defRPr/>
            </a:pPr>
            <a:r>
              <a:rPr lang="es-ES" sz="2000" b="1" dirty="0">
                <a:solidFill>
                  <a:srgbClr val="D3FF19"/>
                </a:solidFill>
                <a:effectLst>
                  <a:outerShdw blurRad="38100" dist="38100" dir="2700000" algn="tl">
                    <a:srgbClr val="000000">
                      <a:alpha val="43137"/>
                    </a:srgbClr>
                  </a:outerShdw>
                </a:effectLst>
                <a:highlight>
                  <a:srgbClr val="9100C4"/>
                </a:highlight>
                <a:latin typeface="Aptos" panose="02110004020202020204"/>
              </a:rPr>
              <a:t> </a:t>
            </a:r>
            <a:r>
              <a:rPr lang="ne-NP" sz="2000" b="1" dirty="0">
                <a:solidFill>
                  <a:srgbClr val="D3FF19"/>
                </a:solidFill>
                <a:effectLst>
                  <a:outerShdw blurRad="38100" dist="38100" dir="2700000" algn="tl">
                    <a:srgbClr val="000000">
                      <a:alpha val="43137"/>
                    </a:srgbClr>
                  </a:outerShdw>
                </a:effectLst>
                <a:highlight>
                  <a:srgbClr val="9100C4"/>
                </a:highlight>
                <a:latin typeface="Aptos" panose="02110004020202020204"/>
              </a:rPr>
              <a:t>नमूना</a:t>
            </a: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ne-NP" sz="2000" b="1" i="0" u="none" strike="noStrike" kern="1200" cap="none" spc="0" normalizeH="0" baseline="0" noProof="0" dirty="0">
                <a:ln>
                  <a:noFill/>
                </a:ln>
                <a:solidFill>
                  <a:prstClr val="black"/>
                </a:solidFill>
                <a:effectLst/>
                <a:uLnTx/>
                <a:uFillTx/>
                <a:latin typeface="Aptos" panose="02110004020202020204"/>
                <a:cs typeface="Kalimati" panose="00000400000000000000" pitchFamily="2"/>
              </a:rPr>
              <a:t>नमूनाको उद्देश्य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प्रस्थान</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२५</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१</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९</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नमूनाको निम्ति तयार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प्रस्थान</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३१</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१</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१८</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2" y="201643"/>
            <a:ext cx="6953250" cy="1015663"/>
          </a:xfrm>
          <a:prstGeom prst="rect">
            <a:avLst/>
          </a:prstGeom>
          <a:noFill/>
        </p:spPr>
        <p:txBody>
          <a:bodyPr wrap="square" rtlCol="0">
            <a:spAutoFit/>
          </a:bodyPr>
          <a:lstStyle/>
          <a:p>
            <a:pPr lvl="0">
              <a:spcBef>
                <a:spcPts val="600"/>
              </a:spcBef>
              <a:defRPr/>
            </a:pPr>
            <a:r>
              <a:rPr lang="ne-NP" sz="2000" b="1" dirty="0">
                <a:solidFill>
                  <a:prstClr val="black"/>
                </a:solidFill>
              </a:rPr>
              <a:t>दश आज्ञाहरू उच्च स्वरमा घोषणा गरेपछि र मोशालाई आधारभूत नियमहरूको सेट दिएपछि, परमेश्वरले इस्राएलसँग करार गर्न चाहनुभयो।</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316228" y="1909803"/>
            <a:ext cx="6895853" cy="1631216"/>
          </a:xfrm>
          <a:prstGeom prst="rect">
            <a:avLst/>
          </a:prstGeom>
          <a:noFill/>
        </p:spPr>
        <p:txBody>
          <a:bodyPr wrap="square">
            <a:spAutoFit/>
          </a:bodyPr>
          <a:lstStyle/>
          <a:p>
            <a:pPr lvl="0">
              <a:spcBef>
                <a:spcPts val="600"/>
              </a:spcBef>
              <a:defRPr/>
            </a:pPr>
            <a:r>
              <a:rPr lang="ne-NP" sz="2000" b="1" dirty="0">
                <a:solidFill>
                  <a:prstClr val="black"/>
                </a:solidFill>
                <a:cs typeface="Kalimati" panose="00000400000000000000" pitchFamily="2"/>
              </a:rPr>
              <a:t>करार पुस्तकमा लेखिएपछि, दुवै पक्षले त्यसलाई अनुमोदन गर्नुपर्थ्यो। जनताले यसलाई अनुमोदन गरे, भने तिनीहरूले यसलाई पालन गर्नेथियो। तर परमेश्वरले यसलाई कसरी अनुमोदन गर्नुभयो? रगतद्वारा; भोजद्वारा; र एउटा नमूनाद्वारा, जसले तिनीहरूलाई करार बुझ्न मद्दत गरोस्।</a:t>
            </a:r>
            <a:endParaRPr kumimoji="0" lang="en" sz="2000" b="1" i="0" u="none" strike="noStrike" kern="1200" cap="none" spc="0" normalizeH="0" baseline="0" noProof="0" dirty="0">
              <a:ln>
                <a:noFill/>
              </a:ln>
              <a:solidFill>
                <a:prstClr val="black"/>
              </a:solidFill>
              <a:effectLst/>
              <a:uLnTx/>
              <a:uFillTx/>
              <a:latin typeface="Aptos" panose="02110004020202020204"/>
              <a:cs typeface="Kalimati" panose="00000400000000000000" pitchFamily="2"/>
            </a:endParaRPr>
          </a:p>
        </p:txBody>
      </p:sp>
      <p:sp>
        <p:nvSpPr>
          <p:cNvPr id="9" name="CuadroTexto 8">
            <a:extLst>
              <a:ext uri="{FF2B5EF4-FFF2-40B4-BE49-F238E27FC236}">
                <a16:creationId xmlns:a16="http://schemas.microsoft.com/office/drawing/2014/main" id="{6CB441D0-0F67-6617-C44B-1F93D1081B97}"/>
              </a:ext>
            </a:extLst>
          </p:cNvPr>
          <p:cNvSpPr txBox="1"/>
          <p:nvPr/>
        </p:nvSpPr>
        <p:spPr>
          <a:xfrm>
            <a:off x="316227" y="1217306"/>
            <a:ext cx="6895853" cy="646331"/>
          </a:xfrm>
          <a:prstGeom prst="rect">
            <a:avLst/>
          </a:prstGeom>
          <a:noFill/>
        </p:spPr>
        <p:txBody>
          <a:bodyPr wrap="square">
            <a:spAutoFit/>
          </a:bodyPr>
          <a:lstStyle/>
          <a:p>
            <a:pPr lvl="0">
              <a:spcBef>
                <a:spcPts val="600"/>
              </a:spcBef>
              <a:defRPr/>
            </a:pPr>
            <a:r>
              <a:rPr lang="ne-NP" b="1" dirty="0">
                <a:solidFill>
                  <a:prstClr val="black"/>
                </a:solidFill>
              </a:rPr>
              <a:t>करार सरल थियो: म तिमीहरूको परमेश्वर हुनेछु, म तिमीहरूलाई रक्षा गर्नेछु र आशीर्वाद दिनेछु; तिमीहरूले मेरा नियमहरू पालन गर्नुपर्छ।</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457201" y="5865717"/>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e-NP" sz="4800" b="1" spc="150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latin typeface="Aptos" panose="02110004020202020204"/>
              </a:rPr>
              <a:t>करार</a:t>
            </a:r>
            <a:endPar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e-NP"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rPr>
              <a:t>करारको</a:t>
            </a:r>
            <a:r>
              <a:rPr kumimoji="0" lang="ne-NP" sz="4400" b="1" i="0" u="none" strike="noStrike" kern="1200" cap="none" spc="300" normalizeH="0" noProof="0" dirty="0">
                <a:ln/>
                <a:solidFill>
                  <a:srgbClr val="FF0000"/>
                </a:solidFill>
                <a:effectLst>
                  <a:glow rad="127000">
                    <a:srgbClr val="FFFF66"/>
                  </a:glow>
                </a:effectLst>
                <a:uLnTx/>
                <a:uFillTx/>
                <a:latin typeface="Aptos" panose="02110004020202020204"/>
                <a:ea typeface="+mn-ea"/>
                <a:cs typeface="+mn-cs"/>
              </a:rPr>
              <a:t> रगत</a:t>
            </a:r>
            <a:endPar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646331"/>
          </a:xfrm>
          <a:prstGeom prst="rect">
            <a:avLst/>
          </a:prstGeom>
          <a:noFill/>
        </p:spPr>
        <p:txBody>
          <a:bodyPr wrap="square">
            <a:spAutoFit/>
          </a:bodyPr>
          <a:lstStyle/>
          <a:p>
            <a:pPr lvl="0" algn="ctr">
              <a:defRPr/>
            </a:pPr>
            <a:r>
              <a:rPr lang="ne-NP" b="1" dirty="0">
                <a:solidFill>
                  <a:srgbClr val="2A4111"/>
                </a:solidFill>
                <a:latin typeface="Comic Sans MS" panose="030F0702030302020204" pitchFamily="66" charset="0"/>
              </a:rPr>
              <a:t>"मोशाले त्यसपछि रगत लिएर जनतामाथि छर्के र भने, ‘यो कराको रगत हो, जुन परमप्रभुले यी सबै वचनहरू अनुसार तिमीहरूसँग गर्नुभएको छ।’ ” (निर्ग. २४:८)</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400110"/>
          </a:xfrm>
          <a:prstGeom prst="rect">
            <a:avLst/>
          </a:prstGeom>
          <a:noFill/>
        </p:spPr>
        <p:txBody>
          <a:bodyPr wrap="square" rtlCol="0">
            <a:spAutoFit/>
          </a:bodyPr>
          <a:lstStyle/>
          <a:p>
            <a:pPr lvl="0">
              <a:spcBef>
                <a:spcPts val="600"/>
              </a:spcBef>
              <a:defRPr/>
            </a:pPr>
            <a:r>
              <a:rPr lang="ne-NP" sz="2000" b="1" dirty="0">
                <a:solidFill>
                  <a:prstClr val="white"/>
                </a:solidFill>
                <a:effectLst>
                  <a:outerShdw blurRad="38100" dist="38100" dir="2700000" algn="tl">
                    <a:srgbClr val="000000">
                      <a:alpha val="43137"/>
                    </a:srgbClr>
                  </a:outerShdw>
                </a:effectLst>
              </a:rPr>
              <a:t>करार कसरी बनाइयो?</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DF607DFB-AB74-7C50-14AF-64686A232CBB}"/>
              </a:ext>
            </a:extLst>
          </p:cNvPr>
          <p:cNvSpPr txBox="1"/>
          <p:nvPr/>
        </p:nvSpPr>
        <p:spPr>
          <a:xfrm>
            <a:off x="342900" y="1857242"/>
            <a:ext cx="9441548" cy="3785652"/>
          </a:xfrm>
          <a:prstGeom prst="rect">
            <a:avLst/>
          </a:prstGeom>
          <a:noFill/>
        </p:spPr>
        <p:txBody>
          <a:bodyPr wrap="square" rtlCol="0">
            <a:spAutoFit/>
          </a:bodyPr>
          <a:lstStyle/>
          <a:p>
            <a:pPr marL="447675" lvl="0" indent="-447675">
              <a:buFont typeface="+mj-lt"/>
              <a:buAutoNum type="arabicPeriod"/>
              <a:defRPr/>
            </a:pPr>
            <a:r>
              <a:rPr lang="ne-NP" sz="2000" b="1" dirty="0">
                <a:solidFill>
                  <a:srgbClr val="FF66FF">
                    <a:lumMod val="20000"/>
                    <a:lumOff val="80000"/>
                  </a:srgbClr>
                </a:solidFill>
                <a:effectLst>
                  <a:outerShdw blurRad="38100" dist="38100" dir="2700000" algn="tl">
                    <a:srgbClr val="000000">
                      <a:alpha val="43137"/>
                    </a:srgbClr>
                  </a:outerShdw>
                </a:effectLst>
              </a:rPr>
              <a:t>करार कसरी बनाइयो? </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r>
              <a:rPr kumimoji="0" lang="ne-NP"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प्रस्थान</a:t>
            </a:r>
            <a:r>
              <a:rPr kumimoji="0" lang="ne-NP" sz="2000" b="1" i="0" u="none" strike="noStrike" kern="1200" cap="none" spc="0" normalizeH="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lang="ne-NP" sz="2000" b="1" dirty="0">
                <a:solidFill>
                  <a:srgbClr val="FF66FF">
                    <a:lumMod val="20000"/>
                    <a:lumOff val="80000"/>
                  </a:srgbClr>
                </a:solidFill>
                <a:effectLst>
                  <a:outerShdw blurRad="38100" dist="38100" dir="2700000" algn="tl">
                    <a:srgbClr val="000000">
                      <a:alpha val="43137"/>
                    </a:srgbClr>
                  </a:outerShdw>
                </a:effectLst>
                <a:latin typeface="Aptos" panose="02110004020202020204"/>
              </a:rPr>
              <a:t>२४</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r>
              <a:rPr kumimoji="0" lang="ne-NP"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३अ</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ne-NP" sz="2000" b="1" dirty="0">
                <a:solidFill>
                  <a:srgbClr val="FF5050">
                    <a:lumMod val="20000"/>
                    <a:lumOff val="80000"/>
                  </a:srgbClr>
                </a:solidFill>
                <a:effectLst>
                  <a:outerShdw blurRad="38100" dist="38100" dir="2700000" algn="tl">
                    <a:srgbClr val="000000">
                      <a:alpha val="43137"/>
                    </a:srgbClr>
                  </a:outerShdw>
                </a:effectLst>
              </a:rPr>
              <a:t>जनताले सकारात्मक जवाफ दिए (प्रस्थान २४:३आ)</a:t>
            </a:r>
          </a:p>
          <a:p>
            <a:pPr marL="447675" lvl="0" indent="-447675">
              <a:buFont typeface="+mj-lt"/>
              <a:buAutoNum type="arabicPeriod"/>
              <a:defRPr/>
            </a:pPr>
            <a:r>
              <a:rPr lang="ne-NP" sz="2000" b="1" dirty="0">
                <a:solidFill>
                  <a:srgbClr val="FFFF66">
                    <a:lumMod val="20000"/>
                    <a:lumOff val="80000"/>
                  </a:srgbClr>
                </a:solidFill>
                <a:effectLst>
                  <a:outerShdw blurRad="38100" dist="38100" dir="2700000" algn="tl">
                    <a:srgbClr val="000000">
                      <a:alpha val="43137"/>
                    </a:srgbClr>
                  </a:outerShdw>
                </a:effectLst>
                <a:latin typeface="Aptos" panose="02110004020202020204"/>
              </a:rPr>
              <a:t>लिखित रूपमा यसको लेखा राखियो</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lang="ne-NP" sz="2000" b="1" dirty="0">
                <a:solidFill>
                  <a:srgbClr val="FFFF66">
                    <a:lumMod val="20000"/>
                    <a:lumOff val="80000"/>
                  </a:srgbClr>
                </a:solidFill>
                <a:effectLst>
                  <a:outerShdw blurRad="38100" dist="38100" dir="2700000" algn="tl">
                    <a:srgbClr val="000000">
                      <a:alpha val="43137"/>
                    </a:srgbClr>
                  </a:outerShdw>
                </a:effectLst>
                <a:latin typeface="Aptos" panose="02110004020202020204"/>
              </a:rPr>
              <a:t>प्रस्थान</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ne-NP"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२४</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r>
              <a:rPr kumimoji="0" lang="ne-NP"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४</a:t>
            </a:r>
            <a:r>
              <a:rPr lang="ne-NP" sz="2000" b="1" dirty="0">
                <a:solidFill>
                  <a:srgbClr val="FFFF66">
                    <a:lumMod val="20000"/>
                    <a:lumOff val="80000"/>
                  </a:srgbClr>
                </a:solidFill>
                <a:effectLst>
                  <a:outerShdw blurRad="38100" dist="38100" dir="2700000" algn="tl">
                    <a:srgbClr val="000000">
                      <a:alpha val="43137"/>
                    </a:srgbClr>
                  </a:outerShdw>
                </a:effectLst>
                <a:latin typeface="Aptos" panose="02110004020202020204"/>
              </a:rPr>
              <a:t>अ</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lang="ne-NP" sz="2000" b="1" dirty="0">
                <a:solidFill>
                  <a:srgbClr val="00CC00">
                    <a:lumMod val="20000"/>
                    <a:lumOff val="80000"/>
                  </a:srgbClr>
                </a:solidFill>
                <a:effectLst>
                  <a:outerShdw blurRad="38100" dist="38100" dir="2700000" algn="tl">
                    <a:srgbClr val="000000">
                      <a:alpha val="43137"/>
                    </a:srgbClr>
                  </a:outerShdw>
                </a:effectLst>
                <a:latin typeface="Aptos" panose="02110004020202020204"/>
              </a:rPr>
              <a:t>बेदी बनाइयो </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r>
              <a:rPr kumimoji="0" lang="ne-NP"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प्रस्थान</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ne-NP"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२४</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r>
              <a:rPr kumimoji="0" lang="ne-NP"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४आ</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ne-NP"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१२ स्तम्भहरू</a:t>
            </a:r>
            <a:r>
              <a:rPr kumimoji="0" lang="ne-NP" sz="2000" b="1" i="0" u="none" strike="noStrike" kern="1200" cap="none" spc="0" normalizeH="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गाडियो </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r>
              <a:rPr kumimoji="0" lang="ne-NP"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प्रस्थान</a:t>
            </a:r>
            <a:r>
              <a:rPr kumimoji="0" lang="ne-NP" sz="2000" b="1" i="0" u="none" strike="noStrike" kern="1200" cap="none" spc="0" normalizeH="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lang="ne-NP" sz="2000" b="1" dirty="0">
                <a:solidFill>
                  <a:srgbClr val="FF9900">
                    <a:lumMod val="20000"/>
                    <a:lumOff val="80000"/>
                  </a:srgbClr>
                </a:solidFill>
                <a:effectLst>
                  <a:outerShdw blurRad="38100" dist="38100" dir="2700000" algn="tl">
                    <a:srgbClr val="000000">
                      <a:alpha val="43137"/>
                    </a:srgbClr>
                  </a:outerShdw>
                </a:effectLst>
                <a:latin typeface="Aptos" panose="02110004020202020204"/>
              </a:rPr>
              <a:t>२४</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r>
              <a:rPr kumimoji="0" lang="ne-NP"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४</a:t>
            </a:r>
            <a:r>
              <a:rPr lang="ne-NP" sz="2000" b="1" dirty="0">
                <a:solidFill>
                  <a:srgbClr val="FF9900">
                    <a:lumMod val="20000"/>
                    <a:lumOff val="80000"/>
                  </a:srgbClr>
                </a:solidFill>
                <a:effectLst>
                  <a:outerShdw blurRad="38100" dist="38100" dir="2700000" algn="tl">
                    <a:srgbClr val="000000">
                      <a:alpha val="43137"/>
                    </a:srgbClr>
                  </a:outerShdw>
                </a:effectLst>
                <a:latin typeface="Aptos" panose="02110004020202020204"/>
              </a:rPr>
              <a:t>इ</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ne-NP"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होमबलिहरू चढाइयो </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r>
              <a:rPr kumimoji="0" lang="ne-NP"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प्रस्थान</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ne-NP"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२४</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r>
              <a:rPr kumimoji="0" lang="ne-NP"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५</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ne-NP"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आधा रगत बेदीमा</a:t>
            </a:r>
            <a:r>
              <a:rPr kumimoji="0" lang="ne-NP" sz="2000" b="1" i="0" u="none" strike="noStrike" kern="1200" cap="none" spc="0" normalizeH="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 छर्किएको थियो</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 (</a:t>
            </a:r>
            <a:r>
              <a:rPr lang="ne-NP" sz="2000" b="1" dirty="0">
                <a:solidFill>
                  <a:srgbClr val="E4D2F2"/>
                </a:solidFill>
                <a:effectLst>
                  <a:outerShdw blurRad="38100" dist="38100" dir="2700000" algn="tl">
                    <a:srgbClr val="000000">
                      <a:alpha val="43137"/>
                    </a:srgbClr>
                  </a:outerShdw>
                </a:effectLst>
                <a:latin typeface="Aptos" panose="02110004020202020204"/>
              </a:rPr>
              <a:t>प्रस्थान</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 </a:t>
            </a:r>
            <a:r>
              <a:rPr kumimoji="0" lang="ne-NP"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२४</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a:t>
            </a:r>
            <a:r>
              <a:rPr kumimoji="0" lang="ne-NP"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६</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lang="ne-NP" sz="2000" b="1" dirty="0">
                <a:solidFill>
                  <a:srgbClr val="E0FFC1"/>
                </a:solidFill>
                <a:effectLst>
                  <a:outerShdw blurRad="38100" dist="38100" dir="2700000" algn="tl">
                    <a:srgbClr val="000000">
                      <a:alpha val="43137"/>
                    </a:srgbClr>
                  </a:outerShdw>
                </a:effectLst>
                <a:latin typeface="Aptos" panose="02110004020202020204"/>
              </a:rPr>
              <a:t>करार फेरि पढेनको थियो </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 (</a:t>
            </a:r>
            <a:r>
              <a:rPr lang="ne-NP" sz="2000" b="1" dirty="0">
                <a:solidFill>
                  <a:srgbClr val="E0FFC1"/>
                </a:solidFill>
                <a:effectLst>
                  <a:outerShdw blurRad="38100" dist="38100" dir="2700000" algn="tl">
                    <a:srgbClr val="000000">
                      <a:alpha val="43137"/>
                    </a:srgbClr>
                  </a:outerShdw>
                </a:effectLst>
                <a:latin typeface="Aptos" panose="02110004020202020204"/>
              </a:rPr>
              <a:t>प्रस्थान २४</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a:t>
            </a:r>
            <a:r>
              <a:rPr kumimoji="0" lang="ne-NP"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७अ</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lang="ne-NP" sz="2000" b="1" noProof="0" dirty="0">
                <a:solidFill>
                  <a:srgbClr val="FFBEAF"/>
                </a:solidFill>
                <a:effectLst>
                  <a:outerShdw blurRad="38100" dist="38100" dir="2700000" algn="tl">
                    <a:srgbClr val="000000">
                      <a:alpha val="43137"/>
                    </a:srgbClr>
                  </a:outerShdw>
                </a:effectLst>
                <a:latin typeface="Aptos" panose="02110004020202020204"/>
              </a:rPr>
              <a:t>मानिसहरूले फेरि सकारात्मक जवाफ दिए</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 (</a:t>
            </a:r>
            <a:r>
              <a:rPr lang="ne-NP" sz="2000" b="1" dirty="0">
                <a:solidFill>
                  <a:srgbClr val="FFBEAF"/>
                </a:solidFill>
                <a:effectLst>
                  <a:outerShdw blurRad="38100" dist="38100" dir="2700000" algn="tl">
                    <a:srgbClr val="000000">
                      <a:alpha val="43137"/>
                    </a:srgbClr>
                  </a:outerShdw>
                </a:effectLst>
                <a:latin typeface="Aptos" panose="02110004020202020204"/>
              </a:rPr>
              <a:t>प्रस्थान</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 </a:t>
            </a:r>
            <a:r>
              <a:rPr kumimoji="0" lang="ne-NP"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२४</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a:t>
            </a:r>
            <a:r>
              <a:rPr kumimoji="0" lang="ne-NP"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७आ</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lang="ne-NP" sz="2000" b="1" dirty="0">
                <a:solidFill>
                  <a:srgbClr val="BDD3FF"/>
                </a:solidFill>
                <a:effectLst>
                  <a:outerShdw blurRad="38100" dist="38100" dir="2700000" algn="tl">
                    <a:srgbClr val="000000">
                      <a:alpha val="43137"/>
                    </a:srgbClr>
                  </a:outerShdw>
                </a:effectLst>
                <a:latin typeface="Aptos" panose="02110004020202020204"/>
              </a:rPr>
              <a:t>अरू आधा रगत मानिसहरूमा छर्किएको थियो</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 (</a:t>
            </a:r>
            <a:r>
              <a:rPr lang="ne-NP" sz="2000" b="1" dirty="0">
                <a:solidFill>
                  <a:srgbClr val="BDD3FF"/>
                </a:solidFill>
                <a:effectLst>
                  <a:outerShdw blurRad="38100" dist="38100" dir="2700000" algn="tl">
                    <a:srgbClr val="000000">
                      <a:alpha val="43137"/>
                    </a:srgbClr>
                  </a:outerShdw>
                </a:effectLst>
                <a:latin typeface="Aptos" panose="02110004020202020204"/>
              </a:rPr>
              <a:t>प्रस्थान</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 </a:t>
            </a:r>
            <a:r>
              <a:rPr kumimoji="0" lang="ne-NP"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२४</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a:t>
            </a:r>
            <a:r>
              <a:rPr kumimoji="0" lang="ne-NP"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८अ</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ne-NP" b="1" dirty="0">
                <a:solidFill>
                  <a:srgbClr val="FFDDAB"/>
                </a:solidFill>
                <a:effectLst>
                  <a:outerShdw blurRad="38100" dist="38100" dir="2700000" algn="tl">
                    <a:srgbClr val="000000">
                      <a:alpha val="43137"/>
                    </a:srgbClr>
                  </a:outerShdw>
                </a:effectLst>
              </a:rPr>
              <a:t>मोशाले यसलाई “करारको रगत” भनेर घोषणा गरे (प्रस्थान २४:८आ; मत्ती २६:२८</a:t>
            </a:r>
            <a:r>
              <a:rPr lang="ne-NP" sz="2000" b="1" dirty="0">
                <a:solidFill>
                  <a:srgbClr val="FFDDAB"/>
                </a:solidFill>
                <a:effectLst>
                  <a:outerShdw blurRad="38100" dist="38100" dir="2700000" algn="tl">
                    <a:srgbClr val="000000">
                      <a:alpha val="43137"/>
                    </a:srgbClr>
                  </a:outerShdw>
                </a:effectLst>
              </a:rPr>
              <a:t>)</a:t>
            </a:r>
          </a:p>
          <a:p>
            <a:pPr marL="447675" lvl="0" indent="-447675">
              <a:buFont typeface="+mj-lt"/>
              <a:buAutoNum type="arabicPeriod"/>
              <a:defRPr/>
            </a:pPr>
            <a:r>
              <a:rPr lang="ne-NP" sz="2000" b="1" dirty="0">
                <a:solidFill>
                  <a:srgbClr val="FFFFCC"/>
                </a:solidFill>
                <a:effectLst>
                  <a:outerShdw blurRad="38100" dist="38100" dir="2700000" algn="tl">
                    <a:srgbClr val="000000">
                      <a:alpha val="43137"/>
                    </a:srgbClr>
                  </a:outerShdw>
                </a:effectLst>
              </a:rPr>
              <a:t>करार अनुमोदन गर्न भोज मनाइयो (प्रस्थान २४:९-११)</a:t>
            </a:r>
            <a:endPar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629599"/>
            <a:ext cx="11849100" cy="707886"/>
          </a:xfrm>
          <a:prstGeom prst="rect">
            <a:avLst/>
          </a:prstGeom>
          <a:noFill/>
        </p:spPr>
        <p:txBody>
          <a:bodyPr wrap="square" rtlCol="0">
            <a:spAutoFit/>
          </a:bodyPr>
          <a:lstStyle/>
          <a:p>
            <a:pPr lvl="0">
              <a:spcBef>
                <a:spcPts val="600"/>
              </a:spcBef>
              <a:defRPr/>
            </a:pPr>
            <a:r>
              <a:rPr lang="ne-NP" sz="2000" b="1" dirty="0">
                <a:solidFill>
                  <a:prstClr val="white"/>
                </a:solidFill>
                <a:effectLst>
                  <a:outerShdw blurRad="38100" dist="38100" dir="2700000" algn="tl">
                    <a:srgbClr val="000000">
                      <a:alpha val="43137"/>
                    </a:srgbClr>
                  </a:outerShdw>
                </a:effectLst>
              </a:rPr>
              <a:t>परमेश्वरले इस्राएललाई एउटा जाति (१२ स्तम्भहरू) भनेर चिनाउनुभयो; उहाँले विशेष गरी युवाहरूलाई मूल्य दिनुभयो; र उहाँले हरेक व्यक्तिसँग व्यक्तिगत रूपमा रगत छर्केर।</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763751" y="6173536"/>
            <a:ext cx="11849100" cy="400110"/>
          </a:xfrm>
          <a:prstGeom prst="rect">
            <a:avLst/>
          </a:prstGeom>
          <a:noFill/>
        </p:spPr>
        <p:txBody>
          <a:bodyPr wrap="square">
            <a:spAutoFit/>
          </a:bodyPr>
          <a:lstStyle/>
          <a:p>
            <a:pPr lvl="0">
              <a:spcBef>
                <a:spcPts val="600"/>
              </a:spcBef>
              <a:defRPr/>
            </a:pPr>
            <a:r>
              <a:rPr lang="ne-NP" sz="2000" b="1" dirty="0">
                <a:solidFill>
                  <a:prstClr val="white"/>
                </a:solidFill>
                <a:effectLst>
                  <a:outerShdw blurRad="38100" dist="38100" dir="2700000" algn="tl">
                    <a:srgbClr val="000000">
                      <a:alpha val="43137"/>
                    </a:srgbClr>
                  </a:outerShdw>
                </a:effectLst>
              </a:rPr>
              <a:t>परमेश्वरले हामीसँग व्यक्तिगत रूपमा र विश्वासको समुदायका रूपमा सम्बन्ध स्थापना गर्न चाहनुहुन्छ।</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wipe(left)">
                                      <p:cBhvr>
                                        <p:cTn id="109" dur="500"/>
                                        <p:tgtEl>
                                          <p:spTgt spid="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4"/>
                                        </p:tgtEl>
                                        <p:attrNameLst>
                                          <p:attrName>style.visibility</p:attrName>
                                        </p:attrNameLst>
                                      </p:cBhvr>
                                      <p:to>
                                        <p:strVal val="visible"/>
                                      </p:to>
                                    </p:set>
                                    <p:animEffect transition="in" filter="wipe(left)">
                                      <p:cBhvr>
                                        <p:cTn id="1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2123658"/>
          </a:xfrm>
          <a:prstGeom prst="rect">
            <a:avLst/>
          </a:prstGeom>
          <a:noFill/>
        </p:spPr>
        <p:txBody>
          <a:bodyPr wrap="square">
            <a:spAutoFit/>
          </a:bodyPr>
          <a:lstStyle/>
          <a:p>
            <a:pPr lvl="0" algn="ctr">
              <a:defRPr/>
            </a:pPr>
            <a:r>
              <a:rPr lang="ne-NP" sz="4400" b="1" dirty="0">
                <a:ln w="10160">
                  <a:solidFill>
                    <a:srgbClr val="FF9900"/>
                  </a:solidFill>
                  <a:prstDash val="solid"/>
                </a:ln>
                <a:solidFill>
                  <a:srgbClr val="FFFFFF"/>
                </a:solidFill>
                <a:effectLst>
                  <a:outerShdw blurRad="38100" dist="22860" dir="5400000" algn="tl" rotWithShape="0">
                    <a:srgbClr val="000000"/>
                  </a:outerShdw>
                </a:effectLst>
                <a:cs typeface="Kalimati" panose="00000400000000000000" pitchFamily="2"/>
              </a:rPr>
              <a:t>करार पूरा गर्ने प्रतिबद्धता</a:t>
            </a:r>
            <a:br>
              <a:rPr lang="ne-NP" sz="4400" b="1" dirty="0">
                <a:ln w="10160">
                  <a:solidFill>
                    <a:srgbClr val="FF9900"/>
                  </a:solidFill>
                  <a:prstDash val="solid"/>
                </a:ln>
                <a:solidFill>
                  <a:srgbClr val="FFFFFF"/>
                </a:solidFill>
                <a:effectLst>
                  <a:outerShdw blurRad="38100" dist="22860" dir="5400000" algn="tl" rotWithShape="0">
                    <a:srgbClr val="000000"/>
                  </a:outerShdw>
                </a:effectLst>
                <a:latin typeface="Aptos" panose="02110004020202020204"/>
              </a:rPr>
            </a:br>
            <a:br>
              <a:rPr lang="ne-NP" sz="4400" b="1" dirty="0">
                <a:ln w="10160">
                  <a:solidFill>
                    <a:srgbClr val="FF9900"/>
                  </a:solidFill>
                  <a:prstDash val="solid"/>
                </a:ln>
                <a:solidFill>
                  <a:srgbClr val="FFFFFF"/>
                </a:solidFill>
                <a:effectLst>
                  <a:outerShdw blurRad="38100" dist="22860" dir="5400000" algn="tl" rotWithShape="0">
                    <a:srgbClr val="000000"/>
                  </a:outerShdw>
                </a:effectLst>
                <a:latin typeface="Aptos" panose="02110004020202020204"/>
              </a:rPr>
            </a:br>
            <a:endPar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ne-NP" b="1" dirty="0">
                <a:solidFill>
                  <a:srgbClr val="037CD8"/>
                </a:solidFill>
                <a:latin typeface="Comic Sans MS" panose="030F0702030302020204" pitchFamily="66" charset="0"/>
              </a:rPr>
              <a:t>"तब उनले कराको पुस्तक लिएर जनताको सामु पढ। तिनीहरूले जवाफ दिए, ‘परमप्रभुले भन्नुभएको सबै कुरा हामी पालन गर्नेछौं।” (प्रस्थान २४:७)</a:t>
            </a:r>
            <a:endPar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707886"/>
          </a:xfrm>
          <a:prstGeom prst="rect">
            <a:avLst/>
          </a:prstGeom>
          <a:noFill/>
        </p:spPr>
        <p:txBody>
          <a:bodyPr wrap="square" rtlCol="0">
            <a:spAutoFit/>
          </a:bodyPr>
          <a:lstStyle/>
          <a:p>
            <a:pPr lvl="0">
              <a:spcBef>
                <a:spcPts val="600"/>
              </a:spcBef>
              <a:defRPr/>
            </a:pPr>
            <a:r>
              <a:rPr lang="ne-NP" sz="2000" b="1" dirty="0">
                <a:solidFill>
                  <a:prstClr val="black"/>
                </a:solidFill>
                <a:cs typeface="Kalimati" panose="00000400000000000000" pitchFamily="2"/>
              </a:rPr>
              <a:t>जनताले पूर्ण ईमानदारीका साथ करार पालन गर्ने प्रतिबद्धता गरे। तर त्यो प्रतिबद्धता छोटो समयमै भङ्ग भयो (प्रस्थान ३२:८)।</a:t>
            </a:r>
            <a:endParaRPr kumimoji="0" lang="en" sz="2000" b="1" i="0" u="none" strike="noStrike" kern="1200" cap="none" spc="0" normalizeH="0" baseline="0" noProof="0" dirty="0">
              <a:ln>
                <a:noFill/>
              </a:ln>
              <a:solidFill>
                <a:prstClr val="black"/>
              </a:solidFill>
              <a:effectLst/>
              <a:uLnTx/>
              <a:uFillTx/>
              <a:latin typeface="Aptos" panose="02110004020202020204"/>
              <a:cs typeface="Kalimati" panose="00000400000000000000" pitchFamily="2"/>
            </a:endParaRP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4327" y="3704282"/>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1" y="3704282"/>
            <a:ext cx="2755210" cy="1631216"/>
          </a:xfrm>
          <a:prstGeom prst="rect">
            <a:avLst/>
          </a:prstGeom>
          <a:noFill/>
        </p:spPr>
        <p:txBody>
          <a:bodyPr wrap="square">
            <a:spAutoFit/>
          </a:bodyPr>
          <a:lstStyle/>
          <a:p>
            <a:pPr lvl="0">
              <a:spcBef>
                <a:spcPts val="600"/>
              </a:spcBef>
              <a:defRPr/>
            </a:pPr>
            <a:r>
              <a:rPr lang="ne-NP" sz="2000" b="1" dirty="0">
                <a:solidFill>
                  <a:prstClr val="black"/>
                </a:solidFill>
              </a:rPr>
              <a:t>•	स्वभावैले हामी अनाज्ञाकारी छौं (रोमी ७:१८), र यस प्रवृत्तिलाई आफैंले बदल्न सक्दैनौं (रोमी ७:२४)।</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868643" y="5750046"/>
            <a:ext cx="8958264" cy="1107996"/>
          </a:xfrm>
          <a:prstGeom prst="rect">
            <a:avLst/>
          </a:prstGeom>
          <a:noFill/>
        </p:spPr>
        <p:txBody>
          <a:bodyPr wrap="square">
            <a:spAutoFit/>
          </a:bodyPr>
          <a:lstStyle/>
          <a:p>
            <a:pPr lvl="0">
              <a:spcBef>
                <a:spcPts val="600"/>
              </a:spcBef>
              <a:defRPr/>
            </a:pPr>
            <a:r>
              <a:rPr lang="ne-NP" b="1" dirty="0">
                <a:solidFill>
                  <a:prstClr val="black"/>
                </a:solidFill>
              </a:rPr>
              <a:t>•	</a:t>
            </a:r>
            <a:r>
              <a:rPr lang="ne-NP" sz="1600" b="1" dirty="0">
                <a:solidFill>
                  <a:prstClr val="black"/>
                </a:solidFill>
              </a:rPr>
              <a:t>तर यदि हामीले उहाँलाई हामीलाई परिवर्तन गर्न अनुमति  दियौँ भने, परमेश्वरले हाम्रो स्वभाव बदल्न सक्नुहुन्छ (इजकिएल ३६:२६-२७)। उहाँले सफा गर्नुहुन्छ, हटाउनुहुन्छ, दिनुहुन्छ, र हाम्रो हृदयमा उहाँले आफूलाई स्थापना गर्नुहुन्छ ताकि हामी उहाँलाई पालन गर्न सकौं। केवल उहाँले मात्र हामीलाई बलियो बनाउन सक्नुहुन्छ (२ कोरिन्थी १२:१०)।</a:t>
            </a:r>
            <a:endParaRPr kumimoji="0" lang="en" sz="1600" b="1" i="0" u="none" strike="noStrike" kern="1200" cap="none" spc="0" normalizeH="0" baseline="0" noProof="0" dirty="0">
              <a:ln>
                <a:noFill/>
              </a:ln>
              <a:solidFill>
                <a:prstClr val="black"/>
              </a:solidFill>
              <a:effectLst/>
              <a:uLnTx/>
              <a:uFillTx/>
              <a:latin typeface="Aptos" panose="02110004020202020204"/>
            </a:endParaRP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3250786"/>
            <a:ext cx="8958264" cy="400110"/>
          </a:xfrm>
          <a:prstGeom prst="rect">
            <a:avLst/>
          </a:prstGeom>
          <a:noFill/>
        </p:spPr>
        <p:txBody>
          <a:bodyPr wrap="square">
            <a:spAutoFit/>
          </a:bodyPr>
          <a:lstStyle/>
          <a:p>
            <a:pPr lvl="0">
              <a:spcBef>
                <a:spcPts val="600"/>
              </a:spcBef>
              <a:defRPr/>
            </a:pPr>
            <a:r>
              <a:rPr lang="ne-NP" sz="2000" b="1" dirty="0">
                <a:solidFill>
                  <a:prstClr val="black"/>
                </a:solidFill>
              </a:rPr>
              <a:t>केले गर्दा हामी राम्रो इच्छा गरेतापनि परमेश्वरलाई पालन गर्न सक्दैनौं?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241351"/>
            <a:ext cx="8958264" cy="707886"/>
          </a:xfrm>
          <a:prstGeom prst="rect">
            <a:avLst/>
          </a:prstGeom>
          <a:noFill/>
        </p:spPr>
        <p:txBody>
          <a:bodyPr wrap="square">
            <a:spAutoFit/>
          </a:bodyPr>
          <a:lstStyle/>
          <a:p>
            <a:pPr lvl="0">
              <a:spcBef>
                <a:spcPts val="600"/>
              </a:spcBef>
              <a:defRPr/>
            </a:pPr>
            <a:r>
              <a:rPr lang="ne-NP" sz="2000" b="1" dirty="0">
                <a:solidFill>
                  <a:prstClr val="black"/>
                </a:solidFill>
                <a:cs typeface="Kalimati" panose="00000400000000000000" pitchFamily="2"/>
              </a:rPr>
              <a:t>अर्को पुस्ताले पनि करार पालन गर्ने प्रतिबद्धता गर्‍यो (यहोशू २४:१८</a:t>
            </a:r>
            <a:r>
              <a:rPr lang="en-US" sz="2000" b="1" dirty="0">
                <a:solidFill>
                  <a:prstClr val="black"/>
                </a:solidFill>
                <a:cs typeface="Kalimati" panose="00000400000000000000" pitchFamily="2"/>
              </a:rPr>
              <a:t>b)। </a:t>
            </a:r>
            <a:r>
              <a:rPr lang="ne-NP" sz="2000" b="1" dirty="0">
                <a:solidFill>
                  <a:prstClr val="black"/>
                </a:solidFill>
                <a:cs typeface="Kalimati" panose="00000400000000000000" pitchFamily="2"/>
              </a:rPr>
              <a:t>तर यहोशूले स्पष्ट चेतावनी दिए: “तिमीहरूले परमप्रभुको सेवा गर्न सक्नेछैनौ” (यहोशू २४:१९</a:t>
            </a:r>
            <a:r>
              <a:rPr lang="en-US" sz="2000" b="1" dirty="0">
                <a:solidFill>
                  <a:prstClr val="black"/>
                </a:solidFill>
                <a:cs typeface="Kalimati" panose="00000400000000000000" pitchFamily="2"/>
              </a:rPr>
              <a:t>)।</a:t>
            </a:r>
            <a:endParaRPr kumimoji="0" lang="en" sz="2000" b="1" i="0" u="none" strike="noStrike" kern="1200" cap="none" spc="0" normalizeH="0" baseline="0" noProof="0" dirty="0">
              <a:ln>
                <a:noFill/>
              </a:ln>
              <a:solidFill>
                <a:prstClr val="black"/>
              </a:solidFill>
              <a:effectLst/>
              <a:uLnTx/>
              <a:uFillTx/>
              <a:latin typeface="Aptos" panose="02110004020202020204"/>
              <a:cs typeface="Kalimati" panose="00000400000000000000" pitchFamily="2"/>
            </a:endParaRP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28169"/>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e-NP"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rPr>
              <a:t>करारको भोज</a:t>
            </a:r>
            <a:endPar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1" y="629168"/>
            <a:ext cx="9237966"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t>
            </a:r>
            <a:r>
              <a:rPr lang="ne-NP" b="1" dirty="0">
                <a:solidFill>
                  <a:srgbClr val="FF9900">
                    <a:lumMod val="50000"/>
                  </a:srgbClr>
                </a:solidFill>
                <a:latin typeface="Comic Sans MS" panose="030F0702030302020204" pitchFamily="66" charset="0"/>
              </a:rPr>
              <a:t>"तब मोशा, हारून, नादाब, अबीहू र इस्राएलका सत्तरी जना अगुवाहरू माथि गए […] र तिनीहरूले परमेश्वरलाई देखे, अनि खानपिन गरे।” (प्रस्थान २४:९, ११आ)</a:t>
            </a:r>
            <a:endParaRPr kumimoji="0" lang="es-ES"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707886"/>
          </a:xfrm>
          <a:prstGeom prst="rect">
            <a:avLst/>
          </a:prstGeom>
          <a:noFill/>
        </p:spPr>
        <p:txBody>
          <a:bodyPr wrap="square" rtlCol="0">
            <a:spAutoFit/>
          </a:bodyPr>
          <a:lstStyle/>
          <a:p>
            <a:pPr lvl="0">
              <a:spcBef>
                <a:spcPts val="600"/>
              </a:spcBef>
              <a:defRPr/>
            </a:pPr>
            <a:r>
              <a:rPr lang="ne-NP" sz="2000" b="1" dirty="0">
                <a:solidFill>
                  <a:prstClr val="black"/>
                </a:solidFill>
              </a:rPr>
              <a:t>जसरी याकूब र लाबानको उदाहरणमा देखिन्छ, प्राचीन पूर्विय संस्कारमा करारको अनुमोदन गर्दा दुवै पक्षले संयुक्त भोज मिलेर खान्थे (उत्पत्ति ३१:४४-५४)।</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398030" y="3875776"/>
            <a:ext cx="3722844"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820066" y="3115299"/>
            <a:ext cx="7281052" cy="646331"/>
          </a:xfrm>
          <a:prstGeom prst="rect">
            <a:avLst/>
          </a:prstGeom>
          <a:noFill/>
        </p:spPr>
        <p:txBody>
          <a:bodyPr wrap="square">
            <a:spAutoFit/>
          </a:bodyPr>
          <a:lstStyle/>
          <a:p>
            <a:pPr lvl="0">
              <a:spcBef>
                <a:spcPts val="600"/>
              </a:spcBef>
              <a:defRPr/>
            </a:pPr>
            <a:r>
              <a:rPr lang="ne-NP" b="1" dirty="0">
                <a:solidFill>
                  <a:prstClr val="black"/>
                </a:solidFill>
              </a:rPr>
              <a:t>जब येशूले नयाँ करार स्थापना गर्नुभयो, उहाँले पनि १२ प्रेरितहरूसँग भोजन गर्नुभएको थियो (मत्ती २६:२६-२८)।</a:t>
            </a:r>
            <a:endParaRPr kumimoji="0" lang="en"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20066" y="3835344"/>
            <a:ext cx="3506838" cy="2554545"/>
          </a:xfrm>
          <a:prstGeom prst="rect">
            <a:avLst/>
          </a:prstGeom>
          <a:noFill/>
        </p:spPr>
        <p:txBody>
          <a:bodyPr wrap="square">
            <a:spAutoFit/>
          </a:bodyPr>
          <a:lstStyle/>
          <a:p>
            <a:pPr lvl="0">
              <a:spcBef>
                <a:spcPts val="600"/>
              </a:spcBef>
              <a:defRPr/>
            </a:pPr>
            <a:r>
              <a:rPr lang="ne-NP" sz="2000" b="1" dirty="0">
                <a:solidFill>
                  <a:prstClr val="black"/>
                </a:solidFill>
                <a:cs typeface="Kalimati" panose="00000400000000000000" pitchFamily="2"/>
              </a:rPr>
              <a:t>हरेक पटक जब हामी प्रभु भोज लिन्छौँ तब परमेश्वरसँग नवीकरण गरेका हुन्छौँ, त्यस समय हामी हाम्रो करारको नविकरण गर्छौँ । रोटी र दाखमद्य ग्रहण गर्दा, हामी येशूमा पाइने क्षमा र उद्धारको उत्सव मनाउँछौं (१ कोरिन्थी ११:२६)।</a:t>
            </a:r>
            <a:endParaRPr kumimoji="0" lang="en" sz="2000" b="1" i="0" u="none" strike="noStrike" kern="1200" cap="none" spc="0" normalizeH="0" baseline="0" noProof="0" dirty="0">
              <a:ln>
                <a:noFill/>
              </a:ln>
              <a:solidFill>
                <a:prstClr val="black"/>
              </a:solidFill>
              <a:effectLst/>
              <a:uLnTx/>
              <a:uFillTx/>
              <a:latin typeface="Aptos" panose="02110004020202020204"/>
              <a:cs typeface="Kalimati" panose="00000400000000000000" pitchFamily="2"/>
            </a:endParaRP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96523" y="2135099"/>
            <a:ext cx="7281052" cy="923330"/>
          </a:xfrm>
          <a:prstGeom prst="rect">
            <a:avLst/>
          </a:prstGeom>
          <a:noFill/>
        </p:spPr>
        <p:txBody>
          <a:bodyPr wrap="square">
            <a:spAutoFit/>
          </a:bodyPr>
          <a:lstStyle/>
          <a:p>
            <a:pPr lvl="0">
              <a:spcBef>
                <a:spcPts val="600"/>
              </a:spcBef>
              <a:defRPr/>
            </a:pPr>
            <a:r>
              <a:rPr lang="ne-NP" b="1" dirty="0">
                <a:solidFill>
                  <a:prstClr val="black"/>
                </a:solidFill>
              </a:rPr>
              <a:t>सिनै पहाडमा, परमेश्वरले ७४ जनालाई “करारको भोज” दिनुभयो: मोशा, हारून, नादाब, अबीहू, र ७० जना एल्डर वा अगुवाहरू, जसले सम्पूर्ण जनतालाई प्रतिनिधित्व गरेका थिए (प्रस्थान २४:९-११)।</a:t>
            </a:r>
            <a:endParaRPr kumimoji="0" lang="en"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6094273"/>
            <a:ext cx="8162925" cy="707886"/>
          </a:xfrm>
          <a:prstGeom prst="rect">
            <a:avLst/>
          </a:prstGeom>
          <a:noFill/>
        </p:spPr>
        <p:txBody>
          <a:bodyPr wrap="square">
            <a:spAutoFit/>
          </a:bodyPr>
          <a:lstStyle/>
          <a:p>
            <a:pPr lvl="0">
              <a:spcBef>
                <a:spcPts val="600"/>
              </a:spcBef>
              <a:defRPr/>
            </a:pPr>
            <a:r>
              <a:rPr lang="ne-NP" sz="2000" b="1" dirty="0">
                <a:solidFill>
                  <a:prstClr val="black"/>
                </a:solidFill>
              </a:rPr>
              <a:t>अन्ततः उद्धार अस्वीकार गर्ने नादाब, अबीहू, वा यहूदासलाई समेत यस “करारको भोज” बाट बाहिर राखिएको थिएन।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e-NP"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rPr>
              <a:t>नमूना</a:t>
            </a:r>
            <a:endPar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e-NP" sz="44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latin typeface="Aptos" panose="02110004020202020204"/>
                <a:cs typeface="Kalimati" panose="00000400000000000000" pitchFamily="2"/>
              </a:rPr>
              <a:t>नमूनाको उद्देश्‍य</a:t>
            </a:r>
            <a:endPar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cs typeface="Kalimati" panose="00000400000000000000" pitchFamily="2"/>
            </a:endParaRP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553823"/>
            <a:ext cx="10015992" cy="369332"/>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ne-NP"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"उनीहरूले मेरो निम्ति एक पवित्रस्थान बनाऊन्, अनि म तिनीहरूबीच वास गर्नेछु।” (प्रस्थान २५:८)</a:t>
            </a:r>
            <a:endPar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08A163E7-543E-BB95-6508-747F88C91CD8}"/>
              </a:ext>
            </a:extLst>
          </p:cNvPr>
          <p:cNvSpPr txBox="1"/>
          <p:nvPr/>
        </p:nvSpPr>
        <p:spPr>
          <a:xfrm>
            <a:off x="2592746" y="1097168"/>
            <a:ext cx="7402534" cy="707886"/>
          </a:xfrm>
          <a:prstGeom prst="rect">
            <a:avLst/>
          </a:prstGeom>
          <a:noFill/>
        </p:spPr>
        <p:txBody>
          <a:bodyPr wrap="square" rtlCol="0">
            <a:spAutoFit/>
          </a:bodyPr>
          <a:lstStyle/>
          <a:p>
            <a:pPr lvl="0">
              <a:spcBef>
                <a:spcPts val="600"/>
              </a:spcBef>
              <a:defRPr/>
            </a:pPr>
            <a:r>
              <a:rPr lang="ne-NP" sz="2000" b="1" dirty="0">
                <a:solidFill>
                  <a:prstClr val="white"/>
                </a:solidFill>
                <a:effectLst>
                  <a:glow rad="88900">
                    <a:srgbClr val="041D57"/>
                  </a:glow>
                  <a:outerShdw blurRad="38100" dist="38100" dir="2700000" algn="tl">
                    <a:srgbClr val="000000">
                      <a:alpha val="43137"/>
                    </a:srgbClr>
                  </a:outerShdw>
                </a:effectLst>
              </a:rPr>
              <a:t>उहाँले आफ्नो पक्ष पूरा गर्नुहुने जमानीको रूपमा, परमेश्वरले जनताबीचमा बस्ने निर्णय गर्नुभयो।</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35061" y="3422247"/>
            <a:ext cx="6210256" cy="1015663"/>
          </a:xfrm>
          <a:prstGeom prst="rect">
            <a:avLst/>
          </a:prstGeom>
          <a:noFill/>
        </p:spPr>
        <p:txBody>
          <a:bodyPr wrap="square">
            <a:spAutoFit/>
          </a:bodyPr>
          <a:lstStyle/>
          <a:p>
            <a:pPr lvl="0">
              <a:spcBef>
                <a:spcPts val="600"/>
              </a:spcBef>
              <a:defRPr/>
            </a:pPr>
            <a:r>
              <a:rPr lang="ne-NP" sz="2000" b="1" dirty="0">
                <a:solidFill>
                  <a:prstClr val="white"/>
                </a:solidFill>
                <a:effectLst>
                  <a:glow rad="88900">
                    <a:srgbClr val="041D57"/>
                  </a:glow>
                  <a:outerShdw blurRad="38100" dist="38100" dir="2700000" algn="tl">
                    <a:srgbClr val="000000">
                      <a:alpha val="43137"/>
                    </a:srgbClr>
                  </a:outerShdw>
                </a:effectLst>
              </a:rPr>
              <a:t>मोशालाई नमूना देखाइयो र निर्माणका लागि विशेष निर्देशन दिइयो। जनतालाई आवश्यक सामग्री दिन भनियो (प्रस्थान २५:२-७)।</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35061" y="5585312"/>
            <a:ext cx="5717905" cy="1323439"/>
          </a:xfrm>
          <a:prstGeom prst="rect">
            <a:avLst/>
          </a:prstGeom>
          <a:noFill/>
        </p:spPr>
        <p:txBody>
          <a:bodyPr wrap="square">
            <a:spAutoFit/>
          </a:bodyPr>
          <a:lstStyle/>
          <a:p>
            <a:pPr lvl="0">
              <a:spcBef>
                <a:spcPts val="600"/>
              </a:spcBef>
              <a:defRPr/>
            </a:pPr>
            <a:r>
              <a:rPr lang="ne-NP" sz="2000" b="1" dirty="0">
                <a:solidFill>
                  <a:prstClr val="white"/>
                </a:solidFill>
                <a:effectLst>
                  <a:glow rad="88900">
                    <a:srgbClr val="041D57"/>
                  </a:glow>
                  <a:outerShdw blurRad="38100" dist="38100" dir="2700000" algn="tl">
                    <a:srgbClr val="000000">
                      <a:alpha val="43137"/>
                    </a:srgbClr>
                  </a:outerShdw>
                </a:effectLst>
              </a:rPr>
              <a:t>जब कुनै इस्राएली पवित्रस्थानमा प्रवेश गर्थ्यो, ऊ प्रतीकात्मक रूपमा परमेश्वरकै उपस्थितिमा प्रवेश गर्थ्यो… जबसम्म येशूको मृत्युमा पर्दा च्यातिएको थिएन।</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745876"/>
            <a:ext cx="8783194" cy="707886"/>
          </a:xfrm>
          <a:prstGeom prst="rect">
            <a:avLst/>
          </a:prstGeom>
          <a:noFill/>
        </p:spPr>
        <p:txBody>
          <a:bodyPr wrap="square">
            <a:spAutoFit/>
          </a:bodyPr>
          <a:lstStyle/>
          <a:p>
            <a:pPr lvl="0">
              <a:spcBef>
                <a:spcPts val="600"/>
              </a:spcBef>
              <a:defRPr/>
            </a:pPr>
            <a:r>
              <a:rPr lang="ne-NP" sz="2000" b="1" dirty="0">
                <a:solidFill>
                  <a:prstClr val="white"/>
                </a:solidFill>
                <a:effectLst>
                  <a:glow rad="88900">
                    <a:srgbClr val="041D57"/>
                  </a:glow>
                  <a:outerShdw blurRad="38100" dist="38100" dir="2700000" algn="tl">
                    <a:srgbClr val="000000">
                      <a:alpha val="43137"/>
                    </a:srgbClr>
                  </a:outerShdw>
                </a:effectLst>
              </a:rPr>
              <a:t>मोशाले निर्माण गरेको पवित्रस्थान र सोलोमनको मन्दिर दुवै स्वर्गमा निर्माण भएको पवित्रस्थानको नमूना थिए (हिब्रू ८:१-२; १ राजा ८:२७, ३०)।</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3" y="1713442"/>
            <a:ext cx="7402533" cy="1631216"/>
          </a:xfrm>
          <a:prstGeom prst="rect">
            <a:avLst/>
          </a:prstGeom>
          <a:noFill/>
        </p:spPr>
        <p:txBody>
          <a:bodyPr wrap="square">
            <a:spAutoFit/>
          </a:bodyPr>
          <a:lstStyle/>
          <a:p>
            <a:pPr lvl="0">
              <a:spcBef>
                <a:spcPts val="600"/>
              </a:spcBef>
              <a:defRPr/>
            </a:pPr>
            <a:r>
              <a:rPr lang="ne-NP" sz="2000" b="1" dirty="0">
                <a:solidFill>
                  <a:prstClr val="white"/>
                </a:solidFill>
                <a:effectLst>
                  <a:glow rad="88900">
                    <a:srgbClr val="041D57"/>
                  </a:glow>
                  <a:outerShdw blurRad="38100" dist="38100" dir="2700000" algn="tl">
                    <a:srgbClr val="000000">
                      <a:alpha val="43137"/>
                    </a:srgbClr>
                  </a:outerShdw>
                </a:effectLst>
              </a:rPr>
              <a:t>तर परमेश्वरको भौतिक उपस्थितिले सबैको तुरुन्त मृत्यु ल्याउने थियो (प्रस्थान ३३:२०)। त्यसैले उहाँले तिनीहरूलाई पवित्रस्थान बनाउन आदेश दिनुभयो, जहाँ उहाँको उपस्थिति प्रतीकहरूमा प्रकट हुन्छ। किनकि परमेश्वर कुनै पृथ्वीको मन्दिरमा शारीरिक रूपमा वास गर्नुहुन्न (प्रेरित १७:२४)।</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411969"/>
            <a:ext cx="3285185" cy="3308598"/>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1425</Words>
  <Application>Microsoft Office PowerPoint</Application>
  <PresentationFormat>Panorámica</PresentationFormat>
  <Paragraphs>73</Paragraphs>
  <Slides>11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11</vt:i4>
      </vt:variant>
    </vt:vector>
  </HeadingPairs>
  <TitlesOfParts>
    <vt:vector size="20" baseType="lpstr">
      <vt:lpstr>Aptos</vt:lpstr>
      <vt:lpstr>Aptos Display</vt:lpstr>
      <vt:lpstr>Arial</vt:lpstr>
      <vt:lpstr>Calibri</vt:lpstr>
      <vt:lpstr>Comic Sans MS</vt:lpstr>
      <vt:lpstr>Constantia</vt:lpstr>
      <vt:lpstr>Kalimati</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50</cp:revision>
  <dcterms:created xsi:type="dcterms:W3CDTF">2025-07-31T02:29:16Z</dcterms:created>
  <dcterms:modified xsi:type="dcterms:W3CDTF">2025-08-18T05:31:35Z</dcterms:modified>
</cp:coreProperties>
</file>