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305" r:id="rId3"/>
    <p:sldId id="308" r:id="rId4"/>
    <p:sldId id="258" r:id="rId5"/>
    <p:sldId id="307" r:id="rId6"/>
    <p:sldId id="259" r:id="rId7"/>
    <p:sldId id="260" r:id="rId8"/>
    <p:sldId id="261" r:id="rId9"/>
    <p:sldId id="306" r:id="rId10"/>
    <p:sldId id="263" r:id="rId11"/>
    <p:sldId id="264" r:id="rId12"/>
    <p:sldId id="298"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
      <p:font typeface="Kalimati" panose="020B0604020202020204"/>
      <p:regular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394D"/>
    <a:srgbClr val="F78546"/>
    <a:srgbClr val="FFFFCC"/>
    <a:srgbClr val="FFFF99"/>
    <a:srgbClr val="771101"/>
    <a:srgbClr val="FF69CD"/>
    <a:srgbClr val="E19479"/>
    <a:srgbClr val="CDDBBF"/>
    <a:srgbClr val="F1CEC1"/>
    <a:srgbClr val="DD8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34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9D04-1963-4F50-9798-4839C3408EF2}" type="datetimeFigureOut">
              <a:rPr lang="es-ES" smtClean="0"/>
              <a:t>23/08/2025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CC71B-6897-4876-BD30-E3CFF0B7182C}" type="slidenum">
              <a:rPr lang="es-ES" smtClean="0"/>
              <a:t>‹Nº›</a:t>
            </a:fld>
            <a:endParaRPr lang="es-ES"/>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6</a:t>
            </a:fld>
            <a:endParaRPr lang="es-ES"/>
          </a:p>
        </p:txBody>
      </p:sp>
    </p:spTree>
    <p:extLst>
      <p:ext uri="{BB962C8B-B14F-4D97-AF65-F5344CB8AC3E}">
        <p14:creationId xmlns:p14="http://schemas.microsoft.com/office/powerpoint/2010/main" val="3881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23/08/2025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23/08/2025</a:t>
            </a:fld>
            <a:endParaRPr lang="es-ES"/>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6A0F23-947F-4745-A7BD-A729DC9FB4C7}" type="datetimeFigureOut">
              <a:rPr lang="es-ES" smtClean="0"/>
              <a:t>23/08/2025</a:t>
            </a:fld>
            <a:endParaRPr lang="es-ES"/>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A3DF2-6580-488B-B640-745A8B476124}" type="slidenum">
              <a:rPr lang="es-ES" smtClean="0"/>
              <a:t>‹Nº›</a:t>
            </a:fld>
            <a:endParaRPr lang="es-ES"/>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23/08/2025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762000"/>
            <a:ext cx="12192000" cy="6096000"/>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35147" y="122067"/>
            <a:ext cx="3342632" cy="25789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124325" y="5283"/>
            <a:ext cx="8067675" cy="1938992"/>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ne-NP" sz="60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धर्मत्याग</a:t>
            </a:r>
            <a:r>
              <a:rPr lang="en" sz="60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ne-NP" sz="6000" b="1" spc="1000" dirty="0">
                <a:ln w="0"/>
                <a:solidFill>
                  <a:srgbClr val="D6AD00"/>
                </a:solidFill>
                <a:effectLst>
                  <a:reflection blurRad="6350" stA="53000" endA="300" endPos="35500" dir="5400000" sy="-90000" algn="bl" rotWithShape="0"/>
                </a:effectLst>
              </a:rPr>
              <a:t>र</a:t>
            </a:r>
          </a:p>
          <a:p>
            <a:pPr algn="ctr"/>
            <a:r>
              <a:rPr lang="ne-NP" sz="6000" b="1" spc="1000" dirty="0">
                <a:ln w="0"/>
                <a:solidFill>
                  <a:srgbClr val="D6AD00"/>
                </a:solidFill>
                <a:effectLst>
                  <a:reflection blurRad="6350" stA="53000" endA="300" endPos="35500" dir="5400000" sy="-90000" algn="bl" rotWithShape="0"/>
                </a:effectLst>
              </a:rPr>
              <a:t>मध्यस्थता</a:t>
            </a:r>
            <a:endParaRPr lang="en" sz="6000" b="1" spc="1000" dirty="0">
              <a:ln w="0"/>
              <a:solidFill>
                <a:schemeClr val="accent4">
                  <a:lumMod val="75000"/>
                </a:schemeClr>
              </a:soli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A9A9C99A-D105-1FA4-DC28-E0055B771F4B}"/>
              </a:ext>
            </a:extLst>
          </p:cNvPr>
          <p:cNvSpPr txBox="1"/>
          <p:nvPr/>
        </p:nvSpPr>
        <p:spPr>
          <a:xfrm>
            <a:off x="3328337" y="6519446"/>
            <a:ext cx="5110813" cy="338554"/>
          </a:xfrm>
          <a:prstGeom prst="rect">
            <a:avLst/>
          </a:prstGeom>
          <a:noFill/>
        </p:spPr>
        <p:txBody>
          <a:bodyPr wrap="square" rtlCol="0">
            <a:spAutoFit/>
          </a:bodyPr>
          <a:lstStyle/>
          <a:p>
            <a:pPr algn="ctr"/>
            <a:r>
              <a:rPr lang="ne-NP" sz="1600" b="1" dirty="0">
                <a:solidFill>
                  <a:srgbClr val="88703C"/>
                </a:solidFill>
              </a:rPr>
              <a:t>अध्याय ११, १३ सेप्टेम्बर २०२५ का लागि</a:t>
            </a:r>
            <a:endParaRPr lang="en" sz="1600" b="1" dirty="0">
              <a:solidFill>
                <a:srgbClr val="88703C"/>
              </a:solidFill>
            </a:endParaRPr>
          </a:p>
        </p:txBody>
      </p:sp>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0" y="0"/>
            <a:ext cx="12191999" cy="142036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70B489D-B8AB-ABC4-63D9-7068E293695A}"/>
              </a:ext>
            </a:extLst>
          </p:cNvPr>
          <p:cNvSpPr txBox="1"/>
          <p:nvPr/>
        </p:nvSpPr>
        <p:spPr>
          <a:xfrm>
            <a:off x="0" y="102860"/>
            <a:ext cx="12192000" cy="584775"/>
          </a:xfrm>
          <a:prstGeom prst="rect">
            <a:avLst/>
          </a:prstGeom>
          <a:noFill/>
        </p:spPr>
        <p:txBody>
          <a:bodyPr wrap="square">
            <a:spAutoFit/>
          </a:bodyPr>
          <a:lstStyle/>
          <a:p>
            <a:pPr algn="ctr"/>
            <a:r>
              <a:rPr lang="ne-NP"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“मलाई तपाईंले लेख्नुभएको मेरो नाउँ पुस्तकबाट मेटिदिनुहोस्!”</a:t>
            </a:r>
            <a:endParaRPr lang="en"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86EA2D9-816B-7120-EDEA-CB7087184A99}"/>
              </a:ext>
            </a:extLst>
          </p:cNvPr>
          <p:cNvSpPr txBox="1"/>
          <p:nvPr/>
        </p:nvSpPr>
        <p:spPr>
          <a:xfrm>
            <a:off x="1138238" y="676572"/>
            <a:ext cx="9632340" cy="646331"/>
          </a:xfrm>
          <a:prstGeom prst="rect">
            <a:avLst/>
          </a:prstGeom>
          <a:noFill/>
        </p:spPr>
        <p:txBody>
          <a:bodyPr wrap="square">
            <a:spAutoFit/>
          </a:bodyPr>
          <a:lstStyle/>
          <a:p>
            <a:pPr algn="ctr"/>
            <a:r>
              <a:rPr lang="ne-NP" b="1" dirty="0">
                <a:solidFill>
                  <a:srgbClr val="FFFFCC"/>
                </a:solidFill>
                <a:effectLst>
                  <a:outerShdw blurRad="38100" dist="38100" dir="2700000" algn="tl">
                    <a:srgbClr val="000000">
                      <a:alpha val="43137"/>
                    </a:srgbClr>
                  </a:outerShdw>
                </a:effectLst>
                <a:latin typeface="Comic Sans MS" panose="030F0702030302020204" pitchFamily="66" charset="0"/>
              </a:rPr>
              <a:t>“तर अब, कृपया तिनीहरूको पाप क्षमा गर्नुहोस्—तर यदि होइन भने, मलाई तपाईंले लेख्नुभएको पुस्तकबाट मेटिदिनुहोस्।” (प्रस्थान ३२:३२)</a:t>
            </a:r>
            <a:endParaRPr lang="en" sz="1400" b="1" dirty="0">
              <a:solidFill>
                <a:srgbClr val="FFFFCC"/>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AB2F4CF6-4931-BA1C-780F-3594EFC39380}"/>
              </a:ext>
            </a:extLst>
          </p:cNvPr>
          <p:cNvSpPr txBox="1"/>
          <p:nvPr/>
        </p:nvSpPr>
        <p:spPr>
          <a:xfrm>
            <a:off x="6636774" y="1461851"/>
            <a:ext cx="5555225" cy="1631216"/>
          </a:xfrm>
          <a:prstGeom prst="rect">
            <a:avLst/>
          </a:prstGeom>
          <a:noFill/>
        </p:spPr>
        <p:txBody>
          <a:bodyPr wrap="square" rtlCol="0">
            <a:spAutoFit/>
          </a:bodyPr>
          <a:lstStyle/>
          <a:p>
            <a:pPr>
              <a:spcBef>
                <a:spcPts val="600"/>
              </a:spcBef>
            </a:pPr>
            <a:r>
              <a:rPr lang="ne-NP" sz="2000" b="1" dirty="0"/>
              <a:t>पहिलो मध्यस्थतामा मोशाले जनताको विनाश रोकिदिए। तर परमेश्वरले यो ठूलो पापपछी सजिलै आशीष दिन सक्नुहुन्न भन्ने स्पष्ट भयो। त्यसैले मोशाले दोस्रो पटक मध्यस्थता गर्ने निर्णय गरे (प्रस्थान ३२:३०)।</a:t>
            </a:r>
            <a:endParaRPr lang="en" sz="2000" b="1" dirty="0"/>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47486" y="1541268"/>
            <a:ext cx="3873910" cy="3133725"/>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9258" y="1541268"/>
            <a:ext cx="2349559" cy="3133725"/>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302477" y="5155618"/>
            <a:ext cx="5683045" cy="1579272"/>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147486" y="5032059"/>
            <a:ext cx="6022872" cy="1015663"/>
          </a:xfrm>
          <a:prstGeom prst="rect">
            <a:avLst/>
          </a:prstGeom>
          <a:noFill/>
        </p:spPr>
        <p:txBody>
          <a:bodyPr wrap="square">
            <a:spAutoFit/>
          </a:bodyPr>
          <a:lstStyle/>
          <a:p>
            <a:pPr>
              <a:spcBef>
                <a:spcPts val="600"/>
              </a:spcBef>
            </a:pPr>
            <a:r>
              <a:rPr lang="ne-NP" sz="2000" b="1" dirty="0"/>
              <a:t>यही कुरा येशू ख्रीष्टले क्रूसमा गर्नुभयो—हाम्रो पाप आफूमाथि लिनुभयो र हामी योग्य मृत्यु उहाँले भोग्नुभयो (१ पत्रुस २:२४)।</a:t>
            </a:r>
            <a:endParaRPr lang="en" sz="2000" b="1" dirty="0"/>
          </a:p>
        </p:txBody>
      </p:sp>
      <p:sp>
        <p:nvSpPr>
          <p:cNvPr id="8" name="CuadroTexto 7">
            <a:extLst>
              <a:ext uri="{FF2B5EF4-FFF2-40B4-BE49-F238E27FC236}">
                <a16:creationId xmlns:a16="http://schemas.microsoft.com/office/drawing/2014/main" id="{BA8F4CBE-1DCE-A949-698A-CBDEB1F7E73F}"/>
              </a:ext>
            </a:extLst>
          </p:cNvPr>
          <p:cNvSpPr txBox="1"/>
          <p:nvPr/>
        </p:nvSpPr>
        <p:spPr>
          <a:xfrm>
            <a:off x="6636774" y="3093067"/>
            <a:ext cx="5555226" cy="1938992"/>
          </a:xfrm>
          <a:prstGeom prst="rect">
            <a:avLst/>
          </a:prstGeom>
          <a:noFill/>
        </p:spPr>
        <p:txBody>
          <a:bodyPr wrap="square">
            <a:spAutoFit/>
          </a:bodyPr>
          <a:lstStyle/>
          <a:p>
            <a:pPr>
              <a:spcBef>
                <a:spcPts val="600"/>
              </a:spcBef>
            </a:pPr>
            <a:r>
              <a:rPr lang="ne-NP" sz="2000" b="1" dirty="0"/>
              <a:t>यहाँ उनले सामान्य “क्षमा” भन्ने शब्द प्रयोग गरेनन्, बरु परमेश्वरले तिनीहरूको पाप आफैं “बहन गर्नुस्” भनेर मागे। त्यो सामान्य क्षमा थिएन। यसको अर्थ, परमेश्वरले पापलाई आफैंमाथि लिनुहुनेछ, र त्यसको मूल्य (मृत्यु) तिर्नुहुनेछ (यशैया ५३:६; रोमी ६:२३)।</a:t>
            </a:r>
            <a:endParaRPr lang="en" sz="2000" b="1" dirty="0"/>
          </a:p>
        </p:txBody>
      </p:sp>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4)">
                                      <p:cBhvr>
                                        <p:cTn id="44" dur="750"/>
                                        <p:tgtEl>
                                          <p:spTgt spid="11"/>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3481754" y="1441132"/>
            <a:ext cx="8710246" cy="3493264"/>
          </a:xfrm>
          <a:prstGeom prst="rect">
            <a:avLst/>
          </a:prstGeom>
          <a:noFill/>
        </p:spPr>
        <p:txBody>
          <a:bodyPr wrap="square">
            <a:spAutoFit/>
          </a:bodyPr>
          <a:lstStyle/>
          <a:p>
            <a:pPr>
              <a:spcBef>
                <a:spcPts val="600"/>
              </a:spcBef>
            </a:pPr>
            <a:r>
              <a:rPr lang="en" sz="2400" b="1" dirty="0">
                <a:latin typeface="Constantia" panose="02030602050306030303" pitchFamily="18" charset="0"/>
              </a:rPr>
              <a:t>“</a:t>
            </a:r>
            <a:r>
              <a:rPr lang="ne-NP" sz="2400" b="1" dirty="0">
                <a:latin typeface="Constantia" panose="02030602050306030303" pitchFamily="18" charset="0"/>
              </a:rPr>
              <a:t>“</a:t>
            </a:r>
            <a:r>
              <a:rPr lang="ne-NP" sz="2400" b="1" dirty="0">
                <a:latin typeface="Constantia" panose="02030602050306030303" pitchFamily="18" charset="0"/>
                <a:cs typeface="Kalimati" panose="00000400000000000000" pitchFamily="2"/>
              </a:rPr>
              <a:t>यस प्रतीक्षाको अवधिमा, तिनीहरूलाई परमेश्वरको व्यवस्था, जुन उनीहरूले सुनेका थिए, त्यसबारे ध्यान गर्न समय थियो, र उहाँले अझ खुलासा गर्न सक्ने सत्यहरू ग्रहण गर्न हृदय तयार गर्न समय थियो। तर उनीहरूले यो काम गरेनन्। चाँडै उनीहरू लापरबाह, असावधान र व्यवस्था–उल्लङ्घन गर्ने भए। […]</a:t>
            </a:r>
          </a:p>
          <a:p>
            <a:pPr>
              <a:spcBef>
                <a:spcPts val="600"/>
              </a:spcBef>
            </a:pPr>
            <a:r>
              <a:rPr lang="ne-NP" sz="2400" b="1" dirty="0">
                <a:latin typeface="Constantia" panose="02030602050306030303" pitchFamily="18" charset="0"/>
                <a:cs typeface="Kalimati" panose="00000400000000000000" pitchFamily="2"/>
              </a:rPr>
              <a:t>आफ्नो अगुवाको अनुपस्थितिमा असहाय महसुस गर्दै, उनीहरू फेरि आफ्ना पुराना अन्धविश्वासतर्फ फर्के। […] जनताले परमेश्वरलाई प्रतिनिधित्व गर्ने कुनै मूर्ति चाह्यो, र मोशाको साटोमा त्यसलाई अगाडि लगाउन चाह्यो।”</a:t>
            </a:r>
            <a:endParaRPr lang="en" sz="2400" b="1" dirty="0">
              <a:latin typeface="Constantia" panose="02030602050306030303" pitchFamily="18" charset="0"/>
              <a:cs typeface="Kalimati" panose="00000400000000000000" pitchFamily="2"/>
            </a:endParaRPr>
          </a:p>
        </p:txBody>
      </p:sp>
      <p:sp>
        <p:nvSpPr>
          <p:cNvPr id="4" name="CuadroTexto 3">
            <a:extLst>
              <a:ext uri="{FF2B5EF4-FFF2-40B4-BE49-F238E27FC236}">
                <a16:creationId xmlns:a16="http://schemas.microsoft.com/office/drawing/2014/main" id="{FB24DA4A-A226-0CDC-5023-D3BC1F8B8818}"/>
              </a:ext>
            </a:extLst>
          </p:cNvPr>
          <p:cNvSpPr txBox="1"/>
          <p:nvPr/>
        </p:nvSpPr>
        <p:spPr>
          <a:xfrm>
            <a:off x="-32277" y="150491"/>
            <a:ext cx="6857619" cy="338554"/>
          </a:xfrm>
          <a:prstGeom prst="rect">
            <a:avLst/>
          </a:prstGeom>
          <a:noFill/>
        </p:spPr>
        <p:txBody>
          <a:bodyPr wrap="square" rtlCol="0">
            <a:spAutoFit/>
          </a:bodyPr>
          <a:lstStyle/>
          <a:p>
            <a:pPr algn="r"/>
            <a:r>
              <a:rPr lang="ne-NP" sz="1600" b="1" dirty="0"/>
              <a:t> एलेन जी. ह्वाइट, </a:t>
            </a:r>
            <a:r>
              <a:rPr lang="ne-NP" sz="1600" b="1" i="1" dirty="0"/>
              <a:t>पाट्रियार्क एण्ड प्रोफेटस</a:t>
            </a:r>
            <a:r>
              <a:rPr lang="ne-NP" sz="1600" b="1" dirty="0"/>
              <a:t>, अध्याय २८ पृष्ठ ३१५</a:t>
            </a:r>
            <a:endParaRPr lang="en" sz="1600" b="1" dirty="0"/>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7276349" y="39925"/>
            <a:ext cx="4712366" cy="332398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t>
            </a:r>
            <a:r>
              <a:rPr kumimoji="0" lang="ne-NP"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“तब मोशा परमप्रभु सामु फर्केर भन्न लागे, ‘हाय! यी जनहरूले ठूलो पाप गरेका छन्, तिनीहरूले आफैंलाई सुनको देवता बनाए। तर अब, यदि तपाईं तिनीहरूको पाप क्षमा गर्नुहुन्छ भने... तर यदि होइन भने, म प्रार्थना गर्छु, तपाईंले लेख्नुभएको पुस्तकबाट मलाई मेटिदिनुहोस्।’ ”</a:t>
            </a:r>
            <a:endPar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e-NP" sz="18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प्रस्थान ३२:३१–३२</a:t>
            </a:r>
            <a:endParaRPr kumimoji="0" lang="es-ES" sz="1600" b="1" i="0" u="none" strike="noStrike" kern="1200" cap="none" spc="0" normalizeH="0" baseline="0" noProof="0" dirty="0">
              <a:ln/>
              <a:solidFill>
                <a:srgbClr val="196B2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7371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2594"/>
            <a:ext cx="12192000" cy="3485406"/>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AE6A91B8-6EEF-7667-E079-EC07FEB4BDCB}"/>
              </a:ext>
            </a:extLst>
          </p:cNvPr>
          <p:cNvSpPr txBox="1"/>
          <p:nvPr/>
        </p:nvSpPr>
        <p:spPr>
          <a:xfrm>
            <a:off x="4400550" y="3695700"/>
            <a:ext cx="779145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ne-NP" sz="2000" b="1" dirty="0">
                <a:solidFill>
                  <a:srgbClr val="1043CE"/>
                </a:solidFill>
              </a:rPr>
              <a:t>धर्मत्याग</a:t>
            </a:r>
            <a:r>
              <a:rPr lang="en" sz="2000" b="1" dirty="0">
                <a:solidFill>
                  <a:srgbClr val="1043CE"/>
                </a:solidFill>
              </a:rPr>
              <a:t>:</a:t>
            </a:r>
          </a:p>
          <a:p>
            <a:pPr lvl="1">
              <a:spcBef>
                <a:spcPts val="600"/>
              </a:spcBef>
            </a:pPr>
            <a:r>
              <a:rPr lang="ne-NP" sz="2000" b="1" dirty="0"/>
              <a:t>हारुनको कमजोरी </a:t>
            </a:r>
            <a:r>
              <a:rPr lang="en" sz="2000" b="1" dirty="0"/>
              <a:t>(</a:t>
            </a:r>
            <a:r>
              <a:rPr lang="ne-NP" sz="2000" b="1" dirty="0"/>
              <a:t>प्रस्थान</a:t>
            </a:r>
            <a:r>
              <a:rPr lang="en" sz="2000" b="1" dirty="0"/>
              <a:t> </a:t>
            </a:r>
            <a:r>
              <a:rPr lang="ne-NP" sz="2000" b="1" dirty="0"/>
              <a:t>३२</a:t>
            </a:r>
            <a:r>
              <a:rPr lang="en" sz="2000" b="1" dirty="0"/>
              <a:t>:</a:t>
            </a:r>
            <a:r>
              <a:rPr lang="ne-NP" sz="2000" b="1" dirty="0"/>
              <a:t>१</a:t>
            </a:r>
            <a:r>
              <a:rPr lang="en" sz="2000" b="1" dirty="0"/>
              <a:t>-</a:t>
            </a:r>
            <a:r>
              <a:rPr lang="ne-NP" sz="2000" b="1" dirty="0"/>
              <a:t>५</a:t>
            </a:r>
            <a:r>
              <a:rPr lang="en" sz="2000" b="1" dirty="0"/>
              <a:t>)</a:t>
            </a:r>
          </a:p>
          <a:p>
            <a:pPr lvl="1">
              <a:spcBef>
                <a:spcPts val="600"/>
              </a:spcBef>
            </a:pPr>
            <a:r>
              <a:rPr lang="ne-NP" sz="2000" b="1" dirty="0"/>
              <a:t>बाछाको भोज वा उत्सव </a:t>
            </a:r>
            <a:r>
              <a:rPr lang="en" sz="2000" b="1" dirty="0"/>
              <a:t>(</a:t>
            </a:r>
            <a:r>
              <a:rPr lang="ne-NP" sz="2000" b="1" dirty="0"/>
              <a:t>प्रस्थान</a:t>
            </a:r>
            <a:r>
              <a:rPr lang="en" sz="2000" b="1" dirty="0"/>
              <a:t> </a:t>
            </a:r>
            <a:r>
              <a:rPr lang="ne-NP" sz="2000" b="1" dirty="0"/>
              <a:t>३२</a:t>
            </a:r>
            <a:r>
              <a:rPr lang="en" sz="2000" b="1" dirty="0"/>
              <a:t>:</a:t>
            </a:r>
            <a:r>
              <a:rPr lang="ne-NP" sz="2000" b="1" dirty="0"/>
              <a:t>६</a:t>
            </a:r>
            <a:r>
              <a:rPr lang="en" sz="2000" b="1" dirty="0"/>
              <a:t>)</a:t>
            </a:r>
          </a:p>
          <a:p>
            <a:pPr lvl="1">
              <a:spcBef>
                <a:spcPts val="600"/>
              </a:spcBef>
            </a:pPr>
            <a:r>
              <a:rPr lang="ne-NP" sz="2000" b="1" dirty="0"/>
              <a:t>मूर्ति पूजाले ल्याउने भ्रष्ट</a:t>
            </a:r>
            <a:r>
              <a:rPr lang="en" sz="2000" b="1" dirty="0"/>
              <a:t> (</a:t>
            </a:r>
            <a:r>
              <a:rPr lang="ne-NP" sz="2000" b="1" dirty="0"/>
              <a:t>प्रस्थान ३२</a:t>
            </a:r>
            <a:r>
              <a:rPr lang="en" sz="2000" b="1" dirty="0"/>
              <a:t>:</a:t>
            </a:r>
            <a:r>
              <a:rPr lang="ne-NP" sz="2000" b="1" dirty="0"/>
              <a:t>७</a:t>
            </a:r>
            <a:r>
              <a:rPr lang="en" sz="2000" b="1" dirty="0"/>
              <a:t>-</a:t>
            </a:r>
            <a:r>
              <a:rPr lang="ne-NP" sz="2000" b="1" dirty="0"/>
              <a:t>८</a:t>
            </a:r>
            <a:r>
              <a:rPr lang="en" sz="2000" b="1" dirty="0"/>
              <a:t>)</a:t>
            </a:r>
          </a:p>
          <a:p>
            <a:pPr>
              <a:spcBef>
                <a:spcPts val="1800"/>
              </a:spcBef>
            </a:pPr>
            <a:r>
              <a:rPr lang="ne-NP" sz="2000" b="1" dirty="0">
                <a:solidFill>
                  <a:srgbClr val="3DA60E"/>
                </a:solidFill>
              </a:rPr>
              <a:t>मध्यस्थता</a:t>
            </a:r>
            <a:endParaRPr lang="en" sz="2000" b="1" dirty="0">
              <a:solidFill>
                <a:srgbClr val="3DA60E"/>
              </a:solidFill>
            </a:endParaRPr>
          </a:p>
          <a:p>
            <a:pPr lvl="1">
              <a:spcBef>
                <a:spcPts val="600"/>
              </a:spcBef>
            </a:pPr>
            <a:r>
              <a:rPr lang="en" sz="2000" b="1" dirty="0"/>
              <a:t>“</a:t>
            </a:r>
            <a:r>
              <a:rPr lang="ne-NP" sz="2000" b="1" dirty="0"/>
              <a:t>तपाईँको प्रचण्ड क्रोधबाट फर्कनुहोस्</a:t>
            </a:r>
            <a:r>
              <a:rPr lang="en" sz="2000" b="1" dirty="0"/>
              <a:t>!” (</a:t>
            </a:r>
            <a:r>
              <a:rPr lang="ne-NP" sz="2000" b="1" dirty="0"/>
              <a:t>प्रस्थान</a:t>
            </a:r>
            <a:r>
              <a:rPr lang="en" sz="2000" b="1" dirty="0"/>
              <a:t> </a:t>
            </a:r>
            <a:r>
              <a:rPr lang="ne-NP" sz="2000" b="1" dirty="0"/>
              <a:t>३२</a:t>
            </a:r>
            <a:r>
              <a:rPr lang="en" sz="2000" b="1" dirty="0"/>
              <a:t>:</a:t>
            </a:r>
            <a:r>
              <a:rPr lang="ne-NP" sz="2000" b="1" dirty="0"/>
              <a:t>९</a:t>
            </a:r>
            <a:r>
              <a:rPr lang="en" sz="2000" b="1" dirty="0"/>
              <a:t>-</a:t>
            </a:r>
            <a:r>
              <a:rPr lang="ne-NP" sz="2000" b="1" dirty="0"/>
              <a:t>२९</a:t>
            </a:r>
            <a:r>
              <a:rPr lang="en" sz="2000" b="1" dirty="0"/>
              <a:t>)</a:t>
            </a:r>
          </a:p>
          <a:p>
            <a:pPr lvl="1">
              <a:spcBef>
                <a:spcPts val="600"/>
              </a:spcBef>
            </a:pPr>
            <a:r>
              <a:rPr lang="en" sz="2000" b="1" dirty="0"/>
              <a:t>“</a:t>
            </a:r>
            <a:r>
              <a:rPr lang="ne-NP" b="1" dirty="0"/>
              <a:t>तपाईँले पुस्तकमा लेख्‍नुभएको मेरो नाउँ मेटिदिनुहोसे</a:t>
            </a:r>
            <a:r>
              <a:rPr lang="en" sz="2000" b="1" dirty="0"/>
              <a:t>!” (</a:t>
            </a:r>
            <a:r>
              <a:rPr lang="ne-NP" sz="2000" b="1" dirty="0"/>
              <a:t>प्रस्थान</a:t>
            </a:r>
            <a:r>
              <a:rPr lang="en" sz="2000" b="1" dirty="0"/>
              <a:t> </a:t>
            </a:r>
            <a:r>
              <a:rPr lang="ne-NP" sz="2000" b="1" dirty="0"/>
              <a:t>३२</a:t>
            </a:r>
            <a:r>
              <a:rPr lang="en" sz="2000" b="1" dirty="0"/>
              <a:t>:</a:t>
            </a:r>
            <a:r>
              <a:rPr lang="ne-NP" sz="2000" b="1" dirty="0"/>
              <a:t>३०</a:t>
            </a:r>
            <a:r>
              <a:rPr lang="en" sz="2000" b="1" dirty="0"/>
              <a:t>-</a:t>
            </a:r>
            <a:r>
              <a:rPr lang="ne-NP" sz="2000" b="1" dirty="0"/>
              <a:t>३२</a:t>
            </a:r>
            <a:r>
              <a:rPr lang="en" sz="2000" b="1" dirty="0"/>
              <a:t>)</a:t>
            </a:r>
          </a:p>
        </p:txBody>
      </p:sp>
      <p:sp>
        <p:nvSpPr>
          <p:cNvPr id="4" name="CuadroTexto 3">
            <a:extLst>
              <a:ext uri="{FF2B5EF4-FFF2-40B4-BE49-F238E27FC236}">
                <a16:creationId xmlns:a16="http://schemas.microsoft.com/office/drawing/2014/main" id="{1172C640-8C0E-7404-E4EB-22E0AFB39C7A}"/>
              </a:ext>
            </a:extLst>
          </p:cNvPr>
          <p:cNvSpPr txBox="1"/>
          <p:nvPr/>
        </p:nvSpPr>
        <p:spPr>
          <a:xfrm>
            <a:off x="295275" y="166628"/>
            <a:ext cx="7134224" cy="707886"/>
          </a:xfrm>
          <a:prstGeom prst="rect">
            <a:avLst/>
          </a:prstGeom>
          <a:noFill/>
        </p:spPr>
        <p:txBody>
          <a:bodyPr wrap="square">
            <a:spAutoFit/>
          </a:bodyPr>
          <a:lstStyle/>
          <a:p>
            <a:pPr>
              <a:spcBef>
                <a:spcPts val="600"/>
              </a:spcBef>
            </a:pPr>
            <a:r>
              <a:rPr lang="ne-NP" sz="2000" b="1" dirty="0"/>
              <a:t>“तिनीहरूले मैले आज्ञा दिएको बाटो छिट्टै छाडेका छन्” (प्रस्थान ३२:८)।</a:t>
            </a:r>
            <a:endParaRPr lang="en" sz="2000" b="1" dirty="0"/>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646675" y="130760"/>
            <a:ext cx="4250050" cy="312902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36"/>
          <a:stretch>
            <a:fillRect/>
          </a:stretch>
        </p:blipFill>
        <p:spPr>
          <a:xfrm>
            <a:off x="133553" y="3485731"/>
            <a:ext cx="3600248" cy="325913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457807" y="4515715"/>
            <a:ext cx="396243" cy="273946"/>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57807" y="6214391"/>
            <a:ext cx="396243" cy="273946"/>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4457807" y="4895291"/>
            <a:ext cx="396243" cy="273946"/>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457807" y="5814875"/>
            <a:ext cx="396243" cy="273946"/>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4457807" y="4140789"/>
            <a:ext cx="396243" cy="273946"/>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33784" y="3716936"/>
            <a:ext cx="404438" cy="37383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933875" y="5378258"/>
            <a:ext cx="404256" cy="37383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295275" y="1899680"/>
            <a:ext cx="7341873" cy="1661993"/>
          </a:xfrm>
          <a:prstGeom prst="rect">
            <a:avLst/>
          </a:prstGeom>
          <a:noFill/>
        </p:spPr>
        <p:txBody>
          <a:bodyPr wrap="square">
            <a:spAutoFit/>
          </a:bodyPr>
          <a:lstStyle/>
          <a:p>
            <a:r>
              <a:rPr lang="hi-IN" sz="1400" b="1" dirty="0">
                <a:cs typeface="Kalimati" panose="00000400000000000000" pitchFamily="2"/>
              </a:rPr>
              <a:t>यस धर्म त्यागको सामना गर्दै</a:t>
            </a:r>
            <a:r>
              <a:rPr lang="en-US" sz="1400" b="1" dirty="0">
                <a:cs typeface="Kalimati" panose="00000400000000000000" pitchFamily="2"/>
              </a:rPr>
              <a:t>, </a:t>
            </a:r>
            <a:r>
              <a:rPr lang="hi-IN" sz="1400" b="1" dirty="0">
                <a:cs typeface="Kalimati" panose="00000400000000000000" pitchFamily="2"/>
              </a:rPr>
              <a:t>परमेश्वरले मोशालाई अनुमति माग्नुभयो कि उहाँले इस्राएललाई नष्ट गरेर नयाँ जाति बनाउन सकुन् (प्रस्थान ३२:१०)। तर</a:t>
            </a:r>
            <a:r>
              <a:rPr lang="en-US" sz="1400" b="1" dirty="0">
                <a:cs typeface="Kalimati" panose="00000400000000000000" pitchFamily="2"/>
              </a:rPr>
              <a:t>, </a:t>
            </a:r>
            <a:r>
              <a:rPr lang="hi-IN" sz="1400" b="1" dirty="0">
                <a:cs typeface="Kalimati" panose="00000400000000000000" pitchFamily="2"/>
              </a:rPr>
              <a:t>जनताको पापका बावजुद</a:t>
            </a:r>
            <a:r>
              <a:rPr lang="en-US" sz="1400" b="1" dirty="0">
                <a:cs typeface="Kalimati" panose="00000400000000000000" pitchFamily="2"/>
              </a:rPr>
              <a:t>, </a:t>
            </a:r>
            <a:r>
              <a:rPr lang="hi-IN" sz="1400" b="1" dirty="0">
                <a:cs typeface="Kalimati" panose="00000400000000000000" pitchFamily="2"/>
              </a:rPr>
              <a:t>मोशाले दुई पटक मध्यस्थता गरेर तिनीहरूले नपाउनु पर्ने क्षमाको लागि याचना गरे।यस धर्म त्यागको सामना गर्दै</a:t>
            </a:r>
            <a:r>
              <a:rPr lang="en-US" sz="1400" b="1" dirty="0">
                <a:cs typeface="Kalimati" panose="00000400000000000000" pitchFamily="2"/>
              </a:rPr>
              <a:t>, </a:t>
            </a:r>
            <a:r>
              <a:rPr lang="hi-IN" sz="1400" b="1" dirty="0">
                <a:cs typeface="Kalimati" panose="00000400000000000000" pitchFamily="2"/>
              </a:rPr>
              <a:t>परमेश्वरले मोशालाई अनुमति माग्नुभयो कि उहाँले इस्राएललाई नष्ट गरेर नयाँ जाति बनाउन सकुन् (प्रस्थान ३२:१०)। तर</a:t>
            </a:r>
            <a:r>
              <a:rPr lang="en-US" sz="1400" b="1" dirty="0">
                <a:cs typeface="Kalimati" panose="00000400000000000000" pitchFamily="2"/>
              </a:rPr>
              <a:t>, </a:t>
            </a:r>
            <a:r>
              <a:rPr lang="hi-IN" sz="1400" b="1" dirty="0">
                <a:cs typeface="Kalimati" panose="00000400000000000000" pitchFamily="2"/>
              </a:rPr>
              <a:t>जनताको पापका बावजुद</a:t>
            </a:r>
            <a:r>
              <a:rPr lang="en-US" sz="1400" b="1" dirty="0">
                <a:cs typeface="Kalimati" panose="00000400000000000000" pitchFamily="2"/>
              </a:rPr>
              <a:t>, </a:t>
            </a:r>
            <a:r>
              <a:rPr lang="hi-IN" sz="1400" b="1" dirty="0">
                <a:cs typeface="Kalimati" panose="00000400000000000000" pitchFamily="2"/>
              </a:rPr>
              <a:t>मोशाले दुई पटक मध्यस्थता गरेर तिनीहरूले नपाउनु पर्ने क्षमाको लागि याचना गरे।</a:t>
            </a:r>
            <a:endParaRPr lang="en-US" sz="1400" b="1" dirty="0">
              <a:cs typeface="Kalimati" panose="00000400000000000000" pitchFamily="2"/>
            </a:endParaRPr>
          </a:p>
          <a:p>
            <a:endParaRPr lang="en-US" b="1" dirty="0"/>
          </a:p>
        </p:txBody>
      </p:sp>
      <p:sp>
        <p:nvSpPr>
          <p:cNvPr id="12" name="CuadroTexto 11">
            <a:extLst>
              <a:ext uri="{FF2B5EF4-FFF2-40B4-BE49-F238E27FC236}">
                <a16:creationId xmlns:a16="http://schemas.microsoft.com/office/drawing/2014/main" id="{ED401AC3-CF16-15B9-A745-C63F91A085C2}"/>
              </a:ext>
            </a:extLst>
          </p:cNvPr>
          <p:cNvSpPr txBox="1"/>
          <p:nvPr/>
        </p:nvSpPr>
        <p:spPr>
          <a:xfrm>
            <a:off x="295275" y="879266"/>
            <a:ext cx="7134223" cy="1015663"/>
          </a:xfrm>
          <a:prstGeom prst="rect">
            <a:avLst/>
          </a:prstGeom>
          <a:noFill/>
        </p:spPr>
        <p:txBody>
          <a:bodyPr wrap="square">
            <a:spAutoFit/>
          </a:bodyPr>
          <a:lstStyle/>
          <a:p>
            <a:pPr>
              <a:spcBef>
                <a:spcPts val="600"/>
              </a:spcBef>
            </a:pPr>
            <a:r>
              <a:rPr lang="ne-NP" sz="2000" b="1" dirty="0"/>
              <a:t>दस आज्ञा पाएको केही समयपछि, र “मूर्ति नबनाऊ” भन्ने स्पष्ट आदेश दोहोर्‍यार दिइएको (प्रस्थान २०:२३) तैपनि, इस्राएलीहरूले सुनको बाछो बनाएर पूजा गरे।</a:t>
            </a:r>
            <a:endParaRPr lang="en" sz="2000" b="1" dirty="0"/>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0D294-6636-D5BC-56B9-8AD6EA412E41}"/>
              </a:ext>
            </a:extLst>
          </p:cNvPr>
          <p:cNvSpPr txBox="1"/>
          <p:nvPr/>
        </p:nvSpPr>
        <p:spPr>
          <a:xfrm>
            <a:off x="3913238" y="4951737"/>
            <a:ext cx="8072285" cy="1569660"/>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ne-NP" sz="9600" b="1" dirty="0">
                <a:ln w="6600">
                  <a:solidFill>
                    <a:schemeClr val="accent2"/>
                  </a:solidFill>
                  <a:prstDash val="solid"/>
                </a:ln>
                <a:solidFill>
                  <a:srgbClr val="FFFFFF"/>
                </a:solidFill>
                <a:effectLst>
                  <a:outerShdw dist="38100" dir="2700000" algn="tl" rotWithShape="0">
                    <a:schemeClr val="accent2"/>
                  </a:outerShdw>
                </a:effectLst>
              </a:rPr>
              <a:t>धर्मभ्रष्ट</a:t>
            </a:r>
            <a:endParaRPr lang="en"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0"/>
            <a:ext cx="12192000" cy="1293781"/>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623" y="1330496"/>
            <a:ext cx="2342196" cy="27425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0" y="0"/>
            <a:ext cx="922471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e-NP" sz="4400" b="1" dirty="0">
                <a:ln/>
                <a:solidFill>
                  <a:schemeClr val="accent3"/>
                </a:solidFill>
              </a:rPr>
              <a:t>आरोनको कमजोरी</a:t>
            </a:r>
            <a:endParaRPr lang="en" sz="4400" b="1" dirty="0">
              <a:ln/>
              <a:solidFill>
                <a:schemeClr val="accent3"/>
              </a:solidFill>
            </a:endParaRPr>
          </a:p>
        </p:txBody>
      </p:sp>
      <p:sp>
        <p:nvSpPr>
          <p:cNvPr id="5" name="CuadroTexto 4">
            <a:extLst>
              <a:ext uri="{FF2B5EF4-FFF2-40B4-BE49-F238E27FC236}">
                <a16:creationId xmlns:a16="http://schemas.microsoft.com/office/drawing/2014/main" id="{FBE8A239-CB95-4A3E-4132-30D28B2E7C54}"/>
              </a:ext>
            </a:extLst>
          </p:cNvPr>
          <p:cNvSpPr txBox="1"/>
          <p:nvPr/>
        </p:nvSpPr>
        <p:spPr>
          <a:xfrm>
            <a:off x="415404" y="605431"/>
            <a:ext cx="8393908" cy="646331"/>
          </a:xfrm>
          <a:prstGeom prst="rect">
            <a:avLst/>
          </a:prstGeom>
          <a:noFill/>
        </p:spPr>
        <p:txBody>
          <a:bodyPr wrap="square">
            <a:spAutoFit/>
            <a:scene3d>
              <a:camera prst="orthographicFront"/>
              <a:lightRig rig="threePt" dir="t"/>
            </a:scene3d>
            <a:sp3d extrusionH="57150">
              <a:bevelT w="38100" h="38100"/>
            </a:sp3d>
          </a:bodyPr>
          <a:lstStyle/>
          <a:p>
            <a:pPr algn="ctr"/>
            <a:r>
              <a:rPr lang="ne-NP" b="1" dirty="0">
                <a:solidFill>
                  <a:schemeClr val="accent6">
                    <a:lumMod val="75000"/>
                  </a:schemeClr>
                </a:solidFill>
                <a:latin typeface="Comic Sans MS" panose="030F0702030302020204" pitchFamily="66" charset="0"/>
              </a:rPr>
              <a:t>“आरोनले यस देखेपछि, उनले बाछोको अगाडि एउटा वेदी बनाए र घोषणा गरे, ‘भोलि परमप्रभुको निम्ति उत्सव हुनेछ।’ ” (प्रस्थान ३२:५)</a:t>
            </a:r>
            <a:endParaRPr lang="en" sz="1400"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6566549-ED16-C095-72F8-80176C9232AE}"/>
              </a:ext>
            </a:extLst>
          </p:cNvPr>
          <p:cNvSpPr txBox="1"/>
          <p:nvPr/>
        </p:nvSpPr>
        <p:spPr>
          <a:xfrm>
            <a:off x="2457448" y="1294328"/>
            <a:ext cx="6657243" cy="1400383"/>
          </a:xfrm>
          <a:prstGeom prst="rect">
            <a:avLst/>
          </a:prstGeom>
          <a:noFill/>
        </p:spPr>
        <p:txBody>
          <a:bodyPr wrap="square" rtlCol="0">
            <a:spAutoFit/>
          </a:bodyPr>
          <a:lstStyle/>
          <a:p>
            <a:pPr>
              <a:spcBef>
                <a:spcPts val="600"/>
              </a:spcBef>
            </a:pPr>
            <a:r>
              <a:rPr lang="ne-NP" sz="2000" b="1" dirty="0"/>
              <a:t>हिब्रू शब्द </a:t>
            </a:r>
            <a:r>
              <a:rPr lang="en-US" sz="2000" b="1" dirty="0" err="1"/>
              <a:t>elohim</a:t>
            </a:r>
            <a:r>
              <a:rPr lang="en-US" sz="2000" b="1" dirty="0"/>
              <a:t> “</a:t>
            </a:r>
            <a:r>
              <a:rPr lang="ne-NP" sz="2000" b="1" dirty="0"/>
              <a:t>देवता” को बहुवचन भए पनि, प्रायः एउटै सच्चा परमेश्वरलाई जनाउन प्रयोग हुन्छ:</a:t>
            </a:r>
          </a:p>
          <a:p>
            <a:pPr>
              <a:spcBef>
                <a:spcPts val="600"/>
              </a:spcBef>
            </a:pPr>
            <a:r>
              <a:rPr lang="ne-NP" sz="2000" b="1" dirty="0"/>
              <a:t>“म तिमीलाई मिस्रदेशबाट निकाल्ने तिम्रो परमेश्वर [</a:t>
            </a:r>
            <a:r>
              <a:rPr lang="en-US" sz="2000" b="1" dirty="0" err="1"/>
              <a:t>elohim</a:t>
            </a:r>
            <a:r>
              <a:rPr lang="en-US" sz="2000" b="1" dirty="0"/>
              <a:t>] </a:t>
            </a:r>
            <a:r>
              <a:rPr lang="ne-NP" sz="2000" b="1" dirty="0"/>
              <a:t>यहोवा हुँ” (प्रस्थान २०:२)।</a:t>
            </a:r>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14691" y="3811757"/>
            <a:ext cx="2873013" cy="2940050"/>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9224717" y="201443"/>
            <a:ext cx="2762984" cy="3400862"/>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623" y="4306207"/>
            <a:ext cx="3098284" cy="2323713"/>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3352801" y="4146943"/>
            <a:ext cx="5283132" cy="1015663"/>
          </a:xfrm>
          <a:prstGeom prst="rect">
            <a:avLst/>
          </a:prstGeom>
          <a:noFill/>
        </p:spPr>
        <p:txBody>
          <a:bodyPr wrap="square">
            <a:spAutoFit/>
          </a:bodyPr>
          <a:lstStyle/>
          <a:p>
            <a:pPr>
              <a:spcBef>
                <a:spcPts val="600"/>
              </a:spcBef>
            </a:pPr>
            <a:r>
              <a:rPr lang="ne-NP" sz="2000" b="1" dirty="0"/>
              <a:t>आरोनले सुरुमै ढिलासुस्ती गरेर जनतालाई सम्झाउनुभन्दा तिनीहरूलाई पापतर्फ नै अगुवाइ गरे (प्रस्थान. ३२:२–५)</a:t>
            </a:r>
            <a:endParaRPr lang="en" sz="2000" b="1" dirty="0"/>
          </a:p>
        </p:txBody>
      </p:sp>
      <p:sp>
        <p:nvSpPr>
          <p:cNvPr id="8" name="CuadroTexto 7">
            <a:extLst>
              <a:ext uri="{FF2B5EF4-FFF2-40B4-BE49-F238E27FC236}">
                <a16:creationId xmlns:a16="http://schemas.microsoft.com/office/drawing/2014/main" id="{71952273-BFBF-78A6-4571-43F1D641F0EA}"/>
              </a:ext>
            </a:extLst>
          </p:cNvPr>
          <p:cNvSpPr txBox="1"/>
          <p:nvPr/>
        </p:nvSpPr>
        <p:spPr>
          <a:xfrm>
            <a:off x="3352801" y="5111586"/>
            <a:ext cx="5761890" cy="1092607"/>
          </a:xfrm>
          <a:prstGeom prst="rect">
            <a:avLst/>
          </a:prstGeom>
          <a:noFill/>
        </p:spPr>
        <p:txBody>
          <a:bodyPr wrap="square">
            <a:spAutoFit/>
          </a:bodyPr>
          <a:lstStyle/>
          <a:p>
            <a:pPr>
              <a:spcBef>
                <a:spcPts val="600"/>
              </a:spcBef>
            </a:pPr>
            <a:r>
              <a:rPr lang="ne-NP" sz="2000" b="1" dirty="0"/>
              <a:t>अन्ततः उनले सुनको बाछो बनाएर घोषणा गरे:</a:t>
            </a:r>
          </a:p>
          <a:p>
            <a:pPr>
              <a:spcBef>
                <a:spcPts val="600"/>
              </a:spcBef>
            </a:pPr>
            <a:r>
              <a:rPr lang="ne-NP" sz="2000" b="1" dirty="0"/>
              <a:t>“हे इस्राएल, यही तिम्रो देवता [</a:t>
            </a:r>
            <a:r>
              <a:rPr lang="en-US" sz="2000" b="1" dirty="0" err="1"/>
              <a:t>elohim</a:t>
            </a:r>
            <a:r>
              <a:rPr lang="en-US" sz="2000" b="1" dirty="0"/>
              <a:t>] </a:t>
            </a:r>
            <a:r>
              <a:rPr lang="ne-NP" sz="2000" b="1" dirty="0"/>
              <a:t>हो, जसले तिमीहरूलाई मिस्रदेशबाट निकाल्यो।” (प्रस्थान ३२:४)</a:t>
            </a:r>
          </a:p>
        </p:txBody>
      </p:sp>
      <p:sp>
        <p:nvSpPr>
          <p:cNvPr id="7" name="CuadroTexto 6">
            <a:extLst>
              <a:ext uri="{FF2B5EF4-FFF2-40B4-BE49-F238E27FC236}">
                <a16:creationId xmlns:a16="http://schemas.microsoft.com/office/drawing/2014/main" id="{0AD7A2A0-1F61-5B17-083B-206CA99D6ED1}"/>
              </a:ext>
            </a:extLst>
          </p:cNvPr>
          <p:cNvSpPr txBox="1"/>
          <p:nvPr/>
        </p:nvSpPr>
        <p:spPr>
          <a:xfrm>
            <a:off x="2457448" y="2566747"/>
            <a:ext cx="6657242" cy="1323439"/>
          </a:xfrm>
          <a:prstGeom prst="rect">
            <a:avLst/>
          </a:prstGeom>
          <a:noFill/>
        </p:spPr>
        <p:txBody>
          <a:bodyPr wrap="square">
            <a:spAutoFit/>
          </a:bodyPr>
          <a:lstStyle/>
          <a:p>
            <a:pPr>
              <a:spcBef>
                <a:spcPts val="600"/>
              </a:spcBef>
            </a:pPr>
            <a:r>
              <a:rPr lang="ne-NP" sz="2000" b="1" dirty="0"/>
              <a:t>मोशा अनुपस्थित हुँदा, जनताले आरोनलाई देखिने </a:t>
            </a:r>
            <a:r>
              <a:rPr lang="en-US" sz="2000" b="1" dirty="0" err="1"/>
              <a:t>elohim</a:t>
            </a:r>
            <a:r>
              <a:rPr lang="en-US" sz="2000" b="1" dirty="0"/>
              <a:t> </a:t>
            </a:r>
            <a:r>
              <a:rPr lang="ne-NP" sz="2000" b="1" dirty="0"/>
              <a:t>बनाउन आग्रह गरे (प्रस्थान ३२:१)। उनीहरूले छिट्टै आज्ञाहरू बिर्सिए र “हामी पालन गर्नेछौँ” भनेर गरेको वाचा (प्रस्थान २४:७) भुलिदिए।</a:t>
            </a:r>
            <a:endParaRPr lang="en" sz="2000" b="1" dirty="0"/>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0" y="0"/>
            <a:ext cx="12191999" cy="1435596"/>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1C95C65-0F1F-6675-C364-1F91FCFFD727}"/>
              </a:ext>
            </a:extLst>
          </p:cNvPr>
          <p:cNvSpPr txBox="1"/>
          <p:nvPr/>
        </p:nvSpPr>
        <p:spPr>
          <a:xfrm>
            <a:off x="0" y="-57150"/>
            <a:ext cx="12191999" cy="769441"/>
          </a:xfrm>
          <a:prstGeom prst="rect">
            <a:avLst/>
          </a:prstGeom>
          <a:noFill/>
        </p:spPr>
        <p:txBody>
          <a:bodyPr wrap="square">
            <a:spAutoFit/>
          </a:bodyPr>
          <a:lstStyle/>
          <a:p>
            <a:pPr algn="ctr"/>
            <a:r>
              <a:rPr lang="ne-NP"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बाछोको उत्सव</a:t>
            </a:r>
            <a:endPar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EF250E05-BD43-1A87-663A-1B9400F0C77D}"/>
              </a:ext>
            </a:extLst>
          </p:cNvPr>
          <p:cNvSpPr txBox="1"/>
          <p:nvPr/>
        </p:nvSpPr>
        <p:spPr>
          <a:xfrm>
            <a:off x="0" y="512266"/>
            <a:ext cx="7820025"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5"/>
                </a:solidFill>
                <a:latin typeface="Comic Sans MS" panose="030F0702030302020204" pitchFamily="66" charset="0"/>
              </a:rPr>
              <a:t>“</a:t>
            </a:r>
            <a:r>
              <a:rPr lang="ne-NP" b="1" dirty="0">
                <a:solidFill>
                  <a:schemeClr val="accent5"/>
                </a:solidFill>
                <a:latin typeface="Comic Sans MS" panose="030F0702030302020204" pitchFamily="66" charset="0"/>
              </a:rPr>
              <a:t>“भोलिपल्ट बिहानै जनताले होमबलि चढाए र मेलबलि अर्पण गरे। त्यसपछि उनीहरू खानपिन गर्न बस्न गए र रमाइलो (अश्लील नाचगान) गर्न उठे।” (प्रस्थान ३२:६)</a:t>
            </a:r>
            <a:endParaRPr lang="en" sz="1400" b="1" dirty="0">
              <a:solidFill>
                <a:schemeClr val="accent5"/>
              </a:solidFill>
              <a:latin typeface="Comic Sans MS" panose="030F0702030302020204" pitchFamily="66" charset="0"/>
            </a:endParaRPr>
          </a:p>
        </p:txBody>
      </p:sp>
      <p:sp>
        <p:nvSpPr>
          <p:cNvPr id="7" name="CuadroTexto 6">
            <a:extLst>
              <a:ext uri="{FF2B5EF4-FFF2-40B4-BE49-F238E27FC236}">
                <a16:creationId xmlns:a16="http://schemas.microsoft.com/office/drawing/2014/main" id="{4C6494DB-8C97-BB77-8E51-5A2B795A30B1}"/>
              </a:ext>
            </a:extLst>
          </p:cNvPr>
          <p:cNvSpPr txBox="1"/>
          <p:nvPr/>
        </p:nvSpPr>
        <p:spPr>
          <a:xfrm>
            <a:off x="256560" y="1453157"/>
            <a:ext cx="7468215" cy="1015663"/>
          </a:xfrm>
          <a:prstGeom prst="rect">
            <a:avLst/>
          </a:prstGeom>
          <a:noFill/>
        </p:spPr>
        <p:txBody>
          <a:bodyPr wrap="square">
            <a:spAutoFit/>
          </a:bodyPr>
          <a:lstStyle/>
          <a:p>
            <a:pPr>
              <a:spcBef>
                <a:spcPts val="600"/>
              </a:spcBef>
            </a:pPr>
            <a:r>
              <a:rPr lang="ne-NP" sz="2000" b="1" dirty="0"/>
              <a:t>बाछोको मूर्ति बनाएर, इस्राएलीहरूले सर्वशक्तिमान परमेश्वरलाई जनावरको रूपमा घटाए। सृष्टिकर्तालाई भन्दा सृष्टिलाई पूजा गरे (रोमी १:२३)।</a:t>
            </a:r>
            <a:endParaRPr lang="en" sz="2000" b="1" dirty="0"/>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820025" y="683715"/>
            <a:ext cx="4233291" cy="2782135"/>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560" y="3552825"/>
            <a:ext cx="4502759" cy="2246376"/>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9284" y="4530571"/>
            <a:ext cx="3304032" cy="2246376"/>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4889497" y="3465851"/>
            <a:ext cx="7235828" cy="1200329"/>
          </a:xfrm>
          <a:prstGeom prst="rect">
            <a:avLst/>
          </a:prstGeom>
          <a:noFill/>
        </p:spPr>
        <p:txBody>
          <a:bodyPr wrap="square">
            <a:spAutoFit/>
          </a:bodyPr>
          <a:lstStyle/>
          <a:p>
            <a:pPr>
              <a:spcBef>
                <a:spcPts val="600"/>
              </a:spcBef>
            </a:pPr>
            <a:r>
              <a:rPr lang="ne-NP" b="1" dirty="0"/>
              <a:t>वास्तवमा उनीहरूले परमेश्वरको पूजा छोडी सैतानका दूतहरूको (दानवहरूको) पूजा गर्न थाले (व्यवस्था ३२:१७)। परमेश्वरको आराधना गर्दा मानिस उहाँजस्तै बन्नेछन्, तर दुष्ट आत्माहरूको पूजा गर्दा मानिसहरू नैतिक रूपमा पतन भएर तिनैजस्तै हुन्छन्।</a:t>
            </a:r>
            <a:endParaRPr lang="en" b="1" dirty="0"/>
          </a:p>
        </p:txBody>
      </p:sp>
      <p:sp>
        <p:nvSpPr>
          <p:cNvPr id="11" name="CuadroTexto 10">
            <a:extLst>
              <a:ext uri="{FF2B5EF4-FFF2-40B4-BE49-F238E27FC236}">
                <a16:creationId xmlns:a16="http://schemas.microsoft.com/office/drawing/2014/main" id="{5C1A7B70-9C76-763D-EEB1-9BD1EF2DB137}"/>
              </a:ext>
            </a:extLst>
          </p:cNvPr>
          <p:cNvSpPr txBox="1"/>
          <p:nvPr/>
        </p:nvSpPr>
        <p:spPr>
          <a:xfrm>
            <a:off x="138684" y="5985551"/>
            <a:ext cx="8538591" cy="707886"/>
          </a:xfrm>
          <a:prstGeom prst="rect">
            <a:avLst/>
          </a:prstGeom>
          <a:noFill/>
        </p:spPr>
        <p:txBody>
          <a:bodyPr wrap="square">
            <a:spAutoFit/>
          </a:bodyPr>
          <a:lstStyle/>
          <a:p>
            <a:pPr>
              <a:spcBef>
                <a:spcPts val="600"/>
              </a:spcBef>
            </a:pPr>
            <a:r>
              <a:rPr lang="ne-NP" sz="2000" b="1" dirty="0"/>
              <a:t>हामीले पनि हाम्रा हृदय परमेश्‍वरलाई दिएनौँ र कुनै मूर्तिहरूको सेवा गर्‍यौँ भने हामी पनि ढिलो वा चाँडो नैतिक पतनमा अग्रसर हुनेछौँ</a:t>
            </a:r>
            <a:endParaRPr lang="en" sz="2000" b="1" dirty="0"/>
          </a:p>
        </p:txBody>
      </p:sp>
      <p:sp>
        <p:nvSpPr>
          <p:cNvPr id="13" name="CuadroTexto 12">
            <a:extLst>
              <a:ext uri="{FF2B5EF4-FFF2-40B4-BE49-F238E27FC236}">
                <a16:creationId xmlns:a16="http://schemas.microsoft.com/office/drawing/2014/main" id="{33D8E329-9AE8-6228-918A-F7225C35239E}"/>
              </a:ext>
            </a:extLst>
          </p:cNvPr>
          <p:cNvSpPr txBox="1"/>
          <p:nvPr/>
        </p:nvSpPr>
        <p:spPr>
          <a:xfrm>
            <a:off x="4889497" y="4725701"/>
            <a:ext cx="3729609" cy="1200329"/>
          </a:xfrm>
          <a:prstGeom prst="rect">
            <a:avLst/>
          </a:prstGeom>
          <a:noFill/>
        </p:spPr>
        <p:txBody>
          <a:bodyPr wrap="square">
            <a:spAutoFit/>
          </a:bodyPr>
          <a:lstStyle/>
          <a:p>
            <a:r>
              <a:rPr lang="ne-NP" b="1" dirty="0"/>
              <a:t>तिनीहरूले सिर्जनाकर्तालाई नदिई मूर्ति वा अरू थोकहरू (जुन धेरै छन्) सेवा–पूजा गरेकोले भने, अन्ततः तिनीहरू नैतिक पतन हुन पुगे।</a:t>
            </a:r>
            <a:endParaRPr lang="es-ES" dirty="0"/>
          </a:p>
        </p:txBody>
      </p:sp>
      <p:sp>
        <p:nvSpPr>
          <p:cNvPr id="9" name="CuadroTexto 8">
            <a:extLst>
              <a:ext uri="{FF2B5EF4-FFF2-40B4-BE49-F238E27FC236}">
                <a16:creationId xmlns:a16="http://schemas.microsoft.com/office/drawing/2014/main" id="{86C30149-48C1-12B1-EA4E-D2FCA7485DB9}"/>
              </a:ext>
            </a:extLst>
          </p:cNvPr>
          <p:cNvSpPr txBox="1"/>
          <p:nvPr/>
        </p:nvSpPr>
        <p:spPr>
          <a:xfrm>
            <a:off x="256559" y="2468820"/>
            <a:ext cx="7468215" cy="1015663"/>
          </a:xfrm>
          <a:prstGeom prst="rect">
            <a:avLst/>
          </a:prstGeom>
          <a:noFill/>
        </p:spPr>
        <p:txBody>
          <a:bodyPr wrap="square">
            <a:spAutoFit/>
          </a:bodyPr>
          <a:lstStyle/>
          <a:p>
            <a:pPr>
              <a:spcBef>
                <a:spcPts val="600"/>
              </a:spcBef>
            </a:pPr>
            <a:r>
              <a:rPr lang="ne-NP" sz="2000" b="1" dirty="0"/>
              <a:t>उनीहरूले सोच्न थाले कि एउटा मूर्ति नै आफूहरूलाई अगुवाइ गर्नेछ। सायद उनीहरूले </a:t>
            </a:r>
            <a:r>
              <a:rPr lang="en-US" sz="2000" b="1" dirty="0" err="1"/>
              <a:t>elohim</a:t>
            </a:r>
            <a:r>
              <a:rPr lang="en-US" sz="2000" b="1" dirty="0"/>
              <a:t> </a:t>
            </a:r>
            <a:r>
              <a:rPr lang="ne-NP" sz="2000" b="1" dirty="0"/>
              <a:t>नै बाछो भएको हो भनेर विश्वास गरेका थिए (प्रस्थान ३२:२४)।</a:t>
            </a:r>
            <a:endParaRPr lang="en" sz="2000" b="1" dirty="0"/>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0" y="0"/>
            <a:ext cx="12191999" cy="12943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32A446-E986-AFAF-31E8-9C94D2FA961D}"/>
              </a:ext>
            </a:extLst>
          </p:cNvPr>
          <p:cNvSpPr txBox="1"/>
          <p:nvPr/>
        </p:nvSpPr>
        <p:spPr>
          <a:xfrm>
            <a:off x="-64027" y="0"/>
            <a:ext cx="12191999" cy="769441"/>
          </a:xfrm>
          <a:prstGeom prst="rect">
            <a:avLst/>
          </a:prstGeom>
          <a:noFill/>
        </p:spPr>
        <p:txBody>
          <a:bodyPr wrap="square">
            <a:spAutoFit/>
          </a:bodyPr>
          <a:lstStyle/>
          <a:p>
            <a:pPr algn="ctr"/>
            <a:r>
              <a:rPr lang="ne-NP" sz="4400" b="1" spc="50" dirty="0">
                <a:ln w="0"/>
                <a:solidFill>
                  <a:schemeClr val="bg1"/>
                </a:solidFill>
                <a:effectLst>
                  <a:innerShdw blurRad="63500" dist="50800" dir="13500000">
                    <a:srgbClr val="000000">
                      <a:alpha val="50000"/>
                    </a:srgbClr>
                  </a:innerShdw>
                </a:effectLst>
              </a:rPr>
              <a:t>मूर्ति पूजाले ल्याउने भ्रष्ट आचरण</a:t>
            </a:r>
            <a:endParaRPr lang="en" sz="4400" b="1" spc="50" dirty="0">
              <a:ln w="0"/>
              <a:solidFill>
                <a:schemeClr val="bg1"/>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20875D16-4F0F-CE6A-659F-DEE4D4E10834}"/>
              </a:ext>
            </a:extLst>
          </p:cNvPr>
          <p:cNvSpPr txBox="1"/>
          <p:nvPr/>
        </p:nvSpPr>
        <p:spPr>
          <a:xfrm>
            <a:off x="139410" y="644015"/>
            <a:ext cx="11785125" cy="646331"/>
          </a:xfrm>
          <a:prstGeom prst="rect">
            <a:avLst/>
          </a:prstGeom>
          <a:noFill/>
        </p:spPr>
        <p:txBody>
          <a:bodyPr wrap="square">
            <a:spAutoFit/>
          </a:bodyPr>
          <a:lstStyle/>
          <a:p>
            <a:pPr algn="ctr"/>
            <a:r>
              <a:rPr lang="ne-NP"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“तब परमप्रभुले मोशालाई भन्नुभयो, ‘तल जाऊ,तिमीले मिस्रदेशबाट ल्याएको तिम्रो जनताले आफूलाई भ्रष्ट बनाएका छन्।’ ” (प्रस्थान ३२:७)</a:t>
            </a:r>
            <a:endParaRPr lang="en"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B09B731-4B36-184F-8F5A-885905614F91}"/>
              </a:ext>
            </a:extLst>
          </p:cNvPr>
          <p:cNvSpPr txBox="1"/>
          <p:nvPr/>
        </p:nvSpPr>
        <p:spPr>
          <a:xfrm>
            <a:off x="1562730" y="1427678"/>
            <a:ext cx="7609845" cy="923330"/>
          </a:xfrm>
          <a:prstGeom prst="rect">
            <a:avLst/>
          </a:prstGeom>
          <a:noFill/>
        </p:spPr>
        <p:txBody>
          <a:bodyPr wrap="square" rtlCol="0">
            <a:spAutoFit/>
          </a:bodyPr>
          <a:lstStyle/>
          <a:p>
            <a:pPr>
              <a:spcBef>
                <a:spcPts val="600"/>
              </a:spcBef>
            </a:pPr>
            <a:r>
              <a:rPr lang="ne-NP" b="1" dirty="0"/>
              <a:t>कुनै पनि प्रतिमाको अगाडि ढोग्नु (चाहे त्यो परमेश्वर, ख्रीष्ट वा उहाँका सन्तहरूको नै प्रतिनिधि किन नहोस्) परमेश्वरको व्यवस्था (प्रस्थान २०:३–६) को उल्लङ्घन हो। त्यसले मानिसलाई पाप गर्न र भ्रष्ट हुने बाटोमा डोर्‍याउँछ।</a:t>
            </a:r>
            <a:endParaRPr lang="en" b="1" dirty="0"/>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250297" y="1450695"/>
            <a:ext cx="2772598" cy="2246001"/>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1350" y="1450695"/>
            <a:ext cx="1343658" cy="2081784"/>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5907202" y="3860080"/>
            <a:ext cx="3200400" cy="2815793"/>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59225" y="3957099"/>
            <a:ext cx="5605283" cy="1015663"/>
          </a:xfrm>
          <a:prstGeom prst="rect">
            <a:avLst/>
          </a:prstGeom>
          <a:noFill/>
        </p:spPr>
        <p:txBody>
          <a:bodyPr wrap="square">
            <a:spAutoFit/>
          </a:bodyPr>
          <a:lstStyle/>
          <a:p>
            <a:pPr>
              <a:spcBef>
                <a:spcPts val="600"/>
              </a:spcBef>
            </a:pPr>
            <a:r>
              <a:rPr lang="ne-NP" sz="2000" b="1" dirty="0"/>
              <a:t>हामी कुन मूर्तिहरूको पूजा गर्छौँ? तपाईँले आफ्नै सूची बनाउन सक्नुहुन्छ: अभिमान,गर्व, पैसा, शक्ति, यौन, खाना, काम, सामाजिक सञ्जाल आदि।</a:t>
            </a:r>
            <a:endParaRPr lang="en" sz="2000" b="1" dirty="0"/>
          </a:p>
        </p:txBody>
      </p:sp>
      <p:sp>
        <p:nvSpPr>
          <p:cNvPr id="10" name="CuadroTexto 9">
            <a:extLst>
              <a:ext uri="{FF2B5EF4-FFF2-40B4-BE49-F238E27FC236}">
                <a16:creationId xmlns:a16="http://schemas.microsoft.com/office/drawing/2014/main" id="{F0462634-0F0C-7D46-5346-D92267FBFD11}"/>
              </a:ext>
            </a:extLst>
          </p:cNvPr>
          <p:cNvSpPr txBox="1"/>
          <p:nvPr/>
        </p:nvSpPr>
        <p:spPr>
          <a:xfrm>
            <a:off x="1562729" y="2646222"/>
            <a:ext cx="7687568" cy="1015663"/>
          </a:xfrm>
          <a:prstGeom prst="rect">
            <a:avLst/>
          </a:prstGeom>
          <a:noFill/>
        </p:spPr>
        <p:txBody>
          <a:bodyPr wrap="square">
            <a:spAutoFit/>
          </a:bodyPr>
          <a:lstStyle/>
          <a:p>
            <a:pPr>
              <a:spcBef>
                <a:spcPts val="600"/>
              </a:spcBef>
            </a:pPr>
            <a:r>
              <a:rPr lang="ne-NP" sz="2000" b="1" dirty="0"/>
              <a:t>२१औँ शताब्दीको मूर्तिपूजा के हो? परमेश्वरको साटोमा अरू कुनै वस्तु वा कुरा पूजा गर्नु। मूर्ति भनेको त्यो हो जसले हाम्रो मन, समय, भावना र जीवनलाई परमेश्वरभन्दा बढी कब्जा गर्छ।</a:t>
            </a:r>
            <a:endParaRPr lang="en" sz="2000" b="1" dirty="0"/>
          </a:p>
        </p:txBody>
      </p:sp>
      <p:sp>
        <p:nvSpPr>
          <p:cNvPr id="14" name="CuadroTexto 13">
            <a:extLst>
              <a:ext uri="{FF2B5EF4-FFF2-40B4-BE49-F238E27FC236}">
                <a16:creationId xmlns:a16="http://schemas.microsoft.com/office/drawing/2014/main" id="{DAB1E159-F00E-A6E2-067D-9F35FE87D416}"/>
              </a:ext>
            </a:extLst>
          </p:cNvPr>
          <p:cNvSpPr txBox="1"/>
          <p:nvPr/>
        </p:nvSpPr>
        <p:spPr>
          <a:xfrm>
            <a:off x="159225" y="5267976"/>
            <a:ext cx="5605283" cy="1323439"/>
          </a:xfrm>
          <a:prstGeom prst="rect">
            <a:avLst/>
          </a:prstGeom>
          <a:noFill/>
        </p:spPr>
        <p:txBody>
          <a:bodyPr wrap="square">
            <a:spAutoFit/>
          </a:bodyPr>
          <a:lstStyle/>
          <a:p>
            <a:pPr>
              <a:spcBef>
                <a:spcPts val="600"/>
              </a:spcBef>
            </a:pPr>
            <a:r>
              <a:rPr lang="ne-NP" sz="2000" b="1" dirty="0"/>
              <a:t>यी मूर्तिहरूको पूजा गर्दा हाम्रो विचार, भावनात्मक जीवन, र सामाजिक सम्बन्धहरू नै विकृत हुन्छन्। हामी साँचो परमेश्वरसँगको वास्तविक सम्बन्ध छोडेर, बचाउन नसक्ने खोक्रा कुराहरूमा अडिन्छौँ।</a:t>
            </a:r>
            <a:endParaRPr lang="en" sz="2000" b="1" dirty="0"/>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250297" y="3860081"/>
            <a:ext cx="2782478" cy="2815793"/>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17">
                                          <p:stCondLst>
                                            <p:cond delay="0"/>
                                          </p:stCondLst>
                                        </p:cTn>
                                        <p:tgtEl>
                                          <p:spTgt spid="7"/>
                                        </p:tgtEl>
                                      </p:cBhvr>
                                    </p:animEffect>
                                    <p:anim calcmode="lin" valueType="num">
                                      <p:cBhvr>
                                        <p:cTn id="2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7" dur="10">
                                          <p:stCondLst>
                                            <p:cond delay="244"/>
                                          </p:stCondLst>
                                        </p:cTn>
                                        <p:tgtEl>
                                          <p:spTgt spid="7"/>
                                        </p:tgtEl>
                                      </p:cBhvr>
                                      <p:to x="100000" y="60000"/>
                                    </p:animScale>
                                    <p:animScale>
                                      <p:cBhvr>
                                        <p:cTn id="28" dur="62" decel="50000">
                                          <p:stCondLst>
                                            <p:cond delay="254"/>
                                          </p:stCondLst>
                                        </p:cTn>
                                        <p:tgtEl>
                                          <p:spTgt spid="7"/>
                                        </p:tgtEl>
                                      </p:cBhvr>
                                      <p:to x="100000" y="100000"/>
                                    </p:animScale>
                                    <p:animScale>
                                      <p:cBhvr>
                                        <p:cTn id="29" dur="10">
                                          <p:stCondLst>
                                            <p:cond delay="492"/>
                                          </p:stCondLst>
                                        </p:cTn>
                                        <p:tgtEl>
                                          <p:spTgt spid="7"/>
                                        </p:tgtEl>
                                      </p:cBhvr>
                                      <p:to x="100000" y="80000"/>
                                    </p:animScale>
                                    <p:animScale>
                                      <p:cBhvr>
                                        <p:cTn id="30" dur="62" decel="50000">
                                          <p:stCondLst>
                                            <p:cond delay="502"/>
                                          </p:stCondLst>
                                        </p:cTn>
                                        <p:tgtEl>
                                          <p:spTgt spid="7"/>
                                        </p:tgtEl>
                                      </p:cBhvr>
                                      <p:to x="100000" y="100000"/>
                                    </p:animScale>
                                    <p:animScale>
                                      <p:cBhvr>
                                        <p:cTn id="31" dur="10">
                                          <p:stCondLst>
                                            <p:cond delay="616"/>
                                          </p:stCondLst>
                                        </p:cTn>
                                        <p:tgtEl>
                                          <p:spTgt spid="7"/>
                                        </p:tgtEl>
                                      </p:cBhvr>
                                      <p:to x="100000" y="90000"/>
                                    </p:animScale>
                                    <p:animScale>
                                      <p:cBhvr>
                                        <p:cTn id="32" dur="62" decel="50000">
                                          <p:stCondLst>
                                            <p:cond delay="625"/>
                                          </p:stCondLst>
                                        </p:cTn>
                                        <p:tgtEl>
                                          <p:spTgt spid="7"/>
                                        </p:tgtEl>
                                      </p:cBhvr>
                                      <p:to x="100000" y="100000"/>
                                    </p:animScale>
                                    <p:animScale>
                                      <p:cBhvr>
                                        <p:cTn id="33" dur="10">
                                          <p:stCondLst>
                                            <p:cond delay="678"/>
                                          </p:stCondLst>
                                        </p:cTn>
                                        <p:tgtEl>
                                          <p:spTgt spid="7"/>
                                        </p:tgtEl>
                                      </p:cBhvr>
                                      <p:to x="100000" y="95000"/>
                                    </p:animScale>
                                    <p:animScale>
                                      <p:cBhvr>
                                        <p:cTn id="34" dur="62" decel="50000">
                                          <p:stCondLst>
                                            <p:cond delay="688"/>
                                          </p:stCondLst>
                                        </p:cTn>
                                        <p:tgtEl>
                                          <p:spTgt spid="7"/>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vertical)">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750"/>
                                        <p:tgtEl>
                                          <p:spTgt spid="1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strVal val="4/3*#ppt_w"/>
                                          </p:val>
                                        </p:tav>
                                        <p:tav tm="100000">
                                          <p:val>
                                            <p:strVal val="#ppt_w"/>
                                          </p:val>
                                        </p:tav>
                                      </p:tavLst>
                                    </p:anim>
                                    <p:anim calcmode="lin" valueType="num">
                                      <p:cBhvr>
                                        <p:cTn id="62" dur="500" fill="hold"/>
                                        <p:tgtEl>
                                          <p:spTgt spid="11"/>
                                        </p:tgtEl>
                                        <p:attrNameLst>
                                          <p:attrName>ppt_h</p:attrName>
                                        </p:attrNameLst>
                                      </p:cBhvr>
                                      <p:tavLst>
                                        <p:tav tm="0">
                                          <p:val>
                                            <p:strVal val="4/3*#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AB198-F7BB-AAC7-6511-04FB6A1072E5}"/>
              </a:ext>
            </a:extLst>
          </p:cNvPr>
          <p:cNvSpPr txBox="1"/>
          <p:nvPr/>
        </p:nvSpPr>
        <p:spPr>
          <a:xfrm>
            <a:off x="3069177" y="4978114"/>
            <a:ext cx="8853192" cy="1569660"/>
          </a:xfrm>
          <a:prstGeom prst="rect">
            <a:avLst/>
          </a:prstGeom>
          <a:noFill/>
          <a:effectLst>
            <a:outerShdw blurRad="50800" dist="38100" dir="2700000" algn="tl" rotWithShape="0">
              <a:prstClr val="black">
                <a:alpha val="55000"/>
              </a:prstClr>
            </a:outerShdw>
          </a:effectLst>
        </p:spPr>
        <p:txBody>
          <a:bodyPr wrap="square">
            <a:spAutoFit/>
          </a:bodyPr>
          <a:lstStyle/>
          <a:p>
            <a:pPr algn="r"/>
            <a:r>
              <a:rPr lang="ne-NP" sz="9600" b="1" dirty="0">
                <a:ln w="6600">
                  <a:solidFill>
                    <a:srgbClr val="ED8F52"/>
                  </a:solidFill>
                  <a:prstDash val="solid"/>
                </a:ln>
                <a:solidFill>
                  <a:srgbClr val="FFFFFF"/>
                </a:solidFill>
                <a:effectLst>
                  <a:outerShdw dist="38100" dir="2700000" algn="tl" rotWithShape="0">
                    <a:srgbClr val="ED8F52"/>
                  </a:outerShdw>
                </a:effectLst>
              </a:rPr>
              <a:t>मध्यस्थता</a:t>
            </a:r>
            <a:endParaRPr lang="en" sz="9600" b="1" dirty="0">
              <a:ln w="6600">
                <a:solidFill>
                  <a:srgbClr val="ED8F52"/>
                </a:solidFill>
                <a:prstDash val="solid"/>
              </a:ln>
              <a:solidFill>
                <a:srgbClr val="FFFFFF"/>
              </a:solidFill>
              <a:effectLst>
                <a:outerShdw dist="38100" dir="2700000" algn="tl" rotWithShape="0">
                  <a:srgbClr val="ED8F52"/>
                </a:outerShdw>
              </a:effectLst>
            </a:endParaRP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0" y="53156"/>
            <a:ext cx="12192000" cy="769441"/>
          </a:xfrm>
          <a:prstGeom prst="rect">
            <a:avLst/>
          </a:prstGeom>
          <a:noFill/>
        </p:spPr>
        <p:txBody>
          <a:bodyPr wrap="square">
            <a:spAutoFit/>
          </a:bodyPr>
          <a:lstStyle/>
          <a:p>
            <a:pPr algn="ctr"/>
            <a:r>
              <a:rPr 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t>
            </a:r>
            <a:r>
              <a:rPr lang="ne-NP"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“तपाईंको प्रचण्ड क्रोधबाट फर्कनुहोस्!”</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1023936" y="675798"/>
            <a:ext cx="10144125" cy="923330"/>
          </a:xfrm>
          <a:prstGeom prst="rect">
            <a:avLst/>
          </a:prstGeom>
          <a:noFill/>
        </p:spPr>
        <p:txBody>
          <a:bodyPr wrap="square">
            <a:spAutoFit/>
          </a:bodyPr>
          <a:lstStyle/>
          <a:p>
            <a:pPr algn="ctr"/>
            <a:r>
              <a:rPr lang="ne-NP"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“किन मिस्रीहरूले भन्न लगाउने: ‘उनीहरूलाई पर्वतमा मार्न, पृथ्वीको अनुहारबाट नष्ट गर्न उहाँले दुष्ट मनसायले निकाल्नुभयो’? तपाईंको प्रचण्ड क्रोधबाट फर्कनुहोस्, र आफ्ना जनतामाथि विपत्ति नल्याउनुहोस्।” (प्रस्थान ३२:१२)</a:t>
            </a:r>
            <a:endPar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F478704-372E-39E9-5962-3312DF14CA81}"/>
              </a:ext>
            </a:extLst>
          </p:cNvPr>
          <p:cNvSpPr txBox="1"/>
          <p:nvPr/>
        </p:nvSpPr>
        <p:spPr>
          <a:xfrm>
            <a:off x="2949677" y="1550037"/>
            <a:ext cx="5820698" cy="1015663"/>
          </a:xfrm>
          <a:prstGeom prst="rect">
            <a:avLst/>
          </a:prstGeom>
          <a:noFill/>
        </p:spPr>
        <p:txBody>
          <a:bodyPr wrap="square" rtlCol="0">
            <a:spAutoFit/>
          </a:bodyPr>
          <a:lstStyle/>
          <a:p>
            <a:pPr>
              <a:spcBef>
                <a:spcPts val="600"/>
              </a:spcBef>
            </a:pPr>
            <a:r>
              <a:rPr lang="ne-NP" sz="2000" b="1" dirty="0">
                <a:solidFill>
                  <a:schemeClr val="bg1"/>
                </a:solidFill>
                <a:effectLst>
                  <a:glow rad="127000">
                    <a:srgbClr val="771101"/>
                  </a:glow>
                  <a:outerShdw blurRad="38100" dist="38100" dir="2700000" algn="tl">
                    <a:srgbClr val="000000">
                      <a:alpha val="43137"/>
                    </a:srgbClr>
                  </a:outerShdw>
                </a:effectLst>
              </a:rPr>
              <a:t>परमेश्वरले मोशालाई भन्नुभयो: “तिम्रो जनताले, जसलाई तिमीले मिस्रबाट ल्यायौ, आफूलाई भ्रष्ट बनाए।” (प्रस्थान ३२:७)</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
          <a:stretch>
            <a:fillRect/>
          </a:stretch>
        </p:blipFill>
        <p:spPr>
          <a:xfrm>
            <a:off x="9665110" y="4355690"/>
            <a:ext cx="2399070"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2105" y="1648288"/>
            <a:ext cx="3212075" cy="255841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22" y="3958274"/>
            <a:ext cx="1864852" cy="2797277"/>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20" y="1719168"/>
            <a:ext cx="2713703" cy="211906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022004" y="4363480"/>
            <a:ext cx="6960071" cy="1631216"/>
          </a:xfrm>
          <a:prstGeom prst="rect">
            <a:avLst/>
          </a:prstGeom>
          <a:noFill/>
        </p:spPr>
        <p:txBody>
          <a:bodyPr wrap="square">
            <a:spAutoFit/>
          </a:bodyPr>
          <a:lstStyle/>
          <a:p>
            <a:pPr>
              <a:spcBef>
                <a:spcPts val="600"/>
              </a:spcBef>
            </a:pPr>
            <a:r>
              <a:rPr lang="ne-NP" sz="2000" b="1" dirty="0">
                <a:solidFill>
                  <a:schemeClr val="bg1"/>
                </a:solidFill>
                <a:effectLst>
                  <a:glow rad="127000">
                    <a:srgbClr val="771101"/>
                  </a:glow>
                  <a:outerShdw blurRad="38100" dist="38100" dir="2700000" algn="tl">
                    <a:srgbClr val="000000">
                      <a:alpha val="43137"/>
                    </a:srgbClr>
                  </a:outerShdw>
                </a:effectLst>
              </a:rPr>
              <a:t>परमेश्वरको क्रोध न्यायपूर्ण थियो, तर मोशाले “दयाले न्यायलाई जित्छ” भन्ने थाहा पाएका थिए (याकूब २:१३)। उनले प्रार्थना गरेर परमेश्वरको क्रोध शान्त भएपछि, आफैं क्रोधित भएर पर्वतबाट तल झरे (प्रस्थान ३२:१५–१९)। त्यसबेला तिनीहरूका भ्रष्ट व्यवहार प्रति वाक्‍क भएर करारको पाटी तोडे (प्रस्थान ३२:१९)।</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F6694C05-CFB2-B9A6-E6B9-86B72E6A87A7}"/>
              </a:ext>
            </a:extLst>
          </p:cNvPr>
          <p:cNvSpPr txBox="1"/>
          <p:nvPr/>
        </p:nvSpPr>
        <p:spPr>
          <a:xfrm>
            <a:off x="2949677" y="2648982"/>
            <a:ext cx="5820698" cy="1631216"/>
          </a:xfrm>
          <a:prstGeom prst="rect">
            <a:avLst/>
          </a:prstGeom>
          <a:noFill/>
        </p:spPr>
        <p:txBody>
          <a:bodyPr wrap="square">
            <a:spAutoFit/>
          </a:bodyPr>
          <a:lstStyle/>
          <a:p>
            <a:pPr>
              <a:spcBef>
                <a:spcPts val="600"/>
              </a:spcBef>
            </a:pPr>
            <a:r>
              <a:rPr lang="ne-NP" sz="2000" b="1" dirty="0">
                <a:solidFill>
                  <a:schemeClr val="bg1"/>
                </a:solidFill>
                <a:effectLst>
                  <a:glow rad="127000">
                    <a:srgbClr val="771101"/>
                  </a:glow>
                  <a:outerShdw blurRad="38100" dist="38100" dir="2700000" algn="tl">
                    <a:srgbClr val="000000">
                      <a:alpha val="43137"/>
                    </a:srgbClr>
                  </a:outerShdw>
                </a:effectLst>
              </a:rPr>
              <a:t>मोशाले भने: “तिनीहरू मेरा होइनन्, तपाईंका नै जनता हुन्; म होइन तपाईं नै जसले तिनीहरूलाई मिस्रबाट ल्याउनुभयो” (प्रस्थान ३२:११)। तिनीहरूलाई नाश गर्न परमेश्वरले मोशासँग अनुमति माग्नुभएको थियो (प्रस्थान ३२:१०), तर मोशाले त्यो अनुमति दिएनन्।</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AAF0FDF5-42F0-2939-931B-8DCB097DF2E3}"/>
              </a:ext>
            </a:extLst>
          </p:cNvPr>
          <p:cNvSpPr txBox="1"/>
          <p:nvPr/>
        </p:nvSpPr>
        <p:spPr>
          <a:xfrm>
            <a:off x="2022004" y="6077977"/>
            <a:ext cx="7577464" cy="707886"/>
          </a:xfrm>
          <a:prstGeom prst="rect">
            <a:avLst/>
          </a:prstGeom>
          <a:noFill/>
        </p:spPr>
        <p:txBody>
          <a:bodyPr wrap="square">
            <a:spAutoFit/>
          </a:bodyPr>
          <a:lstStyle/>
          <a:p>
            <a:pPr>
              <a:spcBef>
                <a:spcPts val="600"/>
              </a:spcBef>
            </a:pPr>
            <a:r>
              <a:rPr lang="ne-NP" sz="2000" b="1" dirty="0">
                <a:solidFill>
                  <a:schemeClr val="bg1"/>
                </a:solidFill>
                <a:effectLst>
                  <a:glow rad="127000">
                    <a:srgbClr val="771101"/>
                  </a:glow>
                  <a:outerShdw blurRad="38100" dist="38100" dir="2700000" algn="tl">
                    <a:srgbClr val="000000">
                      <a:alpha val="43137"/>
                    </a:srgbClr>
                  </a:outerShdw>
                </a:effectLst>
              </a:rPr>
              <a:t>आफ्नो दाजु आरोनको कमजोर बहाना सुनेपछि, उनले विद्रोह रोकिनेगरी कठोर कदम चाल्नुपर्‍यो (प्रस्थान ३२:२०–२८)।</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2/3*#ppt_w"/>
                                          </p:val>
                                        </p:tav>
                                        <p:tav tm="100000">
                                          <p:val>
                                            <p:strVal val="#ppt_w"/>
                                          </p:val>
                                        </p:tav>
                                      </p:tavLst>
                                    </p:anim>
                                    <p:anim calcmode="lin" valueType="num">
                                      <p:cBhvr>
                                        <p:cTn id="48" dur="500" fill="hold"/>
                                        <p:tgtEl>
                                          <p:spTgt spid="8"/>
                                        </p:tgtEl>
                                        <p:attrNameLst>
                                          <p:attrName>ppt_h</p:attrName>
                                        </p:attrNameLst>
                                      </p:cBhvr>
                                      <p:tavLst>
                                        <p:tav tm="0">
                                          <p:val>
                                            <p:strVal val="2/3*#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ppt_h/2"/>
                                          </p:val>
                                        </p:tav>
                                        <p:tav tm="100000">
                                          <p:val>
                                            <p:strVal val="#ppt_y"/>
                                          </p:val>
                                        </p:tav>
                                      </p:tavLst>
                                    </p:anim>
                                    <p:anim calcmode="lin" valueType="num">
                                      <p:cBhvr>
                                        <p:cTn id="59" dur="500" fill="hold"/>
                                        <p:tgtEl>
                                          <p:spTgt spid="4"/>
                                        </p:tgtEl>
                                        <p:attrNameLst>
                                          <p:attrName>ppt_w</p:attrName>
                                        </p:attrNameLst>
                                      </p:cBhvr>
                                      <p:tavLst>
                                        <p:tav tm="0">
                                          <p:val>
                                            <p:strVal val="#ppt_w"/>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659</TotalTime>
  <Words>1144</Words>
  <Application>Microsoft Office PowerPoint</Application>
  <PresentationFormat>Panorámica</PresentationFormat>
  <Paragraphs>53</Paragraphs>
  <Slides>11</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Arial</vt:lpstr>
      <vt:lpstr>Aptos Display</vt:lpstr>
      <vt:lpstr>Aptos</vt:lpstr>
      <vt:lpstr>Constantia</vt:lpstr>
      <vt:lpstr>Comic Sans MS</vt:lpstr>
      <vt:lpstr>Kalimati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124</cp:revision>
  <dcterms:created xsi:type="dcterms:W3CDTF">2025-08-02T14:02:20Z</dcterms:created>
  <dcterms:modified xsi:type="dcterms:W3CDTF">2025-08-23T15:07:48Z</dcterms:modified>
</cp:coreProperties>
</file>