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07" r:id="rId4"/>
    <p:sldId id="257" r:id="rId5"/>
    <p:sldId id="258" r:id="rId6"/>
    <p:sldId id="259" r:id="rId7"/>
    <p:sldId id="260" r:id="rId8"/>
    <p:sldId id="310" r:id="rId9"/>
    <p:sldId id="311"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
      <p:font typeface="Kalimati" panose="020B0604020202020204"/>
      <p:regular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292"/>
    <a:srgbClr val="FFE271"/>
    <a:srgbClr val="FFFF94"/>
    <a:srgbClr val="79FF71"/>
    <a:srgbClr val="78FF71"/>
    <a:srgbClr val="90FFF8"/>
    <a:srgbClr val="70F1FF"/>
    <a:srgbClr val="0097CB"/>
    <a:srgbClr val="59AC59"/>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8" d="100"/>
          <a:sy n="28" d="100"/>
        </p:scale>
        <p:origin x="78" y="140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lstStyle/>
        <a:p>
          <a:r>
            <a:rPr lang="ne-NP" sz="1900" b="1" dirty="0">
              <a:effectLst>
                <a:outerShdw blurRad="38100" dist="38100" dir="2700000" algn="tl">
                  <a:srgbClr val="000000">
                    <a:alpha val="43137"/>
                  </a:srgbClr>
                </a:outerShdw>
              </a:effectLst>
            </a:rPr>
            <a:t>तिम्रो परमप्रभुलाई प्रेम गर</a:t>
          </a:r>
          <a:endParaRPr lang="en" sz="1900" b="1" dirty="0">
            <a:effectLst>
              <a:outerShdw blurRad="38100" dist="38100" dir="2700000" algn="tl">
                <a:srgbClr val="000000">
                  <a:alpha val="43137"/>
                </a:srgbClr>
              </a:outerShdw>
            </a:effectLst>
          </a:endParaRPr>
        </a:p>
      </dgm:t>
    </dgm:pt>
    <dgm:pt modelId="{30A34ACA-EC70-495B-A206-195DEA04CD42}" type="parTrans" cxnId="{3A8C64E8-1A05-455F-8D31-A541134913B0}">
      <dgm:prSet/>
      <dgm:spPr/>
      <dgm:t>
        <a:bodyPr/>
        <a:lstStyle/>
        <a:p>
          <a:endParaRPr lang="es-ES" sz="2000" b="1"/>
        </a:p>
      </dgm:t>
    </dgm:pt>
    <dgm:pt modelId="{41F05E55-BC1B-4125-9187-D0AE86A24287}" type="sibTrans" cxnId="{3A8C64E8-1A05-455F-8D31-A541134913B0}">
      <dgm:prSet/>
      <dgm:spPr/>
      <dgm:t>
        <a:bodyPr/>
        <a:lstStyle/>
        <a:p>
          <a:endParaRPr lang="es-ES" sz="2000" b="1"/>
        </a:p>
      </dgm:t>
    </dgm:pt>
    <dgm:pt modelId="{484A6E6C-4694-4270-8D5A-24859B3F1E99}">
      <dgm:prSet custT="1"/>
      <dgm:spPr/>
      <dgm:t>
        <a:bodyPr/>
        <a:lstStyle/>
        <a:p>
          <a:r>
            <a:rPr lang="ne-NP" sz="1900" b="1" dirty="0">
              <a:effectLst>
                <a:outerShdw blurRad="38100" dist="38100" dir="2700000" algn="tl">
                  <a:srgbClr val="000000">
                    <a:alpha val="43137"/>
                  </a:srgbClr>
                </a:outerShdw>
              </a:effectLst>
            </a:rPr>
            <a:t>उनको आज्ञामा हिँड</a:t>
          </a:r>
          <a:endParaRPr lang="en" sz="1900" b="1" dirty="0">
            <a:effectLst>
              <a:outerShdw blurRad="38100" dist="38100" dir="2700000" algn="tl">
                <a:srgbClr val="000000">
                  <a:alpha val="43137"/>
                </a:srgbClr>
              </a:outerShdw>
            </a:effectLst>
          </a:endParaRPr>
        </a:p>
      </dgm:t>
    </dgm:pt>
    <dgm:pt modelId="{C9B3ACC4-3D83-481C-B877-25872695E37F}" type="parTrans" cxnId="{0D5A527C-8BDD-4543-BDA7-6F57A9907191}">
      <dgm:prSet/>
      <dgm:spPr/>
      <dgm:t>
        <a:bodyPr/>
        <a:lstStyle/>
        <a:p>
          <a:endParaRPr lang="es-ES" sz="2000" b="1"/>
        </a:p>
      </dgm:t>
    </dgm:pt>
    <dgm:pt modelId="{D59767D4-66CA-4E06-97CF-5D88E39B8396}" type="sibTrans" cxnId="{0D5A527C-8BDD-4543-BDA7-6F57A9907191}">
      <dgm:prSet/>
      <dgm:spPr/>
      <dgm:t>
        <a:bodyPr/>
        <a:lstStyle/>
        <a:p>
          <a:endParaRPr lang="es-ES" sz="2000" b="1"/>
        </a:p>
      </dgm:t>
    </dgm:pt>
    <dgm:pt modelId="{AD602B88-B1A4-4578-8686-8237072E4906}">
      <dgm:prSet custT="1"/>
      <dgm:spPr/>
      <dgm:t>
        <a:bodyPr/>
        <a:lstStyle/>
        <a:p>
          <a:r>
            <a:rPr lang="ne-NP" sz="1900" b="1" dirty="0">
              <a:effectLst>
                <a:outerShdw blurRad="38100" dist="38100" dir="2700000" algn="tl">
                  <a:srgbClr val="000000">
                    <a:alpha val="43137"/>
                  </a:srgbClr>
                </a:outerShdw>
              </a:effectLst>
            </a:rPr>
            <a:t>उनका आदेशहरू मान</a:t>
          </a:r>
          <a:endParaRPr lang="en" sz="1900" b="1" dirty="0">
            <a:effectLst>
              <a:outerShdw blurRad="38100" dist="38100" dir="2700000" algn="tl">
                <a:srgbClr val="000000">
                  <a:alpha val="43137"/>
                </a:srgbClr>
              </a:outerShdw>
            </a:effectLst>
          </a:endParaRPr>
        </a:p>
      </dgm:t>
    </dgm:pt>
    <dgm:pt modelId="{83A55D10-F329-4F16-9D6A-9FF0427B3BC1}" type="parTrans" cxnId="{412D46E3-5006-49D9-AB85-2785C253A3F5}">
      <dgm:prSet/>
      <dgm:spPr/>
      <dgm:t>
        <a:bodyPr/>
        <a:lstStyle/>
        <a:p>
          <a:endParaRPr lang="es-ES" sz="2000" b="1"/>
        </a:p>
      </dgm:t>
    </dgm:pt>
    <dgm:pt modelId="{7173F057-E142-4953-A3A7-E73870973518}" type="sibTrans" cxnId="{412D46E3-5006-49D9-AB85-2785C253A3F5}">
      <dgm:prSet/>
      <dgm:spPr/>
      <dgm:t>
        <a:bodyPr/>
        <a:lstStyle/>
        <a:p>
          <a:endParaRPr lang="es-ES" sz="2000" b="1"/>
        </a:p>
      </dgm:t>
    </dgm:pt>
    <dgm:pt modelId="{36747477-0DE3-4212-913B-4D05698CF6E7}">
      <dgm:prSet custT="1"/>
      <dgm:spPr/>
      <dgm:t>
        <a:bodyPr/>
        <a:lstStyle/>
        <a:p>
          <a:r>
            <a:rPr lang="ne-NP" sz="1200" b="1" dirty="0">
              <a:solidFill>
                <a:schemeClr val="tx1"/>
              </a:solidFill>
            </a:rPr>
            <a:t>3उहाँसँग नचुँडि उहाँलाई समातेर बस</a:t>
          </a:r>
          <a:endParaRPr lang="en" sz="1200" b="1" dirty="0">
            <a:solidFill>
              <a:schemeClr val="tx1"/>
            </a:solidFill>
          </a:endParaRPr>
        </a:p>
      </dgm:t>
    </dgm:pt>
    <dgm:pt modelId="{6CAF384A-F7C3-4323-91AC-EBFF46D4F485}" type="parTrans" cxnId="{A50F84BC-BFA3-4D78-99E2-499CC9B7586B}">
      <dgm:prSet/>
      <dgm:spPr/>
      <dgm:t>
        <a:bodyPr/>
        <a:lstStyle/>
        <a:p>
          <a:endParaRPr lang="es-ES" sz="2000" b="1"/>
        </a:p>
      </dgm:t>
    </dgm:pt>
    <dgm:pt modelId="{BB796521-190A-4F48-B60F-0E425AA9AB0A}" type="sibTrans" cxnId="{A50F84BC-BFA3-4D78-99E2-499CC9B7586B}">
      <dgm:prSet/>
      <dgm:spPr/>
      <dgm:t>
        <a:bodyPr/>
        <a:lstStyle/>
        <a:p>
          <a:endParaRPr lang="es-ES" sz="2000" b="1"/>
        </a:p>
      </dgm:t>
    </dgm:pt>
    <dgm:pt modelId="{CA92236A-7379-429F-8FA8-F29A9EB8C1EA}">
      <dgm:prSet custT="1"/>
      <dgm:spPr/>
      <dgm:t>
        <a:bodyPr/>
        <a:lstStyle/>
        <a:p>
          <a:r>
            <a:rPr lang="ne-NP" sz="1600" b="1" dirty="0">
              <a:solidFill>
                <a:schemeClr val="tx1"/>
              </a:solidFill>
            </a:rPr>
            <a:t>सारा हृदय र आत्माले उहाँको सेवा गर</a:t>
          </a:r>
          <a:endParaRPr lang="en" sz="1600" b="1" dirty="0">
            <a:solidFill>
              <a:schemeClr val="tx1"/>
            </a:solidFill>
          </a:endParaRPr>
        </a:p>
      </dgm:t>
    </dgm:pt>
    <dgm:pt modelId="{28F375CC-F923-493F-88C8-E4B931185842}" type="parTrans" cxnId="{6F81D044-D2BA-4588-AEB1-ED3535CF5F71}">
      <dgm:prSet/>
      <dgm:spPr/>
      <dgm:t>
        <a:bodyPr/>
        <a:lstStyle/>
        <a:p>
          <a:endParaRPr lang="es-ES" sz="2000" b="1"/>
        </a:p>
      </dgm:t>
    </dgm:pt>
    <dgm:pt modelId="{F012E148-296A-41E1-8F5F-E99A196F814D}" type="sibTrans" cxnId="{6F81D044-D2BA-4588-AEB1-ED3535CF5F71}">
      <dgm:prSet/>
      <dgm:spPr/>
      <dgm:t>
        <a:bodyPr/>
        <a:lstStyle/>
        <a:p>
          <a:endParaRPr lang="es-ES" sz="20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buNone/>
          </a:pPr>
          <a:r>
            <a:rPr lang="ne-NP" sz="1750" b="1" dirty="0"/>
            <a:t> </a:t>
          </a:r>
          <a:r>
            <a:rPr lang="ne-NP" sz="1600" b="1" dirty="0">
              <a:cs typeface="Kalimati" panose="00000400000000000000" pitchFamily="2"/>
            </a:rPr>
            <a:t>प्रेम नै हाम्रो परमेश्वरतर्फको बाटो हो। उहाँले पहिले नै हामीलाइ प्रेम गर्नुभएकोले हामी उहाँलाई प्रेम गर्छौँ (१ यूहन्ना ४:१९)।</a:t>
          </a:r>
          <a:endParaRPr lang="en" sz="1600" b="1" dirty="0">
            <a:cs typeface="Kalimati" panose="00000400000000000000" pitchFamily="2"/>
          </a:endParaRPr>
        </a:p>
      </dgm:t>
    </dgm:pt>
    <dgm:pt modelId="{1E99D422-6861-4192-98C5-57833E64C2E8}" type="parTrans" cxnId="{1368DEDE-AEEB-4B82-8D9D-40263D801439}">
      <dgm:prSet/>
      <dgm:spPr/>
      <dgm:t>
        <a:bodyPr/>
        <a:lstStyle/>
        <a:p>
          <a:endParaRPr lang="es-ES" sz="2000" b="1"/>
        </a:p>
      </dgm:t>
    </dgm:pt>
    <dgm:pt modelId="{66BE34E0-F113-4043-9F7C-E8C7D5AC877D}" type="sibTrans" cxnId="{1368DEDE-AEEB-4B82-8D9D-40263D801439}">
      <dgm:prSet/>
      <dgm:spPr/>
      <dgm:t>
        <a:bodyPr/>
        <a:lstStyle/>
        <a:p>
          <a:endParaRPr lang="es-ES" sz="20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lstStyle/>
        <a:p>
          <a:pPr marL="0" indent="0">
            <a:buNone/>
          </a:pPr>
          <a:r>
            <a:rPr lang="ne-NP" sz="1800" b="1" dirty="0"/>
            <a:t>परमेश्वरसँग हिँड्नेहरूको जीवनशैली कस्तो हुनुपर्छ भनेर यहोशूले आभास दिएका थिए।</a:t>
          </a:r>
          <a:endParaRPr lang="en" sz="1800" b="1" dirty="0"/>
        </a:p>
      </dgm:t>
    </dgm:pt>
    <dgm:pt modelId="{E202B996-B352-4A99-BE9E-36326B237A75}" type="parTrans" cxnId="{D4EE29AF-2AB1-4707-B18E-82DFB42807E1}">
      <dgm:prSet/>
      <dgm:spPr/>
      <dgm:t>
        <a:bodyPr/>
        <a:lstStyle/>
        <a:p>
          <a:endParaRPr lang="es-ES" sz="2000" b="1"/>
        </a:p>
      </dgm:t>
    </dgm:pt>
    <dgm:pt modelId="{A572A6B0-DF19-48DE-B8C0-7380BA8DAAD9}" type="sibTrans" cxnId="{D4EE29AF-2AB1-4707-B18E-82DFB42807E1}">
      <dgm:prSet/>
      <dgm:spPr/>
      <dgm:t>
        <a:bodyPr/>
        <a:lstStyle/>
        <a:p>
          <a:endParaRPr lang="es-ES" sz="20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lstStyle/>
        <a:p>
          <a:pPr marL="0" indent="0">
            <a:buNone/>
          </a:pPr>
          <a:r>
            <a:rPr lang="ne-NP" sz="1600" b="1" dirty="0"/>
            <a:t>कृतज्ञ हृदयको स्वाभाविक फल नै आज्ञापालन हो। परमेश्‍वरले के गर्नुभयो उसले बुझेको हुन्छ</a:t>
          </a:r>
          <a:endParaRPr lang="en" sz="1600" b="1" dirty="0"/>
        </a:p>
      </dgm:t>
    </dgm:pt>
    <dgm:pt modelId="{922762DE-2A09-43F1-BAD9-6E85F8FC4A8E}" type="parTrans" cxnId="{B57237B2-CCCB-41B7-915C-CEA2D285CD95}">
      <dgm:prSet/>
      <dgm:spPr/>
      <dgm:t>
        <a:bodyPr/>
        <a:lstStyle/>
        <a:p>
          <a:endParaRPr lang="es-ES" sz="2000" b="1"/>
        </a:p>
      </dgm:t>
    </dgm:pt>
    <dgm:pt modelId="{87D810CF-58CC-4205-AA32-F7DAE7E60BE6}" type="sibTrans" cxnId="{B57237B2-CCCB-41B7-915C-CEA2D285CD95}">
      <dgm:prSet/>
      <dgm:spPr/>
      <dgm:t>
        <a:bodyPr/>
        <a:lstStyle/>
        <a:p>
          <a:endParaRPr lang="es-ES" sz="20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lstStyle/>
        <a:p>
          <a:pPr marL="0" indent="0">
            <a:buNone/>
          </a:pPr>
          <a:r>
            <a:rPr lang="ne-NP" sz="1800" b="1" dirty="0"/>
            <a:t>परमेश्वरसँगको सम्बन्धलाई कुनै पनि विचलनले तोड्न दिनुहुन्न।</a:t>
          </a:r>
          <a:endParaRPr lang="en" sz="1800" b="1" dirty="0"/>
        </a:p>
      </dgm:t>
    </dgm:pt>
    <dgm:pt modelId="{53D46284-274F-4C35-96E7-8A970339CA1A}" type="parTrans" cxnId="{BF4EC36F-B2F6-457E-BD9D-AD34962EB2C1}">
      <dgm:prSet/>
      <dgm:spPr/>
      <dgm:t>
        <a:bodyPr/>
        <a:lstStyle/>
        <a:p>
          <a:endParaRPr lang="es-ES" sz="2000" b="1"/>
        </a:p>
      </dgm:t>
    </dgm:pt>
    <dgm:pt modelId="{B6D20244-C884-473F-8097-C1A7F83DE7E3}" type="sibTrans" cxnId="{BF4EC36F-B2F6-457E-BD9D-AD34962EB2C1}">
      <dgm:prSet/>
      <dgm:spPr/>
      <dgm:t>
        <a:bodyPr/>
        <a:lstStyle/>
        <a:p>
          <a:endParaRPr lang="es-ES" sz="20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lstStyle/>
        <a:p>
          <a:pPr marL="0" indent="0">
            <a:buNone/>
          </a:pPr>
          <a:r>
            <a:rPr lang="ne-NP" sz="1400" b="1" dirty="0"/>
            <a:t>जब हामी स्वेच्छाले प्रेमपूर्वक सृष्टिकर्तो सेवा गर्छौँ तब हाम्रो जीवनको सही लक्ष्य, संतुष्टि र प्रशस्त जीवन पाउँछौँ</a:t>
          </a:r>
          <a:endParaRPr lang="en" sz="1400" b="1" dirty="0"/>
        </a:p>
      </dgm:t>
    </dgm:pt>
    <dgm:pt modelId="{DECBF01C-791D-48EC-9D45-FF210CBBD013}" type="parTrans" cxnId="{ED583ED6-EE3F-4653-AD41-A7E72ADD0DAF}">
      <dgm:prSet/>
      <dgm:spPr/>
      <dgm:t>
        <a:bodyPr/>
        <a:lstStyle/>
        <a:p>
          <a:endParaRPr lang="es-ES" sz="2000" b="1"/>
        </a:p>
      </dgm:t>
    </dgm:pt>
    <dgm:pt modelId="{905736D8-052F-4017-A8D4-CD9AAF0F621D}" type="sibTrans" cxnId="{ED583ED6-EE3F-4653-AD41-A7E72ADD0DAF}">
      <dgm:prSet/>
      <dgm:spPr/>
      <dgm:t>
        <a:bodyPr/>
        <a:lstStyle/>
        <a:p>
          <a:endParaRPr lang="es-ES" sz="2000" b="1"/>
        </a:p>
      </dgm:t>
    </dgm:pt>
    <dgm:pt modelId="{1FA7D6E8-7819-4847-B9FD-902DFA469F83}">
      <dgm:prSet custT="1"/>
      <dgm:spPr/>
      <dgm:t>
        <a:bodyPr/>
        <a:lstStyle/>
        <a:p>
          <a:pPr marL="0" indent="0">
            <a:buNone/>
          </a:pPr>
          <a:endParaRPr lang="en-US" sz="1400" b="1" dirty="0"/>
        </a:p>
      </dgm:t>
    </dgm:pt>
    <dgm:pt modelId="{DFAE5A53-7118-4411-89D2-53A5D0B6734A}" type="parTrans" cxnId="{CABFF4D9-9AF1-4FE7-A5A8-73480BAC1262}">
      <dgm:prSet/>
      <dgm:spPr/>
      <dgm:t>
        <a:bodyPr/>
        <a:lstStyle/>
        <a:p>
          <a:endParaRPr lang="en-US"/>
        </a:p>
      </dgm:t>
    </dgm:pt>
    <dgm:pt modelId="{D2F14B95-6E00-4D2F-8E29-8906BCBC1D00}" type="sibTrans" cxnId="{CABFF4D9-9AF1-4FE7-A5A8-73480BAC1262}">
      <dgm:prSet/>
      <dgm:spPr/>
      <dgm:t>
        <a:bodyPr/>
        <a:lstStyle/>
        <a:p>
          <a:endParaRPr lang="en-US"/>
        </a:p>
      </dgm:t>
    </dgm:pt>
    <dgm:pt modelId="{FD519FE5-B914-40D7-A62D-FAF63777F94E}" type="pres">
      <dgm:prSet presAssocID="{839C143A-444D-4597-B46E-35364A21E373}" presName="Name0" presStyleCnt="0">
        <dgm:presLayoutVars>
          <dgm:dir/>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3893">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3893">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3893">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24070">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3893">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3893">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14359" custScaleY="124070">
        <dgm:presLayoutVars>
          <dgm:bulletEnabled val="1"/>
        </dgm:presLayoutVars>
      </dgm:prSet>
      <dgm:spPr/>
    </dgm:pt>
  </dgm:ptLst>
  <dgm:cxnLst>
    <dgm:cxn modelId="{6D384322-DDD5-4554-9152-3506410E0E0F}" type="presOf" srcId="{1ACCED24-2165-4F08-B8A3-D3C748BAE5F5}" destId="{A0A5D1E9-3E5B-40E1-8E83-7EFB7CCFAB4A}" srcOrd="0" destOrd="0"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56550C7A-AD6F-4F63-A891-32328CA08F92}" type="presOf" srcId="{1FA7D6E8-7819-4847-B9FD-902DFA469F83}" destId="{C7BB875E-DA0E-4867-A22D-2276AD93AA7B}" srcOrd="0" destOrd="1"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0"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CABFF4D9-9AF1-4FE7-A5A8-73480BAC1262}" srcId="{CA92236A-7379-429F-8FA8-F29A9EB8C1EA}" destId="{1FA7D6E8-7819-4847-B9FD-902DFA469F83}" srcOrd="1" destOrd="0" parTransId="{DFAE5A53-7118-4411-89D2-53A5D0B6734A}" sibTransId="{D2F14B95-6E00-4D2F-8E29-8906BCBC1D00}"/>
    <dgm:cxn modelId="{1368DEDE-AEEB-4B82-8D9D-40263D801439}" srcId="{4412D018-DA1A-4B78-A711-3DDBABDA25FD}" destId="{89614AEB-B79C-4F67-ACDD-A61E28FFF31D}" srcOrd="0"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lang="ne-NP" sz="2000" b="1" dirty="0"/>
            <a:t>आरोपहरू शान्त भएर सुने</a:t>
          </a:r>
          <a:endParaRPr lang="es-ES" sz="2000" dirty="0"/>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a:lstStyle/>
        <a:p>
          <a:r>
            <a:rPr lang="ne-NP" sz="2000" b="1" dirty="0"/>
            <a:t>परमेश्वरलाई साक्षी बन्न बोलाए</a:t>
          </a:r>
          <a:endParaRPr lang="es-ES" sz="2000" dirty="0"/>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ne-NP" sz="2000" b="1" dirty="0"/>
            <a:t>पाप गरेको भए दण्ड भोग्न तयारी भएको देखाए</a:t>
          </a:r>
          <a:endParaRPr lang="es-ES" sz="2000" dirty="0"/>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r>
            <a:rPr lang="ne-NP" sz="2000" b="1" dirty="0"/>
            <a:t>तिनीहरूले आफ्नो वास्तविक नियत प्रकट गरे</a:t>
          </a:r>
          <a:endParaRPr lang="es-ES" sz="2000" dirty="0"/>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dgm:resizeHandles/>
        </dgm:presLayoutVars>
      </dgm:prSet>
      <dgm:spPr/>
    </dgm:pt>
    <dgm:pt modelId="{CE1771A9-7127-4ED8-807D-F029D3D5E115}" type="pres">
      <dgm:prSet presAssocID="{7CA2DDFB-4F68-45DE-8D10-47A87232EFBA}" presName="pyramid" presStyleLbl="node1" presStyleIdx="0" presStyleCnt="1" custScaleX="131646" custLinFactX="-99542" custLinFactNeighborX="-100000"/>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398551" custLinFactX="1458" custLinFactY="-52682" custLinFactNeighborX="100000" custLinFactNeighborY="-100000">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398551" custLinFactX="1458" custLinFactY="-52682" custLinFactNeighborX="100000" custLinFactNeighborY="-100000">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398551" custLinFactX="1458" custLinFactY="-52682" custLinFactNeighborX="100000"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398551" custLinFactX="1458" custLinFactY="-52682" custLinFactNeighborX="100000"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a:lstStyle/>
        <a:p>
          <a:r>
            <a:rPr lang="ne-NP" sz="2000" b="1" dirty="0">
              <a:solidFill>
                <a:schemeClr val="tx1"/>
              </a:solidFill>
              <a:effectLst/>
              <a:latin typeface="+mn-lt"/>
              <a:cs typeface="Kalimati" panose="00000400000000000000" pitchFamily="2"/>
            </a:rPr>
            <a:t>तिनीहरूका उदाहरणले यस घटनाले शान्तिको पुनर्स्थापना गर्न महत्त्वपूर्ण कदमहरू सिकाउँछ जुन परिवार, चर्च र समाजसँग सम्बधित छन्</a:t>
          </a:r>
          <a:r>
            <a:rPr lang="ne-NP" sz="2000" b="1" dirty="0">
              <a:solidFill>
                <a:schemeClr val="tx1"/>
              </a:solidFill>
              <a:effectLst/>
              <a:latin typeface="+mn-lt"/>
            </a:rPr>
            <a:t>:</a:t>
          </a:r>
          <a:endParaRPr lang="es-ES" sz="2000" dirty="0">
            <a:solidFill>
              <a:schemeClr val="tx1"/>
            </a:solidFill>
            <a:effectLst/>
            <a:latin typeface="+mn-lt"/>
          </a:endParaRPr>
        </a:p>
      </dgm:t>
    </dgm:pt>
    <dgm:pt modelId="{61E4BB15-5F99-4E07-B102-5F5DD3B455D4}" type="par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ACF6D2C0-49C8-4AB7-995D-89F9ADAE84A5}">
      <dgm:prSet custT="1"/>
      <dgm:spPr/>
      <dgm:t>
        <a:bodyPr/>
        <a:lstStyle/>
        <a:p>
          <a:r>
            <a:rPr lang="ne-NP" sz="2000" b="1" dirty="0">
              <a:effectLst>
                <a:outerShdw blurRad="38100" dist="38100" dir="2700000" algn="tl">
                  <a:srgbClr val="000000">
                    <a:alpha val="43137"/>
                  </a:srgbClr>
                </a:outerShdw>
              </a:effectLst>
              <a:latin typeface="+mn-lt"/>
            </a:rPr>
            <a:t>तुरन्तै निष्कर्षमा वा मूल्याङ्कन गर्न नपुग्ने</a:t>
          </a:r>
          <a:endParaRPr lang="es-ES" sz="2000" dirty="0">
            <a:effectLst>
              <a:outerShdw blurRad="38100" dist="38100" dir="2700000" algn="tl">
                <a:srgbClr val="000000">
                  <a:alpha val="43137"/>
                </a:srgbClr>
              </a:outerShdw>
            </a:effectLst>
            <a:latin typeface="+mn-lt"/>
          </a:endParaRPr>
        </a:p>
      </dgm:t>
    </dgm:pt>
    <dgm:pt modelId="{9743463E-BC97-40F5-82E0-CD4952A4072A}" type="par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BA7924E-48CE-4EF4-8567-A3ABA63F168B}">
      <dgm:prSet custT="1"/>
      <dgm:spPr/>
      <dgm:t>
        <a:bodyPr/>
        <a:lstStyle/>
        <a:p>
          <a:r>
            <a:rPr lang="ne-NP" sz="2000" b="1" dirty="0">
              <a:effectLst>
                <a:outerShdw blurRad="38100" dist="38100" dir="2700000" algn="tl">
                  <a:srgbClr val="000000">
                    <a:alpha val="43137"/>
                  </a:srgbClr>
                </a:outerShdw>
              </a:effectLst>
              <a:latin typeface="+mn-lt"/>
            </a:rPr>
            <a:t>क्रियाकलाप गर्न अघि संवाद गर्ने</a:t>
          </a:r>
          <a:endParaRPr lang="es-ES" sz="2000" dirty="0">
            <a:effectLst>
              <a:outerShdw blurRad="38100" dist="38100" dir="2700000" algn="tl">
                <a:srgbClr val="000000">
                  <a:alpha val="43137"/>
                </a:srgbClr>
              </a:outerShdw>
            </a:effectLst>
            <a:latin typeface="+mn-lt"/>
          </a:endParaRPr>
        </a:p>
      </dgm:t>
    </dgm:pt>
    <dgm:pt modelId="{092B8663-0037-4E73-8B11-29ABA648F77D}" type="par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94D90830-C7DC-4A66-819B-DCFF4005D48C}">
      <dgm:prSet custT="1"/>
      <dgm:spPr/>
      <dgm:t>
        <a:bodyPr/>
        <a:lstStyle/>
        <a:p>
          <a:r>
            <a:rPr lang="ne-NP" sz="2000" b="1" dirty="0">
              <a:effectLst>
                <a:outerShdw blurRad="38100" dist="38100" dir="2700000" algn="tl">
                  <a:srgbClr val="000000">
                    <a:alpha val="43137"/>
                  </a:srgbClr>
                </a:outerShdw>
              </a:effectLst>
              <a:latin typeface="+mn-lt"/>
            </a:rPr>
            <a:t>एकता कायम राख्‍न त्याग गर्न तयार हुन राजी हुनुपर्छ</a:t>
          </a:r>
          <a:endParaRPr lang="es-ES" sz="2000" dirty="0">
            <a:effectLst>
              <a:outerShdw blurRad="38100" dist="38100" dir="2700000" algn="tl">
                <a:srgbClr val="000000">
                  <a:alpha val="43137"/>
                </a:srgbClr>
              </a:outerShdw>
            </a:effectLst>
            <a:latin typeface="+mn-lt"/>
          </a:endParaRPr>
        </a:p>
      </dgm:t>
    </dgm:pt>
    <dgm:pt modelId="{98472034-2115-4BEC-A804-D25E5966C6B1}" type="par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2B06F1C0-0DC9-48B8-82C8-665C9192A61C}">
      <dgm:prSet custT="1"/>
      <dgm:spPr/>
      <dgm:t>
        <a:bodyPr/>
        <a:lstStyle/>
        <a:p>
          <a:r>
            <a:rPr lang="ne-NP" sz="2000" b="1" dirty="0">
              <a:effectLst>
                <a:outerShdw blurRad="38100" dist="38100" dir="2700000" algn="tl">
                  <a:srgbClr val="000000">
                    <a:alpha val="43137"/>
                  </a:srgbClr>
                </a:outerShdw>
              </a:effectLst>
              <a:latin typeface="+mn-lt"/>
            </a:rPr>
            <a:t>आरोपको उत्तर सभ्य र नरम ढंगले दिनुपर्छ</a:t>
          </a:r>
          <a:endParaRPr lang="es-ES" sz="2000" dirty="0">
            <a:effectLst>
              <a:outerShdw blurRad="38100" dist="38100" dir="2700000" algn="tl">
                <a:srgbClr val="000000">
                  <a:alpha val="43137"/>
                </a:srgbClr>
              </a:outerShdw>
            </a:effectLst>
            <a:latin typeface="+mn-lt"/>
          </a:endParaRPr>
        </a:p>
      </dgm:t>
    </dgm:pt>
    <dgm:pt modelId="{8DB431B1-20B5-4724-9BE6-B20E310F53F4}" type="par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CFC188E-30EA-42F7-9B79-9EB1AB7A69A9}">
      <dgm:prSet custT="1"/>
      <dgm:spPr/>
      <dgm:t>
        <a:bodyPr/>
        <a:lstStyle/>
        <a:p>
          <a:r>
            <a:rPr lang="ne-NP" sz="1800" b="1" dirty="0">
              <a:effectLst>
                <a:outerShdw blurRad="38100" dist="38100" dir="2700000" algn="tl">
                  <a:srgbClr val="000000">
                    <a:alpha val="43137"/>
                  </a:srgbClr>
                </a:outerShdw>
              </a:effectLst>
              <a:latin typeface="+mn-lt"/>
            </a:rPr>
            <a:t> जब शान्तिको पुनर्स्थापना हुन्छ तब आनन्दित हुनुपर्छ र परमेश्वरलाई धन्यवाद दिनुपर्छ</a:t>
          </a:r>
          <a:endParaRPr lang="es-ES" sz="1800" dirty="0">
            <a:effectLst>
              <a:outerShdw blurRad="38100" dist="38100" dir="2700000" algn="tl">
                <a:srgbClr val="000000">
                  <a:alpha val="43137"/>
                </a:srgbClr>
              </a:outerShdw>
            </a:effectLst>
            <a:latin typeface="+mn-lt"/>
          </a:endParaRPr>
        </a:p>
      </dgm:t>
    </dgm:pt>
    <dgm:pt modelId="{77BD10EF-DF41-43F7-8827-62F7527A5FCD}" type="par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EA548E92-8B96-4EE1-BADF-81FB523D5F64}">
      <dgm:prSet custT="1"/>
      <dgm:spPr/>
      <dgm:t>
        <a:bodyPr/>
        <a:lstStyle/>
        <a:p>
          <a:r>
            <a:rPr lang="ne-NP" sz="2000" b="1" dirty="0">
              <a:effectLst>
                <a:outerShdw blurRad="38100" dist="38100" dir="2700000" algn="tl">
                  <a:srgbClr val="000000">
                    <a:alpha val="43137"/>
                  </a:srgbClr>
                </a:outerShdw>
              </a:effectLst>
              <a:latin typeface="+mn-lt"/>
            </a:rPr>
            <a:t>आफ्ना विचार र नियतहरू स्पष्ट रूपमा व्यक्त गर्नुपर्छ</a:t>
          </a:r>
          <a:endParaRPr lang="es-ES" sz="2000" dirty="0">
            <a:effectLst>
              <a:outerShdw blurRad="38100" dist="38100" dir="2700000" algn="tl">
                <a:srgbClr val="000000">
                  <a:alpha val="43137"/>
                </a:srgbClr>
              </a:outerShdw>
            </a:effectLst>
            <a:latin typeface="+mn-lt"/>
          </a:endParaRPr>
        </a:p>
      </dgm:t>
    </dgm:pt>
    <dgm:pt modelId="{47BCAB43-25F1-407F-924F-805ACE648F55}" type="par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6219">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LinFactNeighborX="32775">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NeighborX="32775">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32775">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32775">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32775">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32775">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5400000">
          <a:off x="4566749" y="-2271471"/>
          <a:ext cx="804751" cy="5357435"/>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777875">
            <a:lnSpc>
              <a:spcPct val="90000"/>
            </a:lnSpc>
            <a:spcBef>
              <a:spcPct val="0"/>
            </a:spcBef>
            <a:spcAft>
              <a:spcPct val="15000"/>
            </a:spcAft>
            <a:buNone/>
          </a:pPr>
          <a:r>
            <a:rPr lang="ne-NP" sz="1750" b="1" kern="1200" dirty="0"/>
            <a:t> </a:t>
          </a:r>
          <a:r>
            <a:rPr lang="ne-NP" sz="1600" b="1" kern="1200" dirty="0">
              <a:cs typeface="Kalimati" panose="00000400000000000000" pitchFamily="2"/>
            </a:rPr>
            <a:t>प्रेम नै हाम्रो परमेश्वरतर्फको बाटो हो। उहाँले पहिले नै हामीलाइ प्रेम गर्नुभएकोले हामी उहाँलाई प्रेम गर्छौँ (१ यूहन्ना ४:१९)।</a:t>
          </a:r>
          <a:endParaRPr lang="en" sz="1600" b="1" kern="1200" dirty="0">
            <a:cs typeface="Kalimati" panose="00000400000000000000" pitchFamily="2"/>
          </a:endParaRPr>
        </a:p>
      </dsp:txBody>
      <dsp:txXfrm rot="-5400000">
        <a:off x="2290408" y="44155"/>
        <a:ext cx="5318150" cy="726181"/>
      </dsp:txXfrm>
    </dsp:sp>
    <dsp:sp modelId="{D710764A-E94F-45DB-947C-3933CB72199F}">
      <dsp:nvSpPr>
        <dsp:cNvPr id="0" name=""/>
        <dsp:cNvSpPr/>
      </dsp:nvSpPr>
      <dsp:spPr>
        <a:xfrm>
          <a:off x="0" y="1854"/>
          <a:ext cx="2289675"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ne-NP" sz="1900" b="1" kern="1200" dirty="0">
              <a:effectLst>
                <a:outerShdw blurRad="38100" dist="38100" dir="2700000" algn="tl">
                  <a:srgbClr val="000000">
                    <a:alpha val="43137"/>
                  </a:srgbClr>
                </a:outerShdw>
              </a:effectLst>
            </a:rPr>
            <a:t>तिम्रो परमप्रभुलाई प्रेम गर</a:t>
          </a:r>
          <a:endParaRPr lang="en" sz="1900" b="1" kern="1200" dirty="0">
            <a:effectLst>
              <a:outerShdw blurRad="38100" dist="38100" dir="2700000" algn="tl">
                <a:srgbClr val="000000">
                  <a:alpha val="43137"/>
                </a:srgbClr>
              </a:outerShdw>
            </a:effectLst>
          </a:endParaRPr>
        </a:p>
      </dsp:txBody>
      <dsp:txXfrm>
        <a:off x="39579" y="41433"/>
        <a:ext cx="2210517" cy="731625"/>
      </dsp:txXfrm>
    </dsp:sp>
    <dsp:sp modelId="{EC4D15AB-9CE5-44D4-B73B-5C3D16681C2F}">
      <dsp:nvSpPr>
        <dsp:cNvPr id="0" name=""/>
        <dsp:cNvSpPr/>
      </dsp:nvSpPr>
      <dsp:spPr>
        <a:xfrm rot="5400000">
          <a:off x="4644811" y="-1420149"/>
          <a:ext cx="648626" cy="5357435"/>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ne-NP" sz="1800" b="1" kern="1200" dirty="0"/>
            <a:t>परमेश्वरसँग हिँड्नेहरूको जीवनशैली कस्तो हुनुपर्छ भनेर यहोशूले आभास दिएका थिए।</a:t>
          </a:r>
          <a:endParaRPr lang="en" sz="1800" b="1" kern="1200" dirty="0"/>
        </a:p>
      </dsp:txBody>
      <dsp:txXfrm rot="-5400000">
        <a:off x="2290407" y="965918"/>
        <a:ext cx="5325772" cy="585300"/>
      </dsp:txXfrm>
    </dsp:sp>
    <dsp:sp modelId="{403B2A72-F697-4AD8-B0DC-C8437B67AEEC}">
      <dsp:nvSpPr>
        <dsp:cNvPr id="0" name=""/>
        <dsp:cNvSpPr/>
      </dsp:nvSpPr>
      <dsp:spPr>
        <a:xfrm>
          <a:off x="0" y="853177"/>
          <a:ext cx="2289675"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ne-NP" sz="1900" b="1" kern="1200" dirty="0">
              <a:effectLst>
                <a:outerShdw blurRad="38100" dist="38100" dir="2700000" algn="tl">
                  <a:srgbClr val="000000">
                    <a:alpha val="43137"/>
                  </a:srgbClr>
                </a:outerShdw>
              </a:effectLst>
            </a:rPr>
            <a:t>उनको आज्ञामा हिँड</a:t>
          </a:r>
          <a:endParaRPr lang="en" sz="1900" b="1" kern="1200" dirty="0">
            <a:effectLst>
              <a:outerShdw blurRad="38100" dist="38100" dir="2700000" algn="tl">
                <a:srgbClr val="000000">
                  <a:alpha val="43137"/>
                </a:srgbClr>
              </a:outerShdw>
            </a:effectLst>
          </a:endParaRPr>
        </a:p>
      </dsp:txBody>
      <dsp:txXfrm>
        <a:off x="39579" y="892756"/>
        <a:ext cx="2210517" cy="731625"/>
      </dsp:txXfrm>
    </dsp:sp>
    <dsp:sp modelId="{A0A5D1E9-3E5B-40E1-8E83-7EFB7CCFAB4A}">
      <dsp:nvSpPr>
        <dsp:cNvPr id="0" name=""/>
        <dsp:cNvSpPr/>
      </dsp:nvSpPr>
      <dsp:spPr>
        <a:xfrm rot="5400000">
          <a:off x="4566749" y="-568826"/>
          <a:ext cx="804751" cy="5357435"/>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711200">
            <a:lnSpc>
              <a:spcPct val="90000"/>
            </a:lnSpc>
            <a:spcBef>
              <a:spcPct val="0"/>
            </a:spcBef>
            <a:spcAft>
              <a:spcPct val="15000"/>
            </a:spcAft>
            <a:buNone/>
          </a:pPr>
          <a:r>
            <a:rPr lang="ne-NP" sz="1600" b="1" kern="1200" dirty="0"/>
            <a:t>कृतज्ञ हृदयको स्वाभाविक फल नै आज्ञापालन हो। परमेश्‍वरले के गर्नुभयो उसले बुझेको हुन्छ</a:t>
          </a:r>
          <a:endParaRPr lang="en" sz="1600" b="1" kern="1200" dirty="0"/>
        </a:p>
      </dsp:txBody>
      <dsp:txXfrm rot="-5400000">
        <a:off x="2290408" y="1746800"/>
        <a:ext cx="5318150" cy="726181"/>
      </dsp:txXfrm>
    </dsp:sp>
    <dsp:sp modelId="{062F4172-6D31-4836-9276-24CBF670E393}">
      <dsp:nvSpPr>
        <dsp:cNvPr id="0" name=""/>
        <dsp:cNvSpPr/>
      </dsp:nvSpPr>
      <dsp:spPr>
        <a:xfrm>
          <a:off x="0" y="1704499"/>
          <a:ext cx="2289675"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ne-NP" sz="1900" b="1" kern="1200" dirty="0">
              <a:effectLst>
                <a:outerShdw blurRad="38100" dist="38100" dir="2700000" algn="tl">
                  <a:srgbClr val="000000">
                    <a:alpha val="43137"/>
                  </a:srgbClr>
                </a:outerShdw>
              </a:effectLst>
            </a:rPr>
            <a:t>उनका आदेशहरू मान</a:t>
          </a:r>
          <a:endParaRPr lang="en" sz="1900" b="1" kern="1200" dirty="0">
            <a:effectLst>
              <a:outerShdw blurRad="38100" dist="38100" dir="2700000" algn="tl">
                <a:srgbClr val="000000">
                  <a:alpha val="43137"/>
                </a:srgbClr>
              </a:outerShdw>
            </a:effectLst>
          </a:endParaRPr>
        </a:p>
      </dsp:txBody>
      <dsp:txXfrm>
        <a:off x="39579" y="1744078"/>
        <a:ext cx="2210517" cy="731625"/>
      </dsp:txXfrm>
    </dsp:sp>
    <dsp:sp modelId="{EA7A024C-B283-41A0-9C29-21BA16A3C6F6}">
      <dsp:nvSpPr>
        <dsp:cNvPr id="0" name=""/>
        <dsp:cNvSpPr/>
      </dsp:nvSpPr>
      <dsp:spPr>
        <a:xfrm rot="5400000">
          <a:off x="4644811" y="282496"/>
          <a:ext cx="648626" cy="5357435"/>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ne-NP" sz="1800" b="1" kern="1200" dirty="0"/>
            <a:t>परमेश्वरसँगको सम्बन्धलाई कुनै पनि विचलनले तोड्न दिनुहुन्न।</a:t>
          </a:r>
          <a:endParaRPr lang="en" sz="1800" b="1" kern="1200" dirty="0"/>
        </a:p>
      </dsp:txBody>
      <dsp:txXfrm rot="-5400000">
        <a:off x="2290407" y="2668564"/>
        <a:ext cx="5325772" cy="585300"/>
      </dsp:txXfrm>
    </dsp:sp>
    <dsp:sp modelId="{4559FD80-2071-4040-87FD-0514AF53CD67}">
      <dsp:nvSpPr>
        <dsp:cNvPr id="0" name=""/>
        <dsp:cNvSpPr/>
      </dsp:nvSpPr>
      <dsp:spPr>
        <a:xfrm>
          <a:off x="0" y="2555822"/>
          <a:ext cx="2289675"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ne-NP" sz="1200" b="1" kern="1200" dirty="0">
              <a:solidFill>
                <a:schemeClr val="tx1"/>
              </a:solidFill>
            </a:rPr>
            <a:t>3उहाँसँग नचुँडि उहाँलाई समातेर बस</a:t>
          </a:r>
          <a:endParaRPr lang="en" sz="1200" b="1" kern="1200" dirty="0">
            <a:solidFill>
              <a:schemeClr val="tx1"/>
            </a:solidFill>
          </a:endParaRPr>
        </a:p>
      </dsp:txBody>
      <dsp:txXfrm>
        <a:off x="39579" y="2595401"/>
        <a:ext cx="2210517" cy="731625"/>
      </dsp:txXfrm>
    </dsp:sp>
    <dsp:sp modelId="{C7BB875E-DA0E-4867-A22D-2276AD93AA7B}">
      <dsp:nvSpPr>
        <dsp:cNvPr id="0" name=""/>
        <dsp:cNvSpPr/>
      </dsp:nvSpPr>
      <dsp:spPr>
        <a:xfrm rot="5400000">
          <a:off x="4566749" y="1133818"/>
          <a:ext cx="804751" cy="5357435"/>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622300">
            <a:lnSpc>
              <a:spcPct val="90000"/>
            </a:lnSpc>
            <a:spcBef>
              <a:spcPct val="0"/>
            </a:spcBef>
            <a:spcAft>
              <a:spcPct val="15000"/>
            </a:spcAft>
            <a:buNone/>
          </a:pPr>
          <a:r>
            <a:rPr lang="ne-NP" sz="1400" b="1" kern="1200" dirty="0"/>
            <a:t>जब हामी स्वेच्छाले प्रेमपूर्वक सृष्टिकर्तो सेवा गर्छौँ तब हाम्रो जीवनको सही लक्ष्य, संतुष्टि र प्रशस्त जीवन पाउँछौँ</a:t>
          </a:r>
          <a:endParaRPr lang="en" sz="1400" b="1" kern="1200" dirty="0"/>
        </a:p>
        <a:p>
          <a:pPr marL="0" lvl="1" indent="0" algn="l" defTabSz="622300">
            <a:lnSpc>
              <a:spcPct val="90000"/>
            </a:lnSpc>
            <a:spcBef>
              <a:spcPct val="0"/>
            </a:spcBef>
            <a:spcAft>
              <a:spcPct val="15000"/>
            </a:spcAft>
            <a:buNone/>
          </a:pPr>
          <a:endParaRPr lang="en-US" sz="1400" b="1" kern="1200" dirty="0"/>
        </a:p>
      </dsp:txBody>
      <dsp:txXfrm rot="-5400000">
        <a:off x="2290408" y="3449445"/>
        <a:ext cx="5318150" cy="726181"/>
      </dsp:txXfrm>
    </dsp:sp>
    <dsp:sp modelId="{ECB1259D-FEC0-4C56-83DC-352068D0B310}">
      <dsp:nvSpPr>
        <dsp:cNvPr id="0" name=""/>
        <dsp:cNvSpPr/>
      </dsp:nvSpPr>
      <dsp:spPr>
        <a:xfrm>
          <a:off x="0" y="3407145"/>
          <a:ext cx="2289675"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ne-NP" sz="1600" b="1" kern="1200" dirty="0">
              <a:solidFill>
                <a:schemeClr val="tx1"/>
              </a:solidFill>
            </a:rPr>
            <a:t>सारा हृदय र आत्माले उहाँको सेवा गर</a:t>
          </a:r>
          <a:endParaRPr lang="en" sz="1600" b="1" kern="1200" dirty="0">
            <a:solidFill>
              <a:schemeClr val="tx1"/>
            </a:solidFill>
          </a:endParaRPr>
        </a:p>
      </dsp:txBody>
      <dsp:txXfrm>
        <a:off x="39579" y="3446724"/>
        <a:ext cx="2210517"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0" y="0"/>
          <a:ext cx="3138724" cy="2384216"/>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3144659" y="0"/>
          <a:ext cx="6176505" cy="423757"/>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आरोपहरू शान्त भएर सुने</a:t>
          </a:r>
          <a:endParaRPr lang="es-ES" sz="2000" kern="1200" dirty="0"/>
        </a:p>
      </dsp:txBody>
      <dsp:txXfrm>
        <a:off x="3165345" y="20686"/>
        <a:ext cx="6135133" cy="382385"/>
      </dsp:txXfrm>
    </dsp:sp>
    <dsp:sp modelId="{6188357F-B3AE-45B7-9A4B-33CFF5414BDD}">
      <dsp:nvSpPr>
        <dsp:cNvPr id="0" name=""/>
        <dsp:cNvSpPr/>
      </dsp:nvSpPr>
      <dsp:spPr>
        <a:xfrm>
          <a:off x="3144659" y="439167"/>
          <a:ext cx="6176505" cy="423757"/>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परमेश्वरलाई साक्षी बन्न बोलाए</a:t>
          </a:r>
          <a:endParaRPr lang="es-ES" sz="2000" kern="1200" dirty="0"/>
        </a:p>
      </dsp:txBody>
      <dsp:txXfrm>
        <a:off x="3165345" y="459853"/>
        <a:ext cx="6135133" cy="382385"/>
      </dsp:txXfrm>
    </dsp:sp>
    <dsp:sp modelId="{0444BAC0-069B-4C38-83A9-C22C28313175}">
      <dsp:nvSpPr>
        <dsp:cNvPr id="0" name=""/>
        <dsp:cNvSpPr/>
      </dsp:nvSpPr>
      <dsp:spPr>
        <a:xfrm>
          <a:off x="3144659" y="915894"/>
          <a:ext cx="6176505" cy="423757"/>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पाप गरेको भए दण्ड भोग्न तयारी भएको देखाए</a:t>
          </a:r>
          <a:endParaRPr lang="es-ES" sz="2000" kern="1200" dirty="0"/>
        </a:p>
      </dsp:txBody>
      <dsp:txXfrm>
        <a:off x="3165345" y="936580"/>
        <a:ext cx="6135133" cy="382385"/>
      </dsp:txXfrm>
    </dsp:sp>
    <dsp:sp modelId="{2E7D29A4-BEAD-40F9-AEF3-02F602B9DF7B}">
      <dsp:nvSpPr>
        <dsp:cNvPr id="0" name=""/>
        <dsp:cNvSpPr/>
      </dsp:nvSpPr>
      <dsp:spPr>
        <a:xfrm>
          <a:off x="3144659" y="1392621"/>
          <a:ext cx="6176505" cy="423757"/>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e-NP" sz="2000" b="1" kern="1200" dirty="0"/>
            <a:t>तिनीहरूले आफ्नो वास्तविक नियत प्रकट गरे</a:t>
          </a:r>
          <a:endParaRPr lang="es-ES" sz="2000" kern="1200" dirty="0"/>
        </a:p>
      </dsp:txBody>
      <dsp:txXfrm>
        <a:off x="3165345" y="1413307"/>
        <a:ext cx="6135133" cy="38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6018" y="4624"/>
          <a:ext cx="5547055" cy="1184160"/>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tx1"/>
              </a:solidFill>
              <a:effectLst/>
              <a:latin typeface="+mn-lt"/>
              <a:cs typeface="Kalimati" panose="00000400000000000000" pitchFamily="2"/>
            </a:rPr>
            <a:t>तिनीहरूका उदाहरणले यस घटनाले शान्तिको पुनर्स्थापना गर्न महत्त्वपूर्ण कदमहरू सिकाउँछ जुन परिवार, चर्च र समाजसँग सम्बधित छन्</a:t>
          </a:r>
          <a:r>
            <a:rPr lang="ne-NP" sz="2000" b="1" kern="1200" dirty="0">
              <a:solidFill>
                <a:schemeClr val="tx1"/>
              </a:solidFill>
              <a:effectLst/>
              <a:latin typeface="+mn-lt"/>
            </a:rPr>
            <a:t>:</a:t>
          </a:r>
          <a:endParaRPr lang="es-ES" sz="2000" kern="1200" dirty="0">
            <a:solidFill>
              <a:schemeClr val="tx1"/>
            </a:solidFill>
            <a:effectLst/>
            <a:latin typeface="+mn-lt"/>
          </a:endParaRPr>
        </a:p>
      </dsp:txBody>
      <dsp:txXfrm>
        <a:off x="40701" y="39307"/>
        <a:ext cx="5477689" cy="1114794"/>
      </dsp:txXfrm>
    </dsp:sp>
    <dsp:sp modelId="{FDB41540-DDD2-46E6-9943-88A4A09D1DFD}">
      <dsp:nvSpPr>
        <dsp:cNvPr id="0" name=""/>
        <dsp:cNvSpPr/>
      </dsp:nvSpPr>
      <dsp:spPr>
        <a:xfrm>
          <a:off x="26822" y="1290367"/>
          <a:ext cx="564345"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666381" y="1290367"/>
          <a:ext cx="4886692"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latin typeface="+mn-lt"/>
            </a:rPr>
            <a:t>आफ्ना विचार र नियतहरू स्पष्ट रूपमा व्यक्त गर्नुपर्छ</a:t>
          </a:r>
          <a:endParaRPr lang="es-ES" sz="2000" kern="1200" dirty="0">
            <a:effectLst>
              <a:outerShdw blurRad="38100" dist="38100" dir="2700000" algn="tl">
                <a:srgbClr val="000000">
                  <a:alpha val="43137"/>
                </a:srgbClr>
              </a:outerShdw>
            </a:effectLst>
            <a:latin typeface="+mn-lt"/>
          </a:endParaRPr>
        </a:p>
      </dsp:txBody>
      <dsp:txXfrm>
        <a:off x="693935" y="1317921"/>
        <a:ext cx="4831584" cy="509237"/>
      </dsp:txXfrm>
    </dsp:sp>
    <dsp:sp modelId="{9FAA2309-5793-40D7-A7EE-B618CE10F05C}">
      <dsp:nvSpPr>
        <dsp:cNvPr id="0" name=""/>
        <dsp:cNvSpPr/>
      </dsp:nvSpPr>
      <dsp:spPr>
        <a:xfrm>
          <a:off x="26822" y="1922434"/>
          <a:ext cx="564345"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666381" y="1922434"/>
          <a:ext cx="4886692"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latin typeface="+mn-lt"/>
            </a:rPr>
            <a:t>तुरन्तै निष्कर्षमा वा मूल्याङ्कन गर्न नपुग्ने</a:t>
          </a:r>
          <a:endParaRPr lang="es-ES" sz="2000" kern="1200" dirty="0">
            <a:effectLst>
              <a:outerShdw blurRad="38100" dist="38100" dir="2700000" algn="tl">
                <a:srgbClr val="000000">
                  <a:alpha val="43137"/>
                </a:srgbClr>
              </a:outerShdw>
            </a:effectLst>
            <a:latin typeface="+mn-lt"/>
          </a:endParaRPr>
        </a:p>
      </dsp:txBody>
      <dsp:txXfrm>
        <a:off x="693935" y="1949988"/>
        <a:ext cx="4831584" cy="509237"/>
      </dsp:txXfrm>
    </dsp:sp>
    <dsp:sp modelId="{0AB1B83B-182F-4C7A-8DFD-894D02A33F92}">
      <dsp:nvSpPr>
        <dsp:cNvPr id="0" name=""/>
        <dsp:cNvSpPr/>
      </dsp:nvSpPr>
      <dsp:spPr>
        <a:xfrm>
          <a:off x="26822" y="2554502"/>
          <a:ext cx="564345"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666381" y="2554502"/>
          <a:ext cx="4886692"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latin typeface="+mn-lt"/>
            </a:rPr>
            <a:t>क्रियाकलाप गर्न अघि संवाद गर्ने</a:t>
          </a:r>
          <a:endParaRPr lang="es-ES" sz="2000" kern="1200" dirty="0">
            <a:effectLst>
              <a:outerShdw blurRad="38100" dist="38100" dir="2700000" algn="tl">
                <a:srgbClr val="000000">
                  <a:alpha val="43137"/>
                </a:srgbClr>
              </a:outerShdw>
            </a:effectLst>
            <a:latin typeface="+mn-lt"/>
          </a:endParaRPr>
        </a:p>
      </dsp:txBody>
      <dsp:txXfrm>
        <a:off x="693935" y="2582056"/>
        <a:ext cx="4831584" cy="509237"/>
      </dsp:txXfrm>
    </dsp:sp>
    <dsp:sp modelId="{18E7B6FD-D37F-412C-BA88-C665F45ABD07}">
      <dsp:nvSpPr>
        <dsp:cNvPr id="0" name=""/>
        <dsp:cNvSpPr/>
      </dsp:nvSpPr>
      <dsp:spPr>
        <a:xfrm>
          <a:off x="26822" y="3186569"/>
          <a:ext cx="564345"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666381" y="3186569"/>
          <a:ext cx="4886692"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latin typeface="+mn-lt"/>
            </a:rPr>
            <a:t>एकता कायम राख्‍न त्याग गर्न तयार हुन राजी हुनुपर्छ</a:t>
          </a:r>
          <a:endParaRPr lang="es-ES" sz="2000" kern="1200" dirty="0">
            <a:effectLst>
              <a:outerShdw blurRad="38100" dist="38100" dir="2700000" algn="tl">
                <a:srgbClr val="000000">
                  <a:alpha val="43137"/>
                </a:srgbClr>
              </a:outerShdw>
            </a:effectLst>
            <a:latin typeface="+mn-lt"/>
          </a:endParaRPr>
        </a:p>
      </dsp:txBody>
      <dsp:txXfrm>
        <a:off x="693935" y="3214123"/>
        <a:ext cx="4831584" cy="509237"/>
      </dsp:txXfrm>
    </dsp:sp>
    <dsp:sp modelId="{1CD6CDDE-5BB4-4498-A4A1-14A74AE69814}">
      <dsp:nvSpPr>
        <dsp:cNvPr id="0" name=""/>
        <dsp:cNvSpPr/>
      </dsp:nvSpPr>
      <dsp:spPr>
        <a:xfrm>
          <a:off x="26822" y="3818636"/>
          <a:ext cx="564345"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666381" y="3818636"/>
          <a:ext cx="4886692"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latin typeface="+mn-lt"/>
            </a:rPr>
            <a:t>आरोपको उत्तर सभ्य र नरम ढंगले दिनुपर्छ</a:t>
          </a:r>
          <a:endParaRPr lang="es-ES" sz="2000" kern="1200" dirty="0">
            <a:effectLst>
              <a:outerShdw blurRad="38100" dist="38100" dir="2700000" algn="tl">
                <a:srgbClr val="000000">
                  <a:alpha val="43137"/>
                </a:srgbClr>
              </a:outerShdw>
            </a:effectLst>
            <a:latin typeface="+mn-lt"/>
          </a:endParaRPr>
        </a:p>
      </dsp:txBody>
      <dsp:txXfrm>
        <a:off x="693935" y="3846190"/>
        <a:ext cx="4831584" cy="509237"/>
      </dsp:txXfrm>
    </dsp:sp>
    <dsp:sp modelId="{98F9FE8C-06FE-406A-8E67-83A71FEED516}">
      <dsp:nvSpPr>
        <dsp:cNvPr id="0" name=""/>
        <dsp:cNvSpPr/>
      </dsp:nvSpPr>
      <dsp:spPr>
        <a:xfrm>
          <a:off x="26822" y="4450703"/>
          <a:ext cx="564345"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666381" y="4450703"/>
          <a:ext cx="4886692"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latin typeface="+mn-lt"/>
            </a:rPr>
            <a:t> जब शान्तिको पुनर्स्थापना हुन्छ तब आनन्दित हुनुपर्छ र परमेश्वरलाई धन्यवाद दिनुपर्छ</a:t>
          </a:r>
          <a:endParaRPr lang="es-ES" sz="1800" kern="1200" dirty="0">
            <a:effectLst>
              <a:outerShdw blurRad="38100" dist="38100" dir="2700000" algn="tl">
                <a:srgbClr val="000000">
                  <a:alpha val="43137"/>
                </a:srgbClr>
              </a:outerShdw>
            </a:effectLst>
            <a:latin typeface="+mn-lt"/>
          </a:endParaRPr>
        </a:p>
      </dsp:txBody>
      <dsp:txXfrm>
        <a:off x="693935" y="4478257"/>
        <a:ext cx="4831584" cy="5092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29/11/2025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29/11/2025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29/11/2025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29/11/2025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089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29/11/2025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89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29/11/2025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646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29/11/2025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7539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29/11/2025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141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29/11/2025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13363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29/11/2025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215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29/11/2025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982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29/11/2025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29/11/2025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7782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29/11/2025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203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29/11/2025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493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29/11/2025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29/11/2025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29/11/2025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29/11/2025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29/11/2025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29/11/2025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29/11/2025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2CDDD-868B-45D8-BBAB-31D0D552301E}" type="datetimeFigureOut">
              <a:rPr lang="es-ES" smtClean="0"/>
              <a:t>29/11/2025</a:t>
            </a:fld>
            <a:endParaRPr lang="es-ES"/>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6F096-23E9-4D46-B3CB-0CE628D3E2F5}" type="slidenum">
              <a:rPr lang="es-ES" smtClean="0"/>
              <a:t>‹Nº›</a:t>
            </a:fld>
            <a:endParaRPr lang="es-ES"/>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29/11/2025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40463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2.png"/><Relationship Id="rId12"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jpeg"/><Relationship Id="rId9" Type="http://schemas.openxmlformats.org/officeDocument/2006/relationships/image" Target="../media/image13.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jpg"/><Relationship Id="rId7" Type="http://schemas.openxmlformats.org/officeDocument/2006/relationships/diagramColors" Target="../diagrams/colors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6.wdp"/><Relationship Id="rId4" Type="http://schemas.openxmlformats.org/officeDocument/2006/relationships/diagramData" Target="../diagrams/data1.xm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7.wdp"/><Relationship Id="rId7" Type="http://schemas.openxmlformats.org/officeDocument/2006/relationships/diagramColors" Target="../diagrams/colors3.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47F392-5A9E-B58C-8F37-8F49EA0CB25E}"/>
              </a:ext>
            </a:extLst>
          </p:cNvPr>
          <p:cNvSpPr txBox="1"/>
          <p:nvPr/>
        </p:nvSpPr>
        <p:spPr>
          <a:xfrm>
            <a:off x="0" y="9525"/>
            <a:ext cx="10635343" cy="769441"/>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a:r>
              <a:rPr lang="ne-NP" sz="4400" b="1" spc="300" dirty="0">
                <a:ln w="9525">
                  <a:solidFill>
                    <a:schemeClr val="bg1"/>
                  </a:solidFill>
                  <a:prstDash val="solid"/>
                </a:ln>
                <a:solidFill>
                  <a:srgbClr val="867031"/>
                </a:solidFill>
                <a:effectLst>
                  <a:outerShdw blurRad="12700" dist="38100" dir="2700000" algn="tl" rotWithShape="0">
                    <a:srgbClr val="FFC000"/>
                  </a:outerShdw>
                </a:effectLst>
              </a:rPr>
              <a:t>प्रतिज्ञा गरिएको भूमिमा बाँच्ने जीवन</a:t>
            </a:r>
            <a:endParaRPr lang="en" sz="4400" b="1" spc="300" dirty="0">
              <a:ln w="9525">
                <a:solidFill>
                  <a:schemeClr val="bg1"/>
                </a:solidFill>
                <a:prstDash val="solid"/>
              </a:ln>
              <a:solidFill>
                <a:srgbClr val="867031"/>
              </a:solidFill>
              <a:effectLst>
                <a:outerShdw blurRad="12700" dist="38100" dir="2700000" algn="tl" rotWithShape="0">
                  <a:srgbClr val="FFC000"/>
                </a:outerShdw>
              </a:effectLst>
            </a:endParaRPr>
          </a:p>
        </p:txBody>
      </p:sp>
      <p:sp>
        <p:nvSpPr>
          <p:cNvPr id="5" name="CuadroTexto 4">
            <a:extLst>
              <a:ext uri="{FF2B5EF4-FFF2-40B4-BE49-F238E27FC236}">
                <a16:creationId xmlns:a16="http://schemas.microsoft.com/office/drawing/2014/main" id="{A27B5F28-CF79-23B8-421D-5A6EFCA7BD6D}"/>
              </a:ext>
            </a:extLst>
          </p:cNvPr>
          <p:cNvSpPr txBox="1"/>
          <p:nvPr/>
        </p:nvSpPr>
        <p:spPr>
          <a:xfrm>
            <a:off x="8276164" y="6519446"/>
            <a:ext cx="3748142" cy="338554"/>
          </a:xfrm>
          <a:prstGeom prst="rect">
            <a:avLst/>
          </a:prstGeom>
          <a:noFill/>
        </p:spPr>
        <p:txBody>
          <a:bodyPr wrap="none" rtlCol="0">
            <a:spAutoFit/>
          </a:bodyPr>
          <a:lstStyle/>
          <a:p>
            <a:pPr algn="r"/>
            <a:r>
              <a:rPr lang="ne-NP"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 डिसेम्बर १३, २०२५ का लागि अध्याय ११</a:t>
            </a:r>
          </a:p>
        </p:txBody>
      </p:sp>
    </p:spTree>
    <p:extLst>
      <p:ext uri="{BB962C8B-B14F-4D97-AF65-F5344CB8AC3E}">
        <p14:creationId xmlns:p14="http://schemas.microsoft.com/office/powerpoint/2010/main" val="11899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effectLst/>
      </p:bgPr>
    </p:bg>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Imagen 15">
            <a:extLst>
              <a:ext uri="{FF2B5EF4-FFF2-40B4-BE49-F238E27FC236}">
                <a16:creationId xmlns:a16="http://schemas.microsoft.com/office/drawing/2014/main" id="{A7D8D431-93D1-55ED-9D52-62FA60D1573D}"/>
              </a:ext>
            </a:extLst>
          </p:cNvPr>
          <p:cNvPicPr>
            <a:picLocks noChangeAspect="1"/>
          </p:cNvPicPr>
          <p:nvPr/>
        </p:nvPicPr>
        <p:blipFill>
          <a:blip r:embed="rId2">
            <a:extLst>
              <a:ext uri="{28A0092B-C50C-407E-A947-70E740481C1C}">
                <a14:useLocalDpi xmlns:a14="http://schemas.microsoft.com/office/drawing/2010/main" val="0"/>
              </a:ext>
            </a:extLst>
          </a:blip>
          <a:srcRect t="14689" b="14689"/>
          <a:stretch/>
        </p:blipFill>
        <p:spPr>
          <a:xfrm>
            <a:off x="317636" y="321734"/>
            <a:ext cx="3797570" cy="2010551"/>
          </a:xfrm>
          <a:prstGeom prst="rect">
            <a:avLst/>
          </a:prstGeom>
          <a:effectLst>
            <a:innerShdw blurRad="114300">
              <a:prstClr val="black"/>
            </a:innerShdw>
          </a:effectLst>
        </p:spPr>
      </p:pic>
      <p:pic>
        <p:nvPicPr>
          <p:cNvPr id="18" name="Imagen 17">
            <a:extLst>
              <a:ext uri="{FF2B5EF4-FFF2-40B4-BE49-F238E27FC236}">
                <a16:creationId xmlns:a16="http://schemas.microsoft.com/office/drawing/2014/main" id="{258F107F-7145-3777-779F-29D3B3343769}"/>
              </a:ext>
            </a:extLst>
          </p:cNvPr>
          <p:cNvPicPr>
            <a:picLocks noChangeAspect="1"/>
          </p:cNvPicPr>
          <p:nvPr/>
        </p:nvPicPr>
        <p:blipFill rotWithShape="1">
          <a:blip r:embed="rId3">
            <a:extLst>
              <a:ext uri="{28A0092B-C50C-407E-A947-70E740481C1C}">
                <a14:useLocalDpi xmlns:a14="http://schemas.microsoft.com/office/drawing/2010/main" val="0"/>
              </a:ext>
            </a:extLst>
          </a:blip>
          <a:srcRect l="17498" r="6930"/>
          <a:stretch>
            <a:fillRect/>
          </a:stretch>
        </p:blipFill>
        <p:spPr>
          <a:xfrm>
            <a:off x="4202549" y="321732"/>
            <a:ext cx="3793472" cy="4111323"/>
          </a:xfrm>
          <a:prstGeom prst="rect">
            <a:avLst/>
          </a:prstGeom>
          <a:effectLst>
            <a:innerShdw blurRad="114300">
              <a:prstClr val="black"/>
            </a:innerShdw>
          </a:effectLst>
        </p:spPr>
      </p:pic>
      <p:pic>
        <p:nvPicPr>
          <p:cNvPr id="10" name="Imagen 9">
            <a:extLst>
              <a:ext uri="{FF2B5EF4-FFF2-40B4-BE49-F238E27FC236}">
                <a16:creationId xmlns:a16="http://schemas.microsoft.com/office/drawing/2014/main" id="{48809E40-1410-03B2-93EE-2028D167AD6E}"/>
              </a:ext>
            </a:extLst>
          </p:cNvPr>
          <p:cNvPicPr>
            <a:picLocks noChangeAspect="1"/>
          </p:cNvPicPr>
          <p:nvPr/>
        </p:nvPicPr>
        <p:blipFill>
          <a:blip r:embed="rId4">
            <a:extLst>
              <a:ext uri="{28A0092B-C50C-407E-A947-70E740481C1C}">
                <a14:useLocalDpi xmlns:a14="http://schemas.microsoft.com/office/drawing/2010/main" val="0"/>
              </a:ext>
            </a:extLst>
          </a:blip>
          <a:srcRect t="14708" b="14708"/>
          <a:stretch/>
        </p:blipFill>
        <p:spPr>
          <a:xfrm>
            <a:off x="8086176" y="321733"/>
            <a:ext cx="3797984" cy="2010552"/>
          </a:xfrm>
          <a:prstGeom prst="rect">
            <a:avLst/>
          </a:prstGeom>
          <a:effectLst>
            <a:innerShdw blurRad="114300">
              <a:prstClr val="black"/>
            </a:innerShdw>
          </a:effectLst>
        </p:spPr>
      </p:pic>
      <p:pic>
        <p:nvPicPr>
          <p:cNvPr id="14" name="Imagen 13">
            <a:extLst>
              <a:ext uri="{FF2B5EF4-FFF2-40B4-BE49-F238E27FC236}">
                <a16:creationId xmlns:a16="http://schemas.microsoft.com/office/drawing/2014/main" id="{B27A5EB9-9E0C-6CF2-53E7-8301B2458F3B}"/>
              </a:ext>
            </a:extLst>
          </p:cNvPr>
          <p:cNvPicPr>
            <a:picLocks noChangeAspect="1"/>
          </p:cNvPicPr>
          <p:nvPr/>
        </p:nvPicPr>
        <p:blipFill rotWithShape="1">
          <a:blip r:embed="rId5">
            <a:extLst>
              <a:ext uri="{28A0092B-C50C-407E-A947-70E740481C1C}">
                <a14:useLocalDpi xmlns:a14="http://schemas.microsoft.com/office/drawing/2010/main" val="0"/>
              </a:ext>
            </a:extLst>
          </a:blip>
          <a:srcRect t="7593" b="21649"/>
          <a:stretch>
            <a:fillRect/>
          </a:stretch>
        </p:blipFill>
        <p:spPr>
          <a:xfrm>
            <a:off x="317634" y="2422097"/>
            <a:ext cx="3794760" cy="2013804"/>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85276301-6F8D-C5EA-5C70-4D0FE54F6566}"/>
              </a:ext>
            </a:extLst>
          </p:cNvPr>
          <p:cNvPicPr>
            <a:picLocks noChangeAspect="1"/>
          </p:cNvPicPr>
          <p:nvPr/>
        </p:nvPicPr>
        <p:blipFill>
          <a:blip r:embed="rId6">
            <a:extLst>
              <a:ext uri="{28A0092B-C50C-407E-A947-70E740481C1C}">
                <a14:useLocalDpi xmlns:a14="http://schemas.microsoft.com/office/drawing/2010/main" val="0"/>
              </a:ext>
            </a:extLst>
          </a:blip>
          <a:srcRect t="14877" b="14877"/>
          <a:stretch/>
        </p:blipFill>
        <p:spPr>
          <a:xfrm>
            <a:off x="8082952" y="2431705"/>
            <a:ext cx="3797983" cy="2000947"/>
          </a:xfrm>
          <a:prstGeom prst="rect">
            <a:avLst/>
          </a:prstGeom>
          <a:effectLst>
            <a:innerShdw blurRad="114300">
              <a:prstClr val="black"/>
            </a:innerShdw>
          </a:effectLst>
        </p:spPr>
      </p:pic>
      <p:pic>
        <p:nvPicPr>
          <p:cNvPr id="12" name="Imagen 11" descr="Diagrama&#10;&#10;El contenido generado por IA puede ser incorrecto.">
            <a:extLst>
              <a:ext uri="{FF2B5EF4-FFF2-40B4-BE49-F238E27FC236}">
                <a16:creationId xmlns:a16="http://schemas.microsoft.com/office/drawing/2014/main" id="{78995D3D-1EA1-6C76-DC98-0F133FCAE823}"/>
              </a:ext>
            </a:extLst>
          </p:cNvPr>
          <p:cNvPicPr>
            <a:picLocks noChangeAspect="1"/>
          </p:cNvPicPr>
          <p:nvPr/>
        </p:nvPicPr>
        <p:blipFill rotWithShape="1">
          <a:blip r:embed="rId7">
            <a:extLst>
              <a:ext uri="{28A0092B-C50C-407E-A947-70E740481C1C}">
                <a14:useLocalDpi xmlns:a14="http://schemas.microsoft.com/office/drawing/2010/main" val="0"/>
              </a:ext>
            </a:extLst>
          </a:blip>
          <a:srcRect l="173" t="3270" r="-173" b="26088"/>
          <a:stretch>
            <a:fillRect/>
          </a:stretch>
        </p:blipFill>
        <p:spPr>
          <a:xfrm>
            <a:off x="317634" y="4525716"/>
            <a:ext cx="3794760" cy="201055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EE0C5E3-6180-FF39-0BE1-1AA50FCD60C2}"/>
              </a:ext>
            </a:extLst>
          </p:cNvPr>
          <p:cNvSpPr txBox="1"/>
          <p:nvPr/>
        </p:nvSpPr>
        <p:spPr>
          <a:xfrm>
            <a:off x="4577752" y="4758446"/>
            <a:ext cx="7010400" cy="1538883"/>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b="1" i="0" u="none" strike="noStrike" kern="1200" cap="none" spc="0" normalizeH="0" baseline="0" noProof="0" dirty="0">
                <a:ln w="3175" cmpd="sng">
                  <a:noFill/>
                  <a:prstDash val="solid"/>
                </a:ln>
                <a:solidFill>
                  <a:srgbClr val="A02B93">
                    <a:lumMod val="20000"/>
                    <a:lumOff val="80000"/>
                  </a:srgbClr>
                </a:solidFill>
                <a:effectLst/>
                <a:uLnTx/>
                <a:uFillTx/>
                <a:latin typeface="Comic Sans MS" panose="030F0702030302020204" pitchFamily="66" charset="0"/>
                <a:ea typeface="+mn-ea"/>
                <a:cs typeface="+mn-cs"/>
              </a:rPr>
              <a:t>“</a:t>
            </a:r>
            <a:r>
              <a:rPr kumimoji="0" lang="ne-NP" sz="2800" b="1" i="0" u="none" strike="noStrike" kern="1200" cap="none" spc="0" normalizeH="0" baseline="0" noProof="0" dirty="0">
                <a:ln w="3175" cmpd="sng">
                  <a:noFill/>
                  <a:prstDash val="solid"/>
                </a:ln>
                <a:solidFill>
                  <a:srgbClr val="A02B93">
                    <a:lumMod val="20000"/>
                    <a:lumOff val="80000"/>
                  </a:srgbClr>
                </a:solidFill>
                <a:effectLst/>
                <a:uLnTx/>
                <a:uFillTx/>
                <a:latin typeface="Comic Sans MS" panose="030F0702030302020204" pitchFamily="66" charset="0"/>
                <a:cs typeface="Kalimati" panose="00000400000000000000" pitchFamily="2"/>
              </a:rPr>
              <a:t>नरम जवाफले क्रोधलाई हटाउँछ, तर कठोर शब्दले आक्रोशलाई बढाउँछ।”</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2800" b="1" i="0" u="none" strike="noStrike" kern="1200" cap="none" spc="0" normalizeH="0" baseline="0" noProof="0" dirty="0">
                <a:ln w="3175" cmpd="sng">
                  <a:noFill/>
                  <a:prstDash val="solid"/>
                </a:ln>
                <a:solidFill>
                  <a:srgbClr val="A02B93">
                    <a:lumMod val="20000"/>
                    <a:lumOff val="80000"/>
                  </a:srgbClr>
                </a:solidFill>
                <a:effectLst/>
                <a:uLnTx/>
                <a:uFillTx/>
                <a:latin typeface="Comic Sans MS" panose="030F0702030302020204" pitchFamily="66" charset="0"/>
                <a:cs typeface="Kalimati" panose="00000400000000000000" pitchFamily="2"/>
              </a:rPr>
              <a:t>(हितोपदेश १५:१)</a:t>
            </a:r>
            <a:endParaRPr kumimoji="0" lang="es-ES" b="1" i="0" u="none" strike="noStrike" kern="1200" cap="none" spc="0" normalizeH="0" baseline="0" noProof="0" dirty="0">
              <a:ln w="12700" cmpd="sng">
                <a:noFill/>
                <a:prstDash val="solid"/>
              </a:ln>
              <a:solidFill>
                <a:srgbClr val="A02B93">
                  <a:lumMod val="20000"/>
                  <a:lumOff val="8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65528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EA1179-362A-F3B5-316F-4515CEA75ADB}"/>
              </a:ext>
            </a:extLst>
          </p:cNvPr>
          <p:cNvSpPr txBox="1"/>
          <p:nvPr/>
        </p:nvSpPr>
        <p:spPr>
          <a:xfrm>
            <a:off x="7348537" y="4151055"/>
            <a:ext cx="4691064"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ne-NP" sz="2000" b="1" dirty="0">
                <a:solidFill>
                  <a:srgbClr val="9868A2"/>
                </a:solidFill>
              </a:rPr>
              <a:t>विदाइको भाषण (यहोशू २२:१–८)</a:t>
            </a:r>
          </a:p>
          <a:p>
            <a:pPr>
              <a:spcBef>
                <a:spcPts val="1800"/>
              </a:spcBef>
            </a:pPr>
            <a:r>
              <a:rPr lang="ne-NP" sz="2000" b="1" dirty="0">
                <a:solidFill>
                  <a:srgbClr val="9B6260"/>
                </a:solidFill>
              </a:rPr>
              <a:t>विवादको कारण (यहोशू २२:१०–१२)</a:t>
            </a:r>
          </a:p>
          <a:p>
            <a:pPr>
              <a:spcBef>
                <a:spcPts val="1800"/>
              </a:spcBef>
            </a:pPr>
            <a:r>
              <a:rPr lang="ne-NP" sz="2000" b="1" dirty="0">
                <a:solidFill>
                  <a:srgbClr val="5F9199"/>
                </a:solidFill>
              </a:rPr>
              <a:t>आरोपहरू (यहोशू २२:१३–२०)</a:t>
            </a:r>
            <a:r>
              <a:rPr lang="en" sz="2000" b="1" dirty="0">
                <a:solidFill>
                  <a:srgbClr val="5F9199"/>
                </a:solidFill>
              </a:rPr>
              <a:t>)</a:t>
            </a:r>
          </a:p>
          <a:p>
            <a:pPr>
              <a:spcBef>
                <a:spcPts val="1800"/>
              </a:spcBef>
            </a:pPr>
            <a:r>
              <a:rPr lang="ne-NP" sz="2000" b="1" dirty="0">
                <a:solidFill>
                  <a:srgbClr val="729C63"/>
                </a:solidFill>
              </a:rPr>
              <a:t>नरम जवाफ  (यहोशू २२:२१–२९)</a:t>
            </a:r>
          </a:p>
          <a:p>
            <a:pPr>
              <a:spcBef>
                <a:spcPts val="1800"/>
              </a:spcBef>
            </a:pPr>
            <a:r>
              <a:rPr lang="ne-NP" sz="2000" b="1" dirty="0">
                <a:solidFill>
                  <a:srgbClr val="9B8F61"/>
                </a:solidFill>
              </a:rPr>
              <a:t>मेलमिलाप (यहोशू २२:३०–३४)</a:t>
            </a:r>
            <a:r>
              <a:rPr lang="en" sz="2000" b="1" dirty="0">
                <a:solidFill>
                  <a:srgbClr val="9B8F61"/>
                </a:solidFill>
              </a:rPr>
              <a:t>)</a:t>
            </a:r>
          </a:p>
        </p:txBody>
      </p:sp>
      <p:sp>
        <p:nvSpPr>
          <p:cNvPr id="3" name="CuadroTexto 2">
            <a:extLst>
              <a:ext uri="{FF2B5EF4-FFF2-40B4-BE49-F238E27FC236}">
                <a16:creationId xmlns:a16="http://schemas.microsoft.com/office/drawing/2014/main" id="{37013E13-0AA3-38EB-5F35-90A820A4A94B}"/>
              </a:ext>
            </a:extLst>
          </p:cNvPr>
          <p:cNvSpPr txBox="1"/>
          <p:nvPr/>
        </p:nvSpPr>
        <p:spPr>
          <a:xfrm>
            <a:off x="142875" y="94476"/>
            <a:ext cx="8096250" cy="707886"/>
          </a:xfrm>
          <a:prstGeom prst="rect">
            <a:avLst/>
          </a:prstGeom>
          <a:noFill/>
        </p:spPr>
        <p:txBody>
          <a:bodyPr wrap="square" rtlCol="0">
            <a:spAutoFit/>
          </a:bodyPr>
          <a:lstStyle/>
          <a:p>
            <a:pPr>
              <a:spcBef>
                <a:spcPts val="600"/>
              </a:spcBef>
            </a:pPr>
            <a:r>
              <a:rPr lang="ne-NP" sz="2000" b="1" dirty="0">
                <a:cs typeface="Kalimati" panose="00000400000000000000" pitchFamily="2"/>
              </a:rPr>
              <a:t>धेरै वर्षसम्म युद्ध चलेपछि, इस्राएलले कनानलाई जितिसकेको थियो, यद्यपि त्यहाँका सबै बासिन्दाहरू अझै निकालिएका थिएनन्।</a:t>
            </a:r>
            <a:endParaRPr lang="en" sz="2000" b="1" dirty="0">
              <a:cs typeface="Kalimati" panose="00000400000000000000" pitchFamily="2"/>
            </a:endParaRPr>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9"/>
          <a:stretch>
            <a:fillRect/>
          </a:stretch>
        </p:blipFill>
        <p:spPr>
          <a:xfrm>
            <a:off x="8324850" y="152400"/>
            <a:ext cx="3714750" cy="3733800"/>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2153" y="3525971"/>
            <a:ext cx="5448572" cy="3111823"/>
          </a:xfrm>
          <a:prstGeom prst="roundRect">
            <a:avLst>
              <a:gd name="adj" fmla="val 4167"/>
            </a:avLst>
          </a:prstGeom>
          <a:solidFill>
            <a:srgbClr val="FFFFFF"/>
          </a:solidFill>
          <a:ln w="76200" cap="sq">
            <a:solidFill>
              <a:srgbClr val="775C3C"/>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Dibujo de una persona&#10;&#10;El contenido generado por IA puede ser incorrecto.">
            <a:extLst>
              <a:ext uri="{FF2B5EF4-FFF2-40B4-BE49-F238E27FC236}">
                <a16:creationId xmlns:a16="http://schemas.microsoft.com/office/drawing/2014/main" id="{D1624605-68D1-F0BD-97A4-E42778EF852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797861" y="4190227"/>
            <a:ext cx="526842" cy="306120"/>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D256CEBD-F11F-F2A6-661C-4BB7D8078F97}"/>
              </a:ext>
            </a:extLst>
          </p:cNvPr>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6797861" y="4725026"/>
            <a:ext cx="526842" cy="306120"/>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000F1677-4935-444A-A251-4CF292E548E3}"/>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797861" y="6329425"/>
            <a:ext cx="526842" cy="306120"/>
          </a:xfrm>
          <a:prstGeom prst="rect">
            <a:avLst/>
          </a:prstGeom>
        </p:spPr>
      </p:pic>
      <p:pic>
        <p:nvPicPr>
          <p:cNvPr id="14" name="Imagen 13" descr="Un dibujo de una persona&#10;&#10;El contenido generado por IA puede ser incorrecto.">
            <a:extLst>
              <a:ext uri="{FF2B5EF4-FFF2-40B4-BE49-F238E27FC236}">
                <a16:creationId xmlns:a16="http://schemas.microsoft.com/office/drawing/2014/main" id="{D55D171B-5D8D-CD99-1917-16F4701D49A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6797861" y="5794626"/>
            <a:ext cx="526842" cy="306120"/>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D98BCF62-95B8-CA93-C541-CDDEB1522554}"/>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a:off x="6797861" y="5259826"/>
            <a:ext cx="526842" cy="306120"/>
          </a:xfrm>
          <a:prstGeom prst="rect">
            <a:avLst/>
          </a:prstGeom>
        </p:spPr>
      </p:pic>
      <p:sp>
        <p:nvSpPr>
          <p:cNvPr id="6" name="CuadroTexto 5">
            <a:extLst>
              <a:ext uri="{FF2B5EF4-FFF2-40B4-BE49-F238E27FC236}">
                <a16:creationId xmlns:a16="http://schemas.microsoft.com/office/drawing/2014/main" id="{C9560939-DF22-4588-9CB6-7A687FCD532D}"/>
              </a:ext>
            </a:extLst>
          </p:cNvPr>
          <p:cNvSpPr txBox="1"/>
          <p:nvPr/>
        </p:nvSpPr>
        <p:spPr>
          <a:xfrm>
            <a:off x="152399" y="2110412"/>
            <a:ext cx="8086725" cy="1323439"/>
          </a:xfrm>
          <a:prstGeom prst="rect">
            <a:avLst/>
          </a:prstGeom>
          <a:noFill/>
        </p:spPr>
        <p:txBody>
          <a:bodyPr wrap="square">
            <a:spAutoFit/>
          </a:bodyPr>
          <a:lstStyle/>
          <a:p>
            <a:pPr>
              <a:spcBef>
                <a:spcPts val="600"/>
              </a:spcBef>
            </a:pPr>
            <a:r>
              <a:rPr lang="ne-NP" sz="2000" b="1" dirty="0"/>
              <a:t>अन्ततः विदाइको समय आयो। आशीष दिएपछि र परमेश्वरको बाटोमा चलिरहन सल्लाह दिएपछि, यहोशूले तिनीहरूलाई फर्काए। तर यो बिदाइमा एक गम्भीर गलत–बुझाइले छायाँ फाल्यो, जसले इस्राएलको एकतालाई नष्ट गर्ने सक्ने खतरा थियो।</a:t>
            </a:r>
            <a:endParaRPr lang="en" sz="2000" b="1" dirty="0"/>
          </a:p>
        </p:txBody>
      </p:sp>
      <p:sp>
        <p:nvSpPr>
          <p:cNvPr id="8" name="CuadroTexto 7">
            <a:extLst>
              <a:ext uri="{FF2B5EF4-FFF2-40B4-BE49-F238E27FC236}">
                <a16:creationId xmlns:a16="http://schemas.microsoft.com/office/drawing/2014/main" id="{7AE5D02C-A12B-1471-2F6E-C0AC5AB552D2}"/>
              </a:ext>
            </a:extLst>
          </p:cNvPr>
          <p:cNvSpPr txBox="1"/>
          <p:nvPr/>
        </p:nvSpPr>
        <p:spPr>
          <a:xfrm>
            <a:off x="142875" y="894482"/>
            <a:ext cx="8086725" cy="1015663"/>
          </a:xfrm>
          <a:prstGeom prst="rect">
            <a:avLst/>
          </a:prstGeom>
          <a:noFill/>
        </p:spPr>
        <p:txBody>
          <a:bodyPr wrap="square">
            <a:spAutoFit/>
          </a:bodyPr>
          <a:lstStyle/>
          <a:p>
            <a:pPr>
              <a:spcBef>
                <a:spcPts val="600"/>
              </a:spcBef>
            </a:pPr>
            <a:r>
              <a:rPr lang="ne-NP" sz="2000" b="1" dirty="0">
                <a:cs typeface="Kalimati" panose="00000400000000000000" pitchFamily="2"/>
              </a:rPr>
              <a:t>पूर्वपट्टि (यर्दनको पूर्वभाग) बसोबास गर्न पाएको दुई र आधा कुलहरू—रूबेन, गाद, र मनश्शे कुलको आधा भाग—युद्धमा सहयोग गर्न यर्दन पार गरेर आएका थिए, र आफ्नो वाचा निष्ठापूर्वक पूरा गरेका थिए।</a:t>
            </a:r>
            <a:endParaRPr lang="en" sz="2000" b="1" dirty="0">
              <a:cs typeface="Kalimati" panose="00000400000000000000" pitchFamily="2"/>
            </a:endParaRPr>
          </a:p>
        </p:txBody>
      </p:sp>
    </p:spTree>
    <p:extLst>
      <p:ext uri="{BB962C8B-B14F-4D97-AF65-F5344CB8AC3E}">
        <p14:creationId xmlns:p14="http://schemas.microsoft.com/office/powerpoint/2010/main" val="12852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3*#ppt_w"/>
                                          </p:val>
                                        </p:tav>
                                        <p:tav tm="100000">
                                          <p:val>
                                            <p:strVal val="#ppt_w"/>
                                          </p:val>
                                        </p:tav>
                                      </p:tavLst>
                                    </p:anim>
                                    <p:anim calcmode="lin" valueType="num">
                                      <p:cBhvr>
                                        <p:cTn id="35" dur="5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3*#ppt_w"/>
                                          </p:val>
                                        </p:tav>
                                        <p:tav tm="100000">
                                          <p:val>
                                            <p:strVal val="#ppt_w"/>
                                          </p:val>
                                        </p:tav>
                                      </p:tavLst>
                                    </p:anim>
                                    <p:anim calcmode="lin" valueType="num">
                                      <p:cBhvr>
                                        <p:cTn id="45" dur="500" fill="hold"/>
                                        <p:tgtEl>
                                          <p:spTgt spid="12"/>
                                        </p:tgtEl>
                                        <p:attrNameLst>
                                          <p:attrName>ppt_h</p:attrName>
                                        </p:attrNameLst>
                                      </p:cBhvr>
                                      <p:tavLst>
                                        <p:tav tm="0">
                                          <p:val>
                                            <p:strVal val="4/3*#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3*#ppt_w"/>
                                          </p:val>
                                        </p:tav>
                                        <p:tav tm="100000">
                                          <p:val>
                                            <p:strVal val="#ppt_w"/>
                                          </p:val>
                                        </p:tav>
                                      </p:tavLst>
                                    </p:anim>
                                    <p:anim calcmode="lin" valueType="num">
                                      <p:cBhvr>
                                        <p:cTn id="55" dur="500" fill="hold"/>
                                        <p:tgtEl>
                                          <p:spTgt spid="15"/>
                                        </p:tgtEl>
                                        <p:attrNameLst>
                                          <p:attrName>ppt_h</p:attrName>
                                        </p:attrNameLst>
                                      </p:cBhvr>
                                      <p:tavLst>
                                        <p:tav tm="0">
                                          <p:val>
                                            <p:strVal val="4/3*#ppt_h"/>
                                          </p:val>
                                        </p:tav>
                                        <p:tav tm="100000">
                                          <p:val>
                                            <p:strVal val="#ppt_h"/>
                                          </p:val>
                                        </p:tav>
                                      </p:tavLst>
                                    </p:anim>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4/3*#ppt_w"/>
                                          </p:val>
                                        </p:tav>
                                        <p:tav tm="100000">
                                          <p:val>
                                            <p:strVal val="#ppt_w"/>
                                          </p:val>
                                        </p:tav>
                                      </p:tavLst>
                                    </p:anim>
                                    <p:anim calcmode="lin" valueType="num">
                                      <p:cBhvr>
                                        <p:cTn id="65" dur="500" fill="hold"/>
                                        <p:tgtEl>
                                          <p:spTgt spid="14"/>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strVal val="4/3*#ppt_w"/>
                                          </p:val>
                                        </p:tav>
                                        <p:tav tm="100000">
                                          <p:val>
                                            <p:strVal val="#ppt_w"/>
                                          </p:val>
                                        </p:tav>
                                      </p:tavLst>
                                    </p:anim>
                                    <p:anim calcmode="lin" valueType="num">
                                      <p:cBhvr>
                                        <p:cTn id="75" dur="500" fill="hold"/>
                                        <p:tgtEl>
                                          <p:spTgt spid="13"/>
                                        </p:tgtEl>
                                        <p:attrNameLst>
                                          <p:attrName>ppt_h</p:attrName>
                                        </p:attrNameLst>
                                      </p:cBhvr>
                                      <p:tavLst>
                                        <p:tav tm="0">
                                          <p:val>
                                            <p:strVal val="4/3*#ppt_h"/>
                                          </p:val>
                                        </p:tav>
                                        <p:tav tm="100000">
                                          <p:val>
                                            <p:strVal val="#ppt_h"/>
                                          </p:val>
                                        </p:tav>
                                      </p:tavLst>
                                    </p:anim>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885A54-934A-A68D-FACC-D36230792A88}"/>
              </a:ext>
            </a:extLst>
          </p:cNvPr>
          <p:cNvSpPr>
            <a:spLocks noGrp="1" noRot="1" noMove="1" noResize="1" noEditPoints="1" noAdjustHandles="1" noChangeArrowheads="1" noChangeShapeType="1"/>
          </p:cNvSpPr>
          <p:nvPr/>
        </p:nvSpPr>
        <p:spPr>
          <a:xfrm>
            <a:off x="0" y="0"/>
            <a:ext cx="12192000" cy="1536828"/>
          </a:xfrm>
          <a:prstGeom prst="rect">
            <a:avLst/>
          </a:prstGeom>
          <a:blipFill>
            <a:blip r:embed="rId3">
              <a:duotone>
                <a:schemeClr val="accent2">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AF2A9F0-2810-578F-5981-611A96058FFE}"/>
              </a:ext>
            </a:extLst>
          </p:cNvPr>
          <p:cNvSpPr txBox="1"/>
          <p:nvPr/>
        </p:nvSpPr>
        <p:spPr>
          <a:xfrm>
            <a:off x="0" y="0"/>
            <a:ext cx="12192000" cy="769441"/>
          </a:xfrm>
          <a:prstGeom prst="rect">
            <a:avLst/>
          </a:prstGeom>
          <a:noFill/>
        </p:spPr>
        <p:txBody>
          <a:bodyPr wrap="square">
            <a:spAutoFit/>
          </a:bodyPr>
          <a:lstStyle/>
          <a:p>
            <a:pPr algn="ctr"/>
            <a:r>
              <a:rPr lang="ne-NP"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विदाइको भाषण</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15683092-F943-44A0-3E08-5614BB69938B}"/>
              </a:ext>
            </a:extLst>
          </p:cNvPr>
          <p:cNvSpPr txBox="1"/>
          <p:nvPr/>
        </p:nvSpPr>
        <p:spPr>
          <a:xfrm>
            <a:off x="0" y="613499"/>
            <a:ext cx="12192000" cy="1200329"/>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cs typeface="Kalimati" panose="00000400000000000000" pitchFamily="2"/>
              </a:rPr>
              <a:t>“</a:t>
            </a:r>
            <a:r>
              <a:rPr lang="ne-NP" b="1" dirty="0">
                <a:solidFill>
                  <a:schemeClr val="accent1">
                    <a:lumMod val="50000"/>
                  </a:schemeClr>
                </a:solidFill>
                <a:latin typeface="Comic Sans MS" panose="030F0702030302020204" pitchFamily="66" charset="0"/>
                <a:cs typeface="Kalimati" panose="00000400000000000000" pitchFamily="2"/>
              </a:rPr>
              <a:t>“तिमीहरू परमप्रभुको सेवक मोशाले दिएको आज्ञा र व्यवस्था पालन गर्न निकै सचेत रहो; तिमीहरूका परमप्रभु परमेश्वरलाई प्रेम गर, उहाँको बाटोमा हिँड, उहाँका आदेशहरू मान, उहाँसँग लपेटिएर रह, र तिम्रो सारा हृदय र सारा आत्माले उहाँको सेवा गर।”</a:t>
            </a:r>
          </a:p>
          <a:p>
            <a:pPr algn="ctr"/>
            <a:r>
              <a:rPr lang="ne-NP" b="1" dirty="0">
                <a:solidFill>
                  <a:schemeClr val="accent1">
                    <a:lumMod val="50000"/>
                  </a:schemeClr>
                </a:solidFill>
                <a:latin typeface="Comic Sans MS" panose="030F0702030302020204" pitchFamily="66" charset="0"/>
                <a:cs typeface="Kalimati" panose="00000400000000000000" pitchFamily="2"/>
              </a:rPr>
              <a:t>(यहोशू २२:५)</a:t>
            </a:r>
          </a:p>
          <a:p>
            <a:pPr algn="ct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283994D-FC95-2E69-5EAE-30740BBEA664}"/>
              </a:ext>
            </a:extLst>
          </p:cNvPr>
          <p:cNvSpPr txBox="1"/>
          <p:nvPr/>
        </p:nvSpPr>
        <p:spPr>
          <a:xfrm>
            <a:off x="257174" y="1536829"/>
            <a:ext cx="7248525" cy="1015663"/>
          </a:xfrm>
          <a:prstGeom prst="rect">
            <a:avLst/>
          </a:prstGeom>
          <a:noFill/>
        </p:spPr>
        <p:txBody>
          <a:bodyPr wrap="square" rtlCol="0">
            <a:spAutoFit/>
          </a:bodyPr>
          <a:lstStyle/>
          <a:p>
            <a:pPr>
              <a:spcBef>
                <a:spcPts val="600"/>
              </a:spcBef>
            </a:pPr>
            <a:r>
              <a:rPr lang="ne-NP" sz="2000" b="1" dirty="0">
                <a:cs typeface="Kalimati" panose="00000400000000000000" pitchFamily="2"/>
              </a:rPr>
              <a:t>यर्दनले कुलहरूलाई छुट्याउन सक्ने भएकोले, यहोशूले दुई र आधा कुलहरूलाई वफादार रहिरहन पाँच बुद्धिमानी सल्लाह दिएका थिए (यहोशू २२:५):</a:t>
            </a:r>
            <a:endParaRPr lang="en" sz="2000" b="1" dirty="0">
              <a:cs typeface="Kalimati" panose="00000400000000000000" pitchFamily="2"/>
            </a:endParaRPr>
          </a:p>
        </p:txBody>
      </p:sp>
      <p:graphicFrame>
        <p:nvGraphicFramePr>
          <p:cNvPr id="8" name="Diagrama 7">
            <a:extLst>
              <a:ext uri="{FF2B5EF4-FFF2-40B4-BE49-F238E27FC236}">
                <a16:creationId xmlns:a16="http://schemas.microsoft.com/office/drawing/2014/main" id="{20C47BE6-E384-6CFD-4326-41F6D22967F1}"/>
              </a:ext>
            </a:extLst>
          </p:cNvPr>
          <p:cNvGraphicFramePr/>
          <p:nvPr>
            <p:extLst>
              <p:ext uri="{D42A27DB-BD31-4B8C-83A1-F6EECF244321}">
                <p14:modId xmlns:p14="http://schemas.microsoft.com/office/powerpoint/2010/main" val="3233777853"/>
              </p:ext>
            </p:extLst>
          </p:nvPr>
        </p:nvGraphicFramePr>
        <p:xfrm>
          <a:off x="238124" y="2552491"/>
          <a:ext cx="7648575" cy="4219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143873" y="1628775"/>
            <a:ext cx="3924302" cy="5143499"/>
          </a:xfrm>
          <a:prstGeom prst="rect">
            <a:avLst/>
          </a:prstGeom>
          <a:ln w="38100" cap="sq">
            <a:solidFill>
              <a:srgbClr val="DE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22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33"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35" dur="500"/>
                                        <p:tgtEl>
                                          <p:spTgt spid="8">
                                            <p:graphicEl>
                                              <a:dgm id="{D710764A-E94F-45DB-947C-3933CB72199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left)">
                                      <p:cBhvr>
                                        <p:cTn id="40" dur="500"/>
                                        <p:tgtEl>
                                          <p:spTgt spid="8">
                                            <p:graphicEl>
                                              <a:dgm id="{47ACC016-6D31-46AD-83F9-EED2100109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45"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403B2A72-F697-4AD8-B0DC-C8437B67AE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left)">
                                      <p:cBhvr>
                                        <p:cTn id="52" dur="500"/>
                                        <p:tgtEl>
                                          <p:spTgt spid="8">
                                            <p:graphicEl>
                                              <a:dgm id="{EC4D15AB-9CE5-44D4-B73B-5C3D16681C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57"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062F4172-6D31-4836-9276-24CBF670E3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left)">
                                      <p:cBhvr>
                                        <p:cTn id="64" dur="500"/>
                                        <p:tgtEl>
                                          <p:spTgt spid="8">
                                            <p:graphicEl>
                                              <a:dgm id="{A0A5D1E9-3E5B-40E1-8E83-7EFB7CCFAB4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69"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4559FD80-2071-4040-87FD-0514AF53CD6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left)">
                                      <p:cBhvr>
                                        <p:cTn id="76" dur="500"/>
                                        <p:tgtEl>
                                          <p:spTgt spid="8">
                                            <p:graphicEl>
                                              <a:dgm id="{EA7A024C-B283-41A0-9C29-21BA16A3C6F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81"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ECB1259D-FEC0-4C56-83DC-352068D0B31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left)">
                                      <p:cBhvr>
                                        <p:cTn id="88"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20A9D69-7318-9BF3-553F-685FCBB1583D}"/>
              </a:ext>
            </a:extLst>
          </p:cNvPr>
          <p:cNvSpPr>
            <a:spLocks noGrp="1" noRot="1" noMove="1" noResize="1" noEditPoints="1" noAdjustHandles="1" noChangeArrowheads="1" noChangeShapeType="1"/>
          </p:cNvSpPr>
          <p:nvPr/>
        </p:nvSpPr>
        <p:spPr>
          <a:xfrm>
            <a:off x="0" y="0"/>
            <a:ext cx="12192000" cy="1515854"/>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E611EBE-34CA-61FE-223F-DEB74C9E7CA6}"/>
              </a:ext>
            </a:extLst>
          </p:cNvPr>
          <p:cNvSpPr txBox="1"/>
          <p:nvPr/>
        </p:nvSpPr>
        <p:spPr>
          <a:xfrm>
            <a:off x="0" y="-58992"/>
            <a:ext cx="12192000" cy="769441"/>
          </a:xfrm>
          <a:prstGeom prst="rect">
            <a:avLst/>
          </a:prstGeom>
          <a:noFill/>
        </p:spPr>
        <p:txBody>
          <a:bodyPr wrap="square">
            <a:spAutoFit/>
          </a:bodyPr>
          <a:lstStyle/>
          <a:p>
            <a:pPr algn="ctr"/>
            <a:r>
              <a:rPr lang="ne-NP"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rPr>
              <a:t>विवादको कारण</a:t>
            </a:r>
            <a:endParaRPr lang="en"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endParaRP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554424"/>
            <a:ext cx="11149781" cy="646331"/>
          </a:xfrm>
          <a:prstGeom prst="rect">
            <a:avLst/>
          </a:prstGeom>
          <a:noFill/>
        </p:spPr>
        <p:txBody>
          <a:bodyPr wrap="square">
            <a:spAutoFit/>
          </a:bodyPr>
          <a:lstStyle/>
          <a:p>
            <a:pPr algn="ct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e-NP"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“उनीहरू कनान देशमा, यर्दन किनारको गेलीलोत पुगेपछि, रूबेन, गाद र मनश्शे कुलको आधाले त्यहाँ एक ठूलो वेदी बनाए।” (यहोशू २२:१०)</a:t>
            </a:r>
            <a:endParaRPr lang="en"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4AF30A5-8A0D-A825-D4F9-856E518C4A97}"/>
              </a:ext>
            </a:extLst>
          </p:cNvPr>
          <p:cNvSpPr txBox="1"/>
          <p:nvPr/>
        </p:nvSpPr>
        <p:spPr>
          <a:xfrm>
            <a:off x="3431458" y="1610410"/>
            <a:ext cx="5338916" cy="1323439"/>
          </a:xfrm>
          <a:prstGeom prst="rect">
            <a:avLst/>
          </a:prstGeom>
          <a:noFill/>
        </p:spPr>
        <p:txBody>
          <a:bodyPr wrap="square" rtlCol="0">
            <a:spAutoFit/>
          </a:bodyPr>
          <a:lstStyle/>
          <a:p>
            <a:pPr>
              <a:spcBef>
                <a:spcPts val="600"/>
              </a:spcBef>
            </a:pPr>
            <a:r>
              <a:rPr lang="ne-NP" sz="2000" b="1" dirty="0"/>
              <a:t>यहोशूले अचम्म तरिकाले यर्दन नदी पार गरेको स्मारक नजिकै, ती  दुई र आधा कुलहरूले पवित्रस्थानको वेदीसँग मिल्दोजुल्दो अर्को वेदी बनाए (यहोशू २२:१०, २८)।</a:t>
            </a:r>
            <a:endParaRPr lang="en" sz="2000" b="1" dirty="0"/>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224237" y="1679233"/>
            <a:ext cx="3051810" cy="2784609"/>
          </a:xfrm>
          <a:prstGeom prst="snip2DiagRect">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8915953" y="1708733"/>
            <a:ext cx="3051810" cy="2324100"/>
          </a:xfrm>
          <a:prstGeom prst="snip2DiagRect">
            <a:avLst>
              <a:gd name="adj1" fmla="val 1692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07FB5EE6-EF3D-BB9A-BDF7-0817EC656B59}"/>
              </a:ext>
            </a:extLst>
          </p:cNvPr>
          <p:cNvSpPr txBox="1"/>
          <p:nvPr/>
        </p:nvSpPr>
        <p:spPr>
          <a:xfrm>
            <a:off x="84681" y="4534811"/>
            <a:ext cx="8557874" cy="1323439"/>
          </a:xfrm>
          <a:prstGeom prst="rect">
            <a:avLst/>
          </a:prstGeom>
          <a:noFill/>
        </p:spPr>
        <p:txBody>
          <a:bodyPr wrap="square">
            <a:spAutoFit/>
          </a:bodyPr>
          <a:lstStyle/>
          <a:p>
            <a:pPr>
              <a:spcBef>
                <a:spcPts val="600"/>
              </a:spcBef>
            </a:pPr>
            <a:r>
              <a:rPr lang="ne-NP" sz="2000" b="1" dirty="0">
                <a:cs typeface="Kalimati" panose="00000400000000000000" pitchFamily="2"/>
              </a:rPr>
              <a:t>बाँकी इस्राएलीहरूले यो “पाप” हटाउन युद्ध गर्न चाहे ( यहोशू २२:१२)। तर परमेश्वरले रक्तपात रोक्न हस्तक्षेप गर्नुभयो। उहाँले यस्तो व्यक्तिहरू उठाउनुभयो जो—सबै प्रमाण नहेरी न्याय गर्दैनन्, गलत–बुझाइको फाइदा दिन्छन्,  र भन्न नपाइएकै कुरा बुझ्न मौका दिन्छन् (यहोशू २२:१३–१४)।</a:t>
            </a:r>
            <a:endParaRPr lang="en" sz="2000" b="1" dirty="0">
              <a:cs typeface="Kalimati" panose="00000400000000000000" pitchFamily="2"/>
            </a:endParaRPr>
          </a:p>
        </p:txBody>
      </p:sp>
      <p:pic>
        <p:nvPicPr>
          <p:cNvPr id="12" name="Imagen 11" descr="Un grupo de personas disfrazadas&#10;&#10;El contenido generado por IA puede ser incorrecto.">
            <a:extLst>
              <a:ext uri="{FF2B5EF4-FFF2-40B4-BE49-F238E27FC236}">
                <a16:creationId xmlns:a16="http://schemas.microsoft.com/office/drawing/2014/main" id="{612A4010-00EC-19DA-8A47-C1FD07C9C45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68963" y="4242795"/>
            <a:ext cx="3098800" cy="2324100"/>
          </a:xfrm>
          <a:prstGeom prst="roundRect">
            <a:avLst>
              <a:gd name="adj" fmla="val 0"/>
            </a:avLst>
          </a:prstGeom>
          <a:solidFill>
            <a:srgbClr val="FFFFFF"/>
          </a:solidFill>
          <a:ln w="76200" cap="sq">
            <a:solidFill>
              <a:schemeClr val="accent2">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7C4E9CD7-BD02-A8D1-969E-2F7B8CD5A43D}"/>
              </a:ext>
            </a:extLst>
          </p:cNvPr>
          <p:cNvSpPr txBox="1"/>
          <p:nvPr/>
        </p:nvSpPr>
        <p:spPr>
          <a:xfrm>
            <a:off x="3431459" y="3226499"/>
            <a:ext cx="5338916" cy="1015663"/>
          </a:xfrm>
          <a:prstGeom prst="rect">
            <a:avLst/>
          </a:prstGeom>
          <a:noFill/>
        </p:spPr>
        <p:txBody>
          <a:bodyPr wrap="square">
            <a:spAutoFit/>
          </a:bodyPr>
          <a:lstStyle/>
          <a:p>
            <a:pPr>
              <a:spcBef>
                <a:spcPts val="600"/>
              </a:spcBef>
            </a:pPr>
            <a:r>
              <a:rPr lang="ne-NP" sz="2000" b="1" dirty="0"/>
              <a:t>यसलाई पवित्रस्थान बाहिर बलि चढ़ाउन नपाइने व्यवस्था (लेवी १७:८–९) को उल्लंघन भनेर बुझिएको थियो।</a:t>
            </a:r>
            <a:endParaRPr lang="en" sz="2000" b="1" dirty="0"/>
          </a:p>
        </p:txBody>
      </p:sp>
      <p:sp>
        <p:nvSpPr>
          <p:cNvPr id="11" name="CuadroTexto 10">
            <a:extLst>
              <a:ext uri="{FF2B5EF4-FFF2-40B4-BE49-F238E27FC236}">
                <a16:creationId xmlns:a16="http://schemas.microsoft.com/office/drawing/2014/main" id="{03BC699B-C613-2779-279D-FBC391DD335C}"/>
              </a:ext>
            </a:extLst>
          </p:cNvPr>
          <p:cNvSpPr txBox="1"/>
          <p:nvPr/>
        </p:nvSpPr>
        <p:spPr>
          <a:xfrm>
            <a:off x="84681" y="6150899"/>
            <a:ext cx="8557874" cy="707886"/>
          </a:xfrm>
          <a:prstGeom prst="rect">
            <a:avLst/>
          </a:prstGeom>
          <a:noFill/>
        </p:spPr>
        <p:txBody>
          <a:bodyPr wrap="square">
            <a:spAutoFit/>
          </a:bodyPr>
          <a:lstStyle/>
          <a:p>
            <a:pPr>
              <a:spcBef>
                <a:spcPts val="600"/>
              </a:spcBef>
            </a:pPr>
            <a:r>
              <a:rPr lang="ne-NP" sz="2000" b="1" dirty="0">
                <a:cs typeface="Kalimati" panose="00000400000000000000" pitchFamily="2"/>
              </a:rPr>
              <a:t>अन्ततः उनीहरूको एक मात्र गल्ती थियो कि आफ्नो वास्तविक उद्देश्य पहिले नै नजनाउनु थियो… तर त्यो पाप थिएन।</a:t>
            </a:r>
            <a:endParaRPr lang="es-ES" sz="2000" dirty="0">
              <a:cs typeface="Kalimati" panose="00000400000000000000" pitchFamily="2"/>
            </a:endParaRPr>
          </a:p>
        </p:txBody>
      </p:sp>
    </p:spTree>
    <p:extLst>
      <p:ext uri="{BB962C8B-B14F-4D97-AF65-F5344CB8AC3E}">
        <p14:creationId xmlns:p14="http://schemas.microsoft.com/office/powerpoint/2010/main" val="6377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E74CC5-8623-8123-E1F5-12AD9AC3BF6A}"/>
              </a:ext>
            </a:extLst>
          </p:cNvPr>
          <p:cNvSpPr txBox="1"/>
          <p:nvPr/>
        </p:nvSpPr>
        <p:spPr>
          <a:xfrm>
            <a:off x="0" y="-57750"/>
            <a:ext cx="12192000" cy="923330"/>
          </a:xfrm>
          <a:prstGeom prst="rect">
            <a:avLst/>
          </a:prstGeom>
          <a:noFill/>
        </p:spPr>
        <p:txBody>
          <a:bodyPr wrap="square">
            <a:spAutoFit/>
          </a:bodyPr>
          <a:lstStyle/>
          <a:p>
            <a:pPr algn="ctr"/>
            <a:r>
              <a:rPr lang="ne-NP"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आरोपहरू</a:t>
            </a:r>
            <a:endParaRPr lang="en"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D30BFAC-B464-7A6C-2E7A-BBAAEC74664E}"/>
              </a:ext>
            </a:extLst>
          </p:cNvPr>
          <p:cNvSpPr txBox="1"/>
          <p:nvPr/>
        </p:nvSpPr>
        <p:spPr>
          <a:xfrm>
            <a:off x="1" y="765453"/>
            <a:ext cx="12192000" cy="923330"/>
          </a:xfrm>
          <a:prstGeom prst="rect">
            <a:avLst/>
          </a:prstGeom>
          <a:noFill/>
        </p:spPr>
        <p:txBody>
          <a:bodyPr wrap="square">
            <a:spAutoFit/>
          </a:bodyPr>
          <a:lstStyle/>
          <a:p>
            <a:pPr algn="ctr"/>
            <a:r>
              <a:rPr lang="en" b="1" dirty="0">
                <a:solidFill>
                  <a:schemeClr val="accent3">
                    <a:lumMod val="75000"/>
                  </a:schemeClr>
                </a:solidFill>
                <a:latin typeface="Comic Sans MS" panose="030F0702030302020204" pitchFamily="66" charset="0"/>
              </a:rPr>
              <a:t>“</a:t>
            </a:r>
            <a:r>
              <a:rPr lang="ne-NP" b="1" dirty="0">
                <a:solidFill>
                  <a:schemeClr val="accent3">
                    <a:lumMod val="75000"/>
                  </a:schemeClr>
                </a:solidFill>
                <a:latin typeface="Comic Sans MS" panose="030F0702030302020204" pitchFamily="66" charset="0"/>
              </a:rPr>
              <a:t>परमप्रभुको सारा समुदाय यसो भन्‍दछ, ‘तिमीहरूले इस्राएलका परमेश्‍वरको विरुद्धमा कसरी यस्‍तो विश्‍वासघात गरेका छौ? तिमीहरूले अहिले कसरी परमप्रभुको विरुद्धमा बागी बनेर उहाँको अनुसरण गर्न छोड़ेर आफ्‍ना निम्‍ति यो वेदी बनाएका छौ?</a:t>
            </a:r>
          </a:p>
          <a:p>
            <a:pPr algn="ctr"/>
            <a:r>
              <a:rPr lang="ne-NP" b="1" dirty="0">
                <a:solidFill>
                  <a:schemeClr val="accent3">
                    <a:lumMod val="75000"/>
                  </a:schemeClr>
                </a:solidFill>
                <a:latin typeface="Comic Sans MS" panose="030F0702030302020204" pitchFamily="66" charset="0"/>
              </a:rPr>
              <a:t> </a:t>
            </a:r>
            <a:r>
              <a:rPr lang="ne-NP" sz="1400" b="1" dirty="0">
                <a:solidFill>
                  <a:schemeClr val="accent3">
                    <a:lumMod val="75000"/>
                  </a:schemeClr>
                </a:solidFill>
                <a:latin typeface="Comic Sans MS" panose="030F0702030302020204" pitchFamily="66" charset="0"/>
              </a:rPr>
              <a:t>(यहोशू २२:१६)</a:t>
            </a:r>
            <a:endParaRPr lang="en" sz="1400"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D76DDCE-1184-B8E0-6EF4-3F8ADEC5F298}"/>
              </a:ext>
            </a:extLst>
          </p:cNvPr>
          <p:cNvSpPr txBox="1"/>
          <p:nvPr/>
        </p:nvSpPr>
        <p:spPr>
          <a:xfrm>
            <a:off x="3873910" y="1669277"/>
            <a:ext cx="8318090" cy="400110"/>
          </a:xfrm>
          <a:prstGeom prst="rect">
            <a:avLst/>
          </a:prstGeom>
          <a:noFill/>
        </p:spPr>
        <p:txBody>
          <a:bodyPr wrap="square" rtlCol="0">
            <a:spAutoFit/>
          </a:bodyPr>
          <a:lstStyle/>
          <a:p>
            <a:pPr>
              <a:spcBef>
                <a:spcPts val="600"/>
              </a:spcBef>
            </a:pPr>
            <a:r>
              <a:rPr lang="ne-NP" sz="2000" b="1" dirty="0"/>
              <a:t>फीनेहासलाई जाँचबुझको नेतृत्व किन दिइयो (यहोशू २२:१३–१४)?</a:t>
            </a:r>
            <a:endParaRPr lang="en" sz="2000" b="1" dirty="0"/>
          </a:p>
        </p:txBody>
      </p:sp>
      <p:pic>
        <p:nvPicPr>
          <p:cNvPr id="8" name="Imagen 7" descr="Un grupo de personas en un parque&#10;&#10;El contenido generado por IA puede ser incorrecto.">
            <a:extLst>
              <a:ext uri="{FF2B5EF4-FFF2-40B4-BE49-F238E27FC236}">
                <a16:creationId xmlns:a16="http://schemas.microsoft.com/office/drawing/2014/main" id="{D12CDDDE-5B42-B75A-D13E-1475828D5BD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7698657" y="3768736"/>
            <a:ext cx="4347701" cy="2924726"/>
          </a:xfrm>
          <a:prstGeom prst="roundRect">
            <a:avLst>
              <a:gd name="adj" fmla="val 100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5641" y="3903833"/>
            <a:ext cx="2165745" cy="2696132"/>
          </a:xfrm>
          <a:prstGeom prst="round2DiagRect">
            <a:avLst>
              <a:gd name="adj1" fmla="val 0"/>
              <a:gd name="adj2" fmla="val 19111"/>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2" name="Imagen 11" descr="Imagen que contiene tela, vestido&#10;&#10;El contenido generado por IA puede ser incorrecto.">
            <a:extLst>
              <a:ext uri="{FF2B5EF4-FFF2-40B4-BE49-F238E27FC236}">
                <a16:creationId xmlns:a16="http://schemas.microsoft.com/office/drawing/2014/main" id="{B4F14443-4643-4AC3-F467-3FD4A5BB7AF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5641" y="1704483"/>
            <a:ext cx="3517900" cy="1978819"/>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8D4FF03A-B86D-6034-9DD6-EAB754ED6A98}"/>
              </a:ext>
            </a:extLst>
          </p:cNvPr>
          <p:cNvSpPr txBox="1"/>
          <p:nvPr/>
        </p:nvSpPr>
        <p:spPr>
          <a:xfrm>
            <a:off x="2481211" y="3829348"/>
            <a:ext cx="5132438" cy="1015663"/>
          </a:xfrm>
          <a:prstGeom prst="rect">
            <a:avLst/>
          </a:prstGeom>
          <a:noFill/>
        </p:spPr>
        <p:txBody>
          <a:bodyPr wrap="square">
            <a:spAutoFit/>
          </a:bodyPr>
          <a:lstStyle/>
          <a:p>
            <a:pPr>
              <a:spcBef>
                <a:spcPts val="600"/>
              </a:spcBef>
            </a:pPr>
            <a:r>
              <a:rPr lang="ne-NP" sz="2000" b="1" dirty="0"/>
              <a:t>फिनहासको सम्बोधन जायज थियो। यदि नयाँ वेदीमा बलिदान चढ़ाइयो भने, परमेश्वरले सारा इस्राएललाई दण्ड दिनुहुने थियो (यहोशू २२:१८)।</a:t>
            </a:r>
            <a:endParaRPr lang="en" sz="2000" b="1" dirty="0"/>
          </a:p>
        </p:txBody>
      </p:sp>
      <p:sp>
        <p:nvSpPr>
          <p:cNvPr id="4" name="CuadroTexto 3">
            <a:extLst>
              <a:ext uri="{FF2B5EF4-FFF2-40B4-BE49-F238E27FC236}">
                <a16:creationId xmlns:a16="http://schemas.microsoft.com/office/drawing/2014/main" id="{4D2AA6CD-4547-728C-A3AC-D3B438403799}"/>
              </a:ext>
            </a:extLst>
          </p:cNvPr>
          <p:cNvSpPr txBox="1"/>
          <p:nvPr/>
        </p:nvSpPr>
        <p:spPr>
          <a:xfrm>
            <a:off x="3873910" y="2393811"/>
            <a:ext cx="8318090" cy="1015663"/>
          </a:xfrm>
          <a:prstGeom prst="rect">
            <a:avLst/>
          </a:prstGeom>
          <a:noFill/>
        </p:spPr>
        <p:txBody>
          <a:bodyPr wrap="square">
            <a:spAutoFit/>
          </a:bodyPr>
          <a:lstStyle/>
          <a:p>
            <a:pPr>
              <a:spcBef>
                <a:spcPts val="600"/>
              </a:spcBef>
            </a:pPr>
            <a:r>
              <a:rPr lang="ne-NP" sz="2000" b="1" dirty="0"/>
              <a:t>फीनेहास (महा पुजारीको छोरा)ले पहिले बल–पोरको पाप रोक्न कठोर कार्य गरेको थियो (गन्ती २५:७–८)। उनले यो पापलाई आखानको पापसँग जोडेर, दुई र आधा कुलहरूले गरेका पापसँग तुलना गरेका थिए (२२:१६–२०)।</a:t>
            </a:r>
            <a:endParaRPr lang="en" sz="2000" b="1" dirty="0"/>
          </a:p>
        </p:txBody>
      </p:sp>
      <p:sp>
        <p:nvSpPr>
          <p:cNvPr id="9" name="CuadroTexto 8">
            <a:extLst>
              <a:ext uri="{FF2B5EF4-FFF2-40B4-BE49-F238E27FC236}">
                <a16:creationId xmlns:a16="http://schemas.microsoft.com/office/drawing/2014/main" id="{B625BED4-8519-C246-F807-06012776568A}"/>
              </a:ext>
            </a:extLst>
          </p:cNvPr>
          <p:cNvSpPr txBox="1"/>
          <p:nvPr/>
        </p:nvSpPr>
        <p:spPr>
          <a:xfrm>
            <a:off x="2481211" y="5152787"/>
            <a:ext cx="5132438" cy="1708160"/>
          </a:xfrm>
          <a:prstGeom prst="rect">
            <a:avLst/>
          </a:prstGeom>
          <a:noFill/>
        </p:spPr>
        <p:txBody>
          <a:bodyPr wrap="square">
            <a:spAutoFit/>
          </a:bodyPr>
          <a:lstStyle/>
          <a:p>
            <a:pPr>
              <a:spcBef>
                <a:spcPts val="600"/>
              </a:spcBef>
            </a:pPr>
            <a:r>
              <a:rPr lang="ne-NP" sz="2000" b="1" dirty="0"/>
              <a:t>तर तिनीहरूले पाप गर्नु अघि नै तिनीहरूले गरेको गल्तीलाई सच्याउन  मौका उनले दिएका थिए:</a:t>
            </a:r>
          </a:p>
          <a:p>
            <a:pPr>
              <a:spcBef>
                <a:spcPts val="600"/>
              </a:spcBef>
            </a:pPr>
            <a:r>
              <a:rPr lang="ne-NP" sz="2000" b="1" dirty="0"/>
              <a:t>उनीहरूलाई पुनः पवित्रस्थान रहेको यर्दनपार गरि बस्न उनले अवसर दिए (यहोशू २२:१९)।</a:t>
            </a:r>
          </a:p>
        </p:txBody>
      </p:sp>
    </p:spTree>
    <p:extLst>
      <p:ext uri="{BB962C8B-B14F-4D97-AF65-F5344CB8AC3E}">
        <p14:creationId xmlns:p14="http://schemas.microsoft.com/office/powerpoint/2010/main" val="31908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AEEA01A-B235-363A-55A8-7C0CF158D0D0}"/>
              </a:ext>
            </a:extLst>
          </p:cNvPr>
          <p:cNvSpPr txBox="1"/>
          <p:nvPr/>
        </p:nvSpPr>
        <p:spPr>
          <a:xfrm>
            <a:off x="0" y="0"/>
            <a:ext cx="12192000" cy="769441"/>
          </a:xfrm>
          <a:prstGeom prst="rect">
            <a:avLst/>
          </a:prstGeom>
          <a:noFill/>
        </p:spPr>
        <p:txBody>
          <a:bodyPr wrap="square">
            <a:spAutoFit/>
          </a:bodyPr>
          <a:lstStyle/>
          <a:p>
            <a:pPr algn="ctr"/>
            <a:r>
              <a:rPr lang="ne-NP"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नरम जवाफ</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85DA77CA-6391-18A2-9D75-5AC5780894AD}"/>
              </a:ext>
            </a:extLst>
          </p:cNvPr>
          <p:cNvSpPr txBox="1"/>
          <p:nvPr/>
        </p:nvSpPr>
        <p:spPr>
          <a:xfrm>
            <a:off x="0" y="642848"/>
            <a:ext cx="12192000" cy="646331"/>
          </a:xfrm>
          <a:prstGeom prst="rect">
            <a:avLst/>
          </a:prstGeom>
          <a:noFill/>
        </p:spPr>
        <p:txBody>
          <a:bodyPr wrap="square">
            <a:spAutoFit/>
          </a:bodyPr>
          <a:lstStyle/>
          <a:p>
            <a:pPr algn="ctr"/>
            <a:r>
              <a:rPr lang="ne-NP"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“परमप्रभुलाई पछ्याउन छोड़ेर हामीले आफ्‍ना निम्‍ति वेदी बनाएका रहेछौं, अथवा त्‍यसमा होमबलि वा अन्‍नबलि अथवा मेलबलि चढ़ाउन बनाएका रहेछौं भने, परमप्रभु आफैले त्‍यसको लेखा लिऊन्‌।" (यहोशू २२:२३)</a:t>
            </a:r>
            <a:endParaRPr lang="en" sz="14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6CBE7E8F-56EC-74C6-B8A5-AFBD4408AE17}"/>
              </a:ext>
            </a:extLst>
          </p:cNvPr>
          <p:cNvSpPr txBox="1"/>
          <p:nvPr/>
        </p:nvSpPr>
        <p:spPr>
          <a:xfrm>
            <a:off x="252061" y="1481012"/>
            <a:ext cx="2429477" cy="1631216"/>
          </a:xfrm>
          <a:prstGeom prst="rect">
            <a:avLst/>
          </a:prstGeom>
          <a:noFill/>
        </p:spPr>
        <p:txBody>
          <a:bodyPr wrap="square" rtlCol="0">
            <a:spAutoFit/>
          </a:bodyPr>
          <a:lstStyle/>
          <a:p>
            <a:pPr>
              <a:spcBef>
                <a:spcPts val="600"/>
              </a:spcBef>
            </a:pPr>
            <a:r>
              <a:rPr lang="ne-NP" sz="2000" b="1" dirty="0"/>
              <a:t>रूबेन, गाद र मनश्शेका आधा कुलहरूका प्रतिक्रियाहरू उदाहरणनीय थिए:</a:t>
            </a:r>
            <a:r>
              <a:rPr lang="en" sz="2000" b="1" dirty="0"/>
              <a:t>:</a:t>
            </a:r>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819352005"/>
              </p:ext>
            </p:extLst>
          </p:nvPr>
        </p:nvGraphicFramePr>
        <p:xfrm>
          <a:off x="2681538" y="1412289"/>
          <a:ext cx="9321165" cy="2384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9EA3EC56-230F-048E-FBAE-534B9D95B678}"/>
              </a:ext>
            </a:extLst>
          </p:cNvPr>
          <p:cNvSpPr txBox="1"/>
          <p:nvPr/>
        </p:nvSpPr>
        <p:spPr>
          <a:xfrm>
            <a:off x="252061" y="3796504"/>
            <a:ext cx="7799671" cy="707886"/>
          </a:xfrm>
          <a:prstGeom prst="rect">
            <a:avLst/>
          </a:prstGeom>
          <a:noFill/>
        </p:spPr>
        <p:txBody>
          <a:bodyPr wrap="square" rtlCol="0">
            <a:spAutoFit/>
          </a:bodyPr>
          <a:lstStyle/>
          <a:p>
            <a:pPr>
              <a:spcBef>
                <a:spcPts val="600"/>
              </a:spcBef>
            </a:pPr>
            <a:r>
              <a:rPr lang="ne-NP" sz="2000" b="1" dirty="0"/>
              <a:t>इस्राएलीहरूले तिनीहरूका भाइहरूका नियत नबुझ्दा तिनीहरू विद्रोह गरेको विभाजित हुन चाहेको, र परमेश्‍वरबाट दण्ड पाउनुपर्ने ठानेका थिए।</a:t>
            </a:r>
            <a:endParaRPr lang="en" sz="2000" b="1" dirty="0"/>
          </a:p>
        </p:txBody>
      </p:sp>
      <p:pic>
        <p:nvPicPr>
          <p:cNvPr id="10" name="Imagen 9" descr="Una caricatura de una persona&#10;&#10;El contenido generado por IA puede ser incorrecto.">
            <a:extLst>
              <a:ext uri="{FF2B5EF4-FFF2-40B4-BE49-F238E27FC236}">
                <a16:creationId xmlns:a16="http://schemas.microsoft.com/office/drawing/2014/main" id="{D6A11AD3-9C4C-AA52-72AB-A54CBDB40D79}"/>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51732" y="3730990"/>
            <a:ext cx="3950971" cy="2963229"/>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A6D9515-7892-52AB-C383-E66064714D3E}"/>
              </a:ext>
            </a:extLst>
          </p:cNvPr>
          <p:cNvSpPr txBox="1"/>
          <p:nvPr/>
        </p:nvSpPr>
        <p:spPr>
          <a:xfrm>
            <a:off x="252061" y="5812440"/>
            <a:ext cx="7799670" cy="707886"/>
          </a:xfrm>
          <a:prstGeom prst="rect">
            <a:avLst/>
          </a:prstGeom>
          <a:noFill/>
        </p:spPr>
        <p:txBody>
          <a:bodyPr wrap="square">
            <a:spAutoFit/>
          </a:bodyPr>
          <a:lstStyle/>
          <a:p>
            <a:pPr>
              <a:spcBef>
                <a:spcPts val="600"/>
              </a:spcBef>
            </a:pPr>
            <a:r>
              <a:rPr lang="ne-NP" sz="2000" b="1" dirty="0">
                <a:cs typeface="Kalimati" panose="00000400000000000000" pitchFamily="2"/>
              </a:rPr>
              <a:t>आरोप पाएका कुलहरूले चित्त दुखाएर प्रत्यारोप गरेर लड्न सक्थे। तिनीहरूका नरम र मित्रताको जवाफले गृहयुद्ध हुनुबाट रोके</a:t>
            </a:r>
            <a:r>
              <a:rPr lang="ne-NP" sz="2000" b="1" dirty="0"/>
              <a:t>।</a:t>
            </a:r>
            <a:endParaRPr lang="en" sz="2000" b="1" dirty="0"/>
          </a:p>
        </p:txBody>
      </p:sp>
      <p:sp>
        <p:nvSpPr>
          <p:cNvPr id="11" name="CuadroTexto 10">
            <a:extLst>
              <a:ext uri="{FF2B5EF4-FFF2-40B4-BE49-F238E27FC236}">
                <a16:creationId xmlns:a16="http://schemas.microsoft.com/office/drawing/2014/main" id="{7B058510-1EA3-7810-4121-915733130417}"/>
              </a:ext>
            </a:extLst>
          </p:cNvPr>
          <p:cNvSpPr txBox="1"/>
          <p:nvPr/>
        </p:nvSpPr>
        <p:spPr>
          <a:xfrm>
            <a:off x="252060" y="4812167"/>
            <a:ext cx="7729890" cy="1015663"/>
          </a:xfrm>
          <a:prstGeom prst="rect">
            <a:avLst/>
          </a:prstGeom>
          <a:noFill/>
        </p:spPr>
        <p:txBody>
          <a:bodyPr wrap="square">
            <a:spAutoFit/>
          </a:bodyPr>
          <a:lstStyle/>
          <a:p>
            <a:pPr>
              <a:spcBef>
                <a:spcPts val="600"/>
              </a:spcBef>
            </a:pPr>
            <a:r>
              <a:rPr lang="ne-NP" sz="2000" b="1" dirty="0"/>
              <a:t>तर वास्तविकता यस्तो थियो: भाइचारा जोगाउन,  भविष्यमा छुट्टिन नदिन, एकताको स्मारक राख्न उनीहरूले वेदी बनाएका थिए (यहोशू २२:२४–२६)।</a:t>
            </a:r>
            <a:endParaRPr lang="en" sz="2000" b="1" dirty="0"/>
          </a:p>
        </p:txBody>
      </p:sp>
    </p:spTree>
    <p:extLst>
      <p:ext uri="{BB962C8B-B14F-4D97-AF65-F5344CB8AC3E}">
        <p14:creationId xmlns:p14="http://schemas.microsoft.com/office/powerpoint/2010/main" val="20463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47" dur="500"/>
                                        <p:tgtEl>
                                          <p:spTgt spid="2">
                                            <p:graphicEl>
                                              <a:dgm id="{CE1771A9-7127-4ED8-807D-F029D3D5E115}"/>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left)">
                                      <p:cBhvr>
                                        <p:cTn id="51" dur="500"/>
                                        <p:tgtEl>
                                          <p:spTgt spid="2">
                                            <p:graphicEl>
                                              <a:dgm id="{8EF0B609-78E4-4A21-B823-80F55332F72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left)">
                                      <p:cBhvr>
                                        <p:cTn id="56" dur="500"/>
                                        <p:tgtEl>
                                          <p:spTgt spid="2">
                                            <p:graphicEl>
                                              <a:dgm id="{6188357F-B3AE-45B7-9A4B-33CFF5414BD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left)">
                                      <p:cBhvr>
                                        <p:cTn id="61" dur="500"/>
                                        <p:tgtEl>
                                          <p:spTgt spid="2">
                                            <p:graphicEl>
                                              <a:dgm id="{0444BAC0-069B-4C38-83A9-C22C2831317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left)">
                                      <p:cBhvr>
                                        <p:cTn id="66" dur="500"/>
                                        <p:tgtEl>
                                          <p:spTgt spid="2">
                                            <p:graphicEl>
                                              <a:dgm id="{2E7D29A4-BEAD-40F9-AEF3-02F602B9DF7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B54125-331B-FD01-641B-307712B5171D}"/>
              </a:ext>
            </a:extLst>
          </p:cNvPr>
          <p:cNvSpPr txBox="1"/>
          <p:nvPr/>
        </p:nvSpPr>
        <p:spPr>
          <a:xfrm>
            <a:off x="0" y="0"/>
            <a:ext cx="9029699" cy="769441"/>
          </a:xfrm>
          <a:prstGeom prst="rect">
            <a:avLst/>
          </a:prstGeom>
          <a:noFill/>
          <a:effectLst>
            <a:outerShdw blurRad="50800" dist="25400" dir="2700000" algn="tl" rotWithShape="0">
              <a:prstClr val="black"/>
            </a:outerShdw>
          </a:effectLst>
        </p:spPr>
        <p:txBody>
          <a:bodyPr wrap="square">
            <a:spAutoFit/>
          </a:bodyPr>
          <a:lstStyle/>
          <a:p>
            <a:pPr algn="ctr"/>
            <a:r>
              <a:rPr lang="ne-NP"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rPr>
              <a:t>पुनर्मिलन</a:t>
            </a:r>
            <a:endParaRPr lang="en"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endParaRPr>
          </a:p>
        </p:txBody>
      </p:sp>
      <p:sp>
        <p:nvSpPr>
          <p:cNvPr id="4" name="CuadroTexto 3">
            <a:extLst>
              <a:ext uri="{FF2B5EF4-FFF2-40B4-BE49-F238E27FC236}">
                <a16:creationId xmlns:a16="http://schemas.microsoft.com/office/drawing/2014/main" id="{5EB67F3B-2882-9678-82F4-4EC22E160585}"/>
              </a:ext>
            </a:extLst>
          </p:cNvPr>
          <p:cNvSpPr txBox="1"/>
          <p:nvPr/>
        </p:nvSpPr>
        <p:spPr>
          <a:xfrm>
            <a:off x="142876" y="881604"/>
            <a:ext cx="9029699" cy="646331"/>
          </a:xfrm>
          <a:prstGeom prst="rect">
            <a:avLst/>
          </a:prstGeom>
          <a:noFill/>
        </p:spPr>
        <p:txBody>
          <a:bodyPr wrap="square">
            <a:spAutoFit/>
          </a:bodyPr>
          <a:lstStyle/>
          <a:p>
            <a:pPr algn="ctr"/>
            <a:r>
              <a:rPr lang="en" b="1" dirty="0">
                <a:latin typeface="Comic Sans MS" panose="030F0702030302020204" pitchFamily="66" charset="0"/>
              </a:rPr>
              <a:t>“</a:t>
            </a:r>
            <a:r>
              <a:rPr lang="ne-NP" b="1" dirty="0">
                <a:latin typeface="Comic Sans MS" panose="030F0702030302020204" pitchFamily="66" charset="0"/>
                <a:cs typeface="Kalimati" panose="00000400000000000000" pitchFamily="2"/>
              </a:rPr>
              <a:t>त्‍यो कुरा इस्राएलीहरूलाई मन पर्‍यो, र तिनीहरूले परमेश्‍वरलाई धन्‍यका भने। फेरि उनीहरूका विरुद्धमा लड़ाइँ गर्न, र रूबेनी र गादी बसेको देश नष्‍ट पार्न जाने कुरा तिनीहरूले गरेनन्‌।</a:t>
            </a:r>
            <a:endParaRPr lang="en" sz="1400" b="1" dirty="0">
              <a:latin typeface="Comic Sans MS" panose="030F0702030302020204" pitchFamily="66" charset="0"/>
              <a:cs typeface="Kalimati" panose="00000400000000000000" pitchFamily="2"/>
            </a:endParaRPr>
          </a:p>
        </p:txBody>
      </p:sp>
      <p:sp>
        <p:nvSpPr>
          <p:cNvPr id="6" name="CuadroTexto 5">
            <a:extLst>
              <a:ext uri="{FF2B5EF4-FFF2-40B4-BE49-F238E27FC236}">
                <a16:creationId xmlns:a16="http://schemas.microsoft.com/office/drawing/2014/main" id="{62778CC5-4EA7-6863-FFF0-33A8BF63693E}"/>
              </a:ext>
            </a:extLst>
          </p:cNvPr>
          <p:cNvSpPr txBox="1"/>
          <p:nvPr/>
        </p:nvSpPr>
        <p:spPr>
          <a:xfrm>
            <a:off x="1" y="1568946"/>
            <a:ext cx="6562726" cy="1323439"/>
          </a:xfrm>
          <a:prstGeom prst="rect">
            <a:avLst/>
          </a:prstGeom>
          <a:noFill/>
        </p:spPr>
        <p:txBody>
          <a:bodyPr wrap="square">
            <a:spAutoFit/>
          </a:bodyPr>
          <a:lstStyle/>
          <a:p>
            <a:pPr lvl="0">
              <a:spcBef>
                <a:spcPts val="600"/>
              </a:spcBef>
              <a:defRPr/>
            </a:pPr>
            <a:r>
              <a:rPr lang="ne-NP" sz="2000" b="1" dirty="0">
                <a:solidFill>
                  <a:prstClr val="black"/>
                </a:solidFill>
                <a:cs typeface="Kalimati" panose="00000400000000000000" pitchFamily="2"/>
              </a:rPr>
              <a:t>आरोप निराधार भएको थाहा पाउँदा फीनेहास र प्रतिनिधिमण्डल हलुङ्गो भए (यहोशू २२:३०–३१)। सत्य थाहा पाउँदा इस्राएलीहरूले सत्यता थाहा पाए र आनन्दित भएर परमेश्वरको स्तुति गरे (यहोशू २२:३२–३३)।</a:t>
            </a:r>
            <a:endParaRPr kumimoji="0" lang="en" sz="2000" b="1" i="0" u="none" strike="noStrike" kern="1200" cap="none" spc="0" normalizeH="0" baseline="0" noProof="0" dirty="0">
              <a:ln>
                <a:noFill/>
              </a:ln>
              <a:solidFill>
                <a:prstClr val="black"/>
              </a:solidFill>
              <a:effectLst/>
              <a:uLnTx/>
              <a:uFillTx/>
              <a:latin typeface="Aptos" panose="02110004020202020204"/>
              <a:cs typeface="Kalimati" panose="00000400000000000000" pitchFamily="2"/>
            </a:endParaRP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2300284100"/>
              </p:ext>
            </p:extLst>
          </p:nvPr>
        </p:nvGraphicFramePr>
        <p:xfrm>
          <a:off x="6562726" y="1752601"/>
          <a:ext cx="5553074" cy="5019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238125" y="3022579"/>
            <a:ext cx="5857875" cy="3673495"/>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029699" y="95250"/>
            <a:ext cx="3019425" cy="1509713"/>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a:off x="6721072" y="321742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F7296B6F-D374-DE2F-68B6-316270A954AE}"/>
              </a:ext>
            </a:extLst>
          </p:cNvPr>
          <p:cNvSpPr/>
          <p:nvPr/>
        </p:nvSpPr>
        <p:spPr>
          <a:xfrm>
            <a:off x="6721072" y="3851785"/>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6809781B-5FAD-F914-BEB5-4053C4CAEDCA}"/>
              </a:ext>
            </a:extLst>
          </p:cNvPr>
          <p:cNvSpPr/>
          <p:nvPr/>
        </p:nvSpPr>
        <p:spPr>
          <a:xfrm>
            <a:off x="6721072" y="448615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0433C867-AF38-5599-1E5A-4746AEC6638E}"/>
              </a:ext>
            </a:extLst>
          </p:cNvPr>
          <p:cNvSpPr/>
          <p:nvPr/>
        </p:nvSpPr>
        <p:spPr>
          <a:xfrm>
            <a:off x="6721072" y="5120515"/>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9D59121F-679F-97E3-9101-15FD05BF0CF4}"/>
              </a:ext>
            </a:extLst>
          </p:cNvPr>
          <p:cNvSpPr/>
          <p:nvPr/>
        </p:nvSpPr>
        <p:spPr>
          <a:xfrm>
            <a:off x="6721072" y="5754880"/>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20DDBAB7-6604-5755-41B9-D75CC27DDFED}"/>
              </a:ext>
            </a:extLst>
          </p:cNvPr>
          <p:cNvSpPr/>
          <p:nvPr/>
        </p:nvSpPr>
        <p:spPr>
          <a:xfrm>
            <a:off x="6721072" y="6389245"/>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556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35"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F12882D-63E2-47AD-89AF-20D2BFDF37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42"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FDB41540-DDD2-46E6-9943-88A4A09D1DFD}"/>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left)">
                                      <p:cBhvr>
                                        <p:cTn id="53" dur="500"/>
                                        <p:tgtEl>
                                          <p:spTgt spid="2">
                                            <p:graphicEl>
                                              <a:dgm id="{D2375470-27C7-4826-AA46-60695B0C3E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58"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FAA2309-5793-40D7-A7EE-B618CE10F05C}"/>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left)">
                                      <p:cBhvr>
                                        <p:cTn id="69" dur="500"/>
                                        <p:tgtEl>
                                          <p:spTgt spid="2">
                                            <p:graphicEl>
                                              <a:dgm id="{DE88E075-CBA5-4BBC-95C7-37D8D16407E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74"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AB1B83B-182F-4C7A-8DFD-894D02A33F92}"/>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left)">
                                      <p:cBhvr>
                                        <p:cTn id="85" dur="500"/>
                                        <p:tgtEl>
                                          <p:spTgt spid="2">
                                            <p:graphicEl>
                                              <a:dgm id="{E1B48CC3-BCF8-4A65-BD22-34E31500656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90"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18E7B6FD-D37F-412C-BA88-C665F45ABD07}"/>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left)">
                                      <p:cBhvr>
                                        <p:cTn id="101" dur="500"/>
                                        <p:tgtEl>
                                          <p:spTgt spid="2">
                                            <p:graphicEl>
                                              <a:dgm id="{5A125EFD-309B-4EA0-8878-7C1FD19C066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06"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CD6CDDE-5BB4-4498-A4A1-14A74AE69814}"/>
                                            </p:graphicEl>
                                          </p:spTgt>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left)">
                                      <p:cBhvr>
                                        <p:cTn id="117" dur="500"/>
                                        <p:tgtEl>
                                          <p:spTgt spid="2">
                                            <p:graphicEl>
                                              <a:dgm id="{5B3BFDC8-09A2-4499-8B1C-A18266142F1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22"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8F9FE8C-06FE-406A-8E67-83A71FEED516}"/>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left)">
                                      <p:cBhvr>
                                        <p:cTn id="133" dur="500"/>
                                        <p:tgtEl>
                                          <p:spTgt spid="2">
                                            <p:graphicEl>
                                              <a:dgm id="{D0C30649-33E0-4AE4-9A70-4F8A9E2F1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C456FE-6E0E-539F-E9D4-0DA11BD6190E}"/>
              </a:ext>
            </a:extLst>
          </p:cNvPr>
          <p:cNvSpPr txBox="1"/>
          <p:nvPr/>
        </p:nvSpPr>
        <p:spPr>
          <a:xfrm>
            <a:off x="742950" y="523875"/>
            <a:ext cx="10372725" cy="5416868"/>
          </a:xfrm>
          <a:prstGeom prst="rect">
            <a:avLst/>
          </a:prstGeom>
          <a:noFill/>
        </p:spPr>
        <p:txBody>
          <a:bodyPr wrap="square" rtlCol="0">
            <a:spAutoFit/>
          </a:bodyPr>
          <a:lstStyle/>
          <a:p>
            <a:pPr>
              <a:spcBef>
                <a:spcPts val="600"/>
              </a:spcBef>
            </a:pPr>
            <a:r>
              <a:rPr lang="en" sz="2800" b="1" dirty="0">
                <a:latin typeface="Constantia" panose="02030602050306030303" pitchFamily="18" charset="0"/>
                <a:cs typeface="Kalimati" panose="00000400000000000000" pitchFamily="2"/>
              </a:rPr>
              <a:t>“</a:t>
            </a:r>
            <a:r>
              <a:rPr lang="ne-NP" sz="2800" b="1" dirty="0">
                <a:latin typeface="Constantia" panose="02030602050306030303" pitchFamily="18" charset="0"/>
                <a:cs typeface="Kalimati" panose="00000400000000000000" pitchFamily="2"/>
              </a:rPr>
              <a:t>“गाद र रूबेनका सन्तानहरूले अहिले आफ्नै वेदीमा एउटा लेखावट राखे, जसले वेदी बनाउनुको उद्देश्य स्पष्ट पारेको थियो; र उनीहरूले भने, “यो हामीहरूका बीचमा साक्षी होस् कि यहोवा नै परमेश्वर हुनुहुन्छ।” यसरी उनीहरूले भविष्यका गलत–बुझाइहरू रोक्न र सम्भावित प्रलोभन हटाउन प्रयास गरे।</a:t>
            </a:r>
          </a:p>
          <a:p>
            <a:pPr>
              <a:spcBef>
                <a:spcPts val="600"/>
              </a:spcBef>
            </a:pPr>
            <a:r>
              <a:rPr lang="ne-NP" sz="2800" b="1" dirty="0">
                <a:latin typeface="Constantia" panose="02030602050306030303" pitchFamily="18" charset="0"/>
                <a:cs typeface="Kalimati" panose="00000400000000000000" pitchFamily="2"/>
              </a:rPr>
              <a:t>कति पटक—सबैभन्दा राम्रो उद्देश्य भएका मानिसहरूबीच पनि—साधारण गलत–बुझाइबाट गम्भीर समस्या सिर्जना हुन्छ! र विनम्रता र धैर्यको अभ्यास बिना यो समस्याले कति गम्भीर घातक—परिणाम ल्याउन सक्छ…</a:t>
            </a:r>
          </a:p>
          <a:p>
            <a:pPr>
              <a:spcBef>
                <a:spcPts val="600"/>
              </a:spcBef>
            </a:pPr>
            <a:r>
              <a:rPr lang="ne-NP" sz="2800" b="1" dirty="0">
                <a:latin typeface="Constantia" panose="02030602050306030303" pitchFamily="18" charset="0"/>
                <a:cs typeface="Kalimati" panose="00000400000000000000" pitchFamily="2"/>
              </a:rPr>
              <a:t>कसैलाई गाली वा दोषारोपण गरेर कहिल्यै गलत बाटोबाट फर्काइँदैन; बरु यसले उसलाई अझ ठीक बाटोबाट टाढा हुन धकेल्छ र हृदयलाई कठोर बनाउँछ। तर शिष्ट, भद्र, दया, धैर्य र नरम मिजासले गलत बाटोमा लाग्नेहरूलाई जोगाउन सक्छ र धेरै पापलाई ढाक्न सक्छ।”</a:t>
            </a:r>
            <a:endParaRPr lang="en" sz="2800" b="1" dirty="0">
              <a:latin typeface="Constantia" panose="02030602050306030303" pitchFamily="18" charset="0"/>
              <a:cs typeface="Kalimati" panose="00000400000000000000" pitchFamily="2"/>
            </a:endParaRPr>
          </a:p>
        </p:txBody>
      </p:sp>
      <p:sp>
        <p:nvSpPr>
          <p:cNvPr id="3" name="CuadroTexto 2">
            <a:extLst>
              <a:ext uri="{FF2B5EF4-FFF2-40B4-BE49-F238E27FC236}">
                <a16:creationId xmlns:a16="http://schemas.microsoft.com/office/drawing/2014/main" id="{153C2F48-C8BC-381C-AF47-0B287455933D}"/>
              </a:ext>
            </a:extLst>
          </p:cNvPr>
          <p:cNvSpPr txBox="1"/>
          <p:nvPr/>
        </p:nvSpPr>
        <p:spPr>
          <a:xfrm>
            <a:off x="6710781" y="6064597"/>
            <a:ext cx="4580100" cy="338554"/>
          </a:xfrm>
          <a:prstGeom prst="rect">
            <a:avLst/>
          </a:prstGeom>
          <a:noFill/>
        </p:spPr>
        <p:txBody>
          <a:bodyPr wrap="none" rtlCol="0">
            <a:spAutoFit/>
          </a:bodyPr>
          <a:lstStyle/>
          <a:p>
            <a:pPr algn="r"/>
            <a:r>
              <a:rPr lang="ne-NP" sz="1600" b="1" dirty="0"/>
              <a:t>एलेन जी. ह्वाइट, पाट्रियार्क एण्ड प्रोफेटस, पृ. ५१९। </a:t>
            </a:r>
            <a:endParaRPr lang="en" sz="1600" b="1" dirty="0"/>
          </a:p>
        </p:txBody>
      </p:sp>
    </p:spTree>
    <p:extLst>
      <p:ext uri="{BB962C8B-B14F-4D97-AF65-F5344CB8AC3E}">
        <p14:creationId xmlns:p14="http://schemas.microsoft.com/office/powerpoint/2010/main" val="30937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790</TotalTime>
  <Words>1016</Words>
  <Application>Microsoft Office PowerPoint</Application>
  <PresentationFormat>Panorámica</PresentationFormat>
  <Paragraphs>64</Paragraphs>
  <Slides>9</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Constantia</vt:lpstr>
      <vt:lpstr>Comic Sans MS</vt:lpstr>
      <vt:lpstr>Aptos Display</vt:lpstr>
      <vt:lpstr>Calibri</vt:lpstr>
      <vt:lpstr>Kalimati</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86</cp:revision>
  <dcterms:created xsi:type="dcterms:W3CDTF">2025-11-15T16:15:13Z</dcterms:created>
  <dcterms:modified xsi:type="dcterms:W3CDTF">2025-11-29T07:19:36Z</dcterms:modified>
</cp:coreProperties>
</file>