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Kalimati" panose="020B0604020202020204"/>
      <p:regular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84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ne-NP" sz="2800" b="1" noProof="0" dirty="0">
              <a:solidFill>
                <a:schemeClr val="accent2">
                  <a:lumMod val="50000"/>
                </a:schemeClr>
              </a:solidFill>
              <a:cs typeface="Kalimati" panose="00000400000000000000" pitchFamily="2"/>
            </a:rPr>
            <a:t>सुसमाचारद्वारा मेलमिलाप र आशा</a:t>
          </a:r>
          <a:endParaRPr lang="en-US" sz="2800" noProof="0" dirty="0">
            <a:solidFill>
              <a:schemeClr val="accent2">
                <a:lumMod val="50000"/>
              </a:schemeClr>
            </a:solidFill>
            <a:cs typeface="Kalimati" panose="00000400000000000000" pitchFamily="2"/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ne-NP" sz="2000" b="1" noProof="0" dirty="0">
              <a:solidFill>
                <a:schemeClr val="accent5">
                  <a:lumMod val="50000"/>
                </a:schemeClr>
              </a:solidFill>
            </a:rPr>
            <a:t>मेलमिलापका प्रभावहरू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ne-NP" sz="1600" b="1" noProof="0" dirty="0">
              <a:solidFill>
                <a:schemeClr val="accent6">
                  <a:lumMod val="50000"/>
                </a:schemeClr>
              </a:solidFill>
            </a:rPr>
            <a:t>दुष्कर्मीबाट सन्त वा पवित्र जनमा (कलस्सी १:२१-२२) </a:t>
          </a:r>
          <a:endParaRPr lang="en-US" sz="16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ne-NP" sz="2000" b="1" noProof="0" dirty="0">
              <a:solidFill>
                <a:schemeClr val="accent6">
                  <a:lumMod val="50000"/>
                </a:schemeClr>
              </a:solidFill>
            </a:rPr>
            <a:t>दढ र अडिग (कलस्सी १:२३)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ne-NP" sz="2000" b="1" noProof="0" dirty="0">
              <a:solidFill>
                <a:schemeClr val="accent5">
                  <a:lumMod val="50000"/>
                </a:schemeClr>
              </a:solidFill>
            </a:rPr>
            <a:t>आशा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ne-NP" sz="2000" b="1" noProof="0" dirty="0">
              <a:solidFill>
                <a:schemeClr val="accent6">
                  <a:lumMod val="50000"/>
                </a:schemeClr>
              </a:solidFill>
            </a:rPr>
            <a:t>आशा ल्याउने (कलस्सी १:२४-२५) 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ne-NP" sz="2000" b="1" noProof="0" dirty="0">
              <a:solidFill>
                <a:schemeClr val="accent6">
                  <a:lumMod val="50000"/>
                </a:schemeClr>
              </a:solidFill>
            </a:rPr>
            <a:t>परमेश्वरको रहस्य (कलस्सी १:२६-२७) 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ne-NP" sz="2000" b="1" noProof="0" dirty="0">
              <a:solidFill>
                <a:schemeClr val="accent5">
                  <a:lumMod val="50000"/>
                </a:schemeClr>
              </a:solidFill>
            </a:rPr>
            <a:t>सुसमाचारको शक्ति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ne-NP" sz="2000" b="1" noProof="0" dirty="0">
              <a:solidFill>
                <a:schemeClr val="accent6">
                  <a:lumMod val="50000"/>
                </a:schemeClr>
              </a:solidFill>
            </a:rPr>
            <a:t>सुसमाचारको घोषणा (कलस्सी १:२८-२९) 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उहाँ हाम्रो पापको मूल्य तिर्न क्रूसमा मर्नुभयो (रोमी ५:८) 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विश्वास, पश्चात्ताप र बप्तिस्माद्वारा हामी पापबाट मुक्त भइ परमेश्वरको अगाडि निर्दोष ठहरिन्छौँ</a:t>
          </a:r>
          <a:endParaRPr lang="en-US" sz="1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  <a:p>
          <a:r>
            <a:rPr lang="ne-NP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[धार्मिक ठहराइ – </a:t>
          </a:r>
          <a:r>
            <a:rPr lang="en-US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justification] (</a:t>
          </a:r>
          <a:r>
            <a:rPr lang="ne-NP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रोमी ५:१०; कलस्सी १:२२)</a:t>
          </a:r>
          <a:endParaRPr lang="en-US" sz="1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  <a:p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पवित्र आत्माको कार्यद्वारा हाम्रो जीवन क्रमशः परिवर्तन हुँदै पवित्र बनाइन्छ</a:t>
          </a:r>
          <a:endParaRPr lang="en-US" sz="1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  <a:p>
          <a:r>
            <a:rPr lang="ne-NP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[पवित्रीकरण – 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sanctification] (</a:t>
          </a:r>
          <a:r>
            <a:rPr lang="ne-NP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रोमी ८:१,२; २ कोरन्थी ५:१७)</a:t>
          </a:r>
          <a:endParaRPr lang="en-US" sz="1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  <a:p>
          <a:endParaRPr lang="en-US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विश्वासमा निरन्तर रहनु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e-NP" sz="2000" b="1" noProof="0" dirty="0">
              <a:solidFill>
                <a:schemeClr val="tx1"/>
              </a:solidFill>
            </a:rPr>
            <a:t>पत्रुस जस्तै जब उनी झ्यालखानाबाट मुक्त भए उनले  उनको निम्ति ढोका नखुलेसम्म ढकढकाइरहे (प्रेरित १२:११:१६)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दृढ आधारमा रहनु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ne-NP" sz="2000" b="1" noProof="0" dirty="0">
              <a:solidFill>
                <a:schemeClr val="tx1"/>
              </a:solidFill>
            </a:rPr>
            <a:t>हाम्रो विश्वास बाइबलका सत्यहरूमा मजबुत हुनुपर्छ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अडिग रहनु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ne-NP" sz="2000" b="1" noProof="0" dirty="0">
              <a:solidFill>
                <a:schemeClr val="tx1"/>
              </a:solidFill>
            </a:rPr>
            <a:t>“सुसमाचारको आशा” माथिको भरोसा कहिल्यै नछोड्नु वा नढलमलिनु"</a:t>
          </a:r>
          <a:endParaRPr lang="en-US" sz="2000" b="1" noProof="0" dirty="0">
            <a:solidFill>
              <a:schemeClr val="tx1"/>
            </a:solidFill>
          </a:endParaRPr>
        </a:p>
        <a:p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noProof="0" dirty="0"/>
            <a:t>संसारको जग बसालिनु अघि नै यो योजना बनाइएको थियो (१ पत्रुस १:२०) </a:t>
          </a:r>
          <a:endParaRPr lang="en-US" sz="18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noProof="0" dirty="0"/>
            <a:t>स्वर्गदूतहरूलाई आंशिक रूपमा थाहा दिइएको थियो। १ पत्रुस १:१२ 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600" b="1" noProof="0" dirty="0"/>
            <a:t>आदम र हव्वालाई यसको पहिलो झलक वा संकेत दिइएको थियो। उत्पत्ति ३:१५ </a:t>
          </a:r>
          <a:endParaRPr lang="en-US" sz="16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noProof="0" dirty="0"/>
            <a:t>यो अगमवक्ताहरूलाई प्रकट गरिएको थियो। १ पत्रुस १:१०-११ 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noProof="0" dirty="0"/>
            <a:t>पहिले यहूदीहरूलाई येशूले प्रकट गर्नुभएको थियो (मत्ती १५:२४)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noProof="0" dirty="0"/>
            <a:t>अनि सबै मानिसहरूलाई पूर्ण रूपमा प्रकट गरिएको थियो (कलस्सी १:२७) 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 custScaleY="93921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 custScaleY="89800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ne-NP" sz="2000" b="1" noProof="0" dirty="0"/>
            <a:t> पावलले तिनीहरूलाई—येशूका शिक्षा र आचरण सिकाए (२ थेस्स. २:१५)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ne-NP" sz="2000" b="1" noProof="0" dirty="0"/>
            <a:t>सुसमाचार अस्वीकार गर्दा हुने परिणामलाई उनले चेतावनी दिएका थिए (हिब्रू १०:२५–२९)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ne-NP" sz="2000" b="1" noProof="0" dirty="0"/>
            <a:t>झूटा शिक्षकहरूको बारेमा उनले सचेत गराएका थिए (प्रेरित २०:२९–३०)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noProof="0" dirty="0">
              <a:solidFill>
                <a:schemeClr val="accent2">
                  <a:lumMod val="50000"/>
                </a:schemeClr>
              </a:solidFill>
              <a:cs typeface="Kalimati" panose="00000400000000000000" pitchFamily="2"/>
            </a:rPr>
            <a:t>सुसमाचारद्वारा मेलमिलाप र आशा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  <a:cs typeface="Kalimati" panose="00000400000000000000" pitchFamily="2"/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accent5">
                  <a:lumMod val="50000"/>
                </a:schemeClr>
              </a:solidFill>
            </a:rPr>
            <a:t>मेलमिलापका प्रभावहरू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noProof="0" dirty="0">
              <a:solidFill>
                <a:schemeClr val="accent6">
                  <a:lumMod val="50000"/>
                </a:schemeClr>
              </a:solidFill>
            </a:rPr>
            <a:t>दुष्कर्मीबाट सन्त वा पवित्र जनमा (कलस्सी १:२१-२२) </a:t>
          </a:r>
          <a:endParaRPr lang="en-US" sz="16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accent6">
                  <a:lumMod val="50000"/>
                </a:schemeClr>
              </a:solidFill>
            </a:rPr>
            <a:t>दढ र अडिग (कलस्सी १:२३)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accent5">
                  <a:lumMod val="50000"/>
                </a:schemeClr>
              </a:solidFill>
            </a:rPr>
            <a:t>आशा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accent6">
                  <a:lumMod val="50000"/>
                </a:schemeClr>
              </a:solidFill>
            </a:rPr>
            <a:t>आशा ल्याउने (कलस्सी १:२४-२५)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accent6">
                  <a:lumMod val="50000"/>
                </a:schemeClr>
              </a:solidFill>
            </a:rPr>
            <a:t>परमेश्वरको रहस्य (कलस्सी १:२६-२७) 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accent5">
                  <a:lumMod val="50000"/>
                </a:schemeClr>
              </a:solidFill>
            </a:rPr>
            <a:t>सुसमाचारको शक्ति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accent6">
                  <a:lumMod val="50000"/>
                </a:schemeClr>
              </a:solidFill>
            </a:rPr>
            <a:t>सुसमाचारको घोषणा (कलस्सी १:२८-२९)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उहाँ हाम्रो पापको मूल्य तिर्न क्रूसमा मर्नुभयो (रोमी ५:८) 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विश्वास, पश्चात्ताप र बप्तिस्माद्वारा हामी पापबाट मुक्त भइ परमेश्वरको अगाडि निर्दोष ठहरिन्छौँ</a:t>
          </a:r>
          <a:endParaRPr lang="en-US" sz="1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[धार्मिक ठहराइ – </a:t>
          </a:r>
          <a:r>
            <a:rPr lang="en-US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justification] (</a:t>
          </a:r>
          <a:r>
            <a:rPr lang="ne-NP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रोमी ५:१०; कलस्सी १:२२)</a:t>
          </a:r>
          <a:endParaRPr lang="en-US" sz="1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पवित्र आत्माको कार्यद्वारा हाम्रो जीवन क्रमशः परिवर्तन हुँदै पवित्र बनाइन्छ</a:t>
          </a:r>
          <a:endParaRPr lang="en-US" sz="1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[पवित्रीकरण – 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sanctification] (</a:t>
          </a:r>
          <a:r>
            <a:rPr lang="ne-NP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रोमी ८:१,२; २ कोरन्थी ५:१७)</a:t>
          </a:r>
          <a:endParaRPr lang="en-US" sz="1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विश्वासमा निरन्तर रहनु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tx1"/>
              </a:solidFill>
            </a:rPr>
            <a:t>पत्रुस जस्तै जब उनी झ्यालखानाबाट मुक्त भए उनले  उनको निम्ति ढोका नखुलेसम्म ढकढकाइरहे (प्रेरित १२:११:१६)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दृढ आधारमा रहनु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tx1"/>
              </a:solidFill>
            </a:rPr>
            <a:t>हाम्रो विश्वास बाइबलका सत्यहरूमा मजबुत हुनुपर्छ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अडिग रहनु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tx1"/>
              </a:solidFill>
            </a:rPr>
            <a:t>“सुसमाचारको आशा” माथिको भरोसा कहिल्यै नछोड्नु वा नढलमलिनु"</a:t>
          </a:r>
          <a:endParaRPr lang="en-US" sz="2000" b="1" kern="1200" noProof="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11479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/>
            <a:t>संसारको जग बसालिनु अघि नै यो योजना बनाइएको थियो (१ पत्रुस १:२०) </a:t>
          </a:r>
          <a:endParaRPr lang="en-US" sz="1800" kern="1200" noProof="0" dirty="0"/>
        </a:p>
      </dsp:txBody>
      <dsp:txXfrm>
        <a:off x="854154" y="311479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159356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9750"/>
          <a:ext cx="3367990" cy="98851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स्वर्गदूतहरूलाई आंशिक रूपमा थाहा दिइएको थियो। १ पत्रुस १:१२ </a:t>
          </a:r>
          <a:endParaRPr lang="en-US" sz="2000" kern="1200" noProof="0" dirty="0"/>
        </a:p>
      </dsp:txBody>
      <dsp:txXfrm>
        <a:off x="4489924" y="359750"/>
        <a:ext cx="3367990" cy="988515"/>
      </dsp:txXfrm>
    </dsp:sp>
    <dsp:sp modelId="{C5F1C311-16D1-4BAD-BD58-36ECB6089C14}">
      <dsp:nvSpPr>
        <dsp:cNvPr id="0" name=""/>
        <dsp:cNvSpPr/>
      </dsp:nvSpPr>
      <dsp:spPr>
        <a:xfrm>
          <a:off x="4349591" y="17573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13469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noProof="0" dirty="0"/>
            <a:t>आदम र हव्वालाई यसको पहिलो झलक वा संकेत दिइएको थियो। उत्पत्ति ३:१५ </a:t>
          </a:r>
          <a:endParaRPr lang="en-US" sz="1600" kern="1200" noProof="0" dirty="0"/>
        </a:p>
      </dsp:txBody>
      <dsp:txXfrm>
        <a:off x="8123035" y="313469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162018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604105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यो अगमवक्ताहरूलाई प्रकट गरिएको थियो। १ पत्रुस १:१०-११ </a:t>
          </a:r>
          <a:endParaRPr lang="en-US" sz="2000" kern="1200" noProof="0" dirty="0"/>
        </a:p>
      </dsp:txBody>
      <dsp:txXfrm>
        <a:off x="604105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464303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224456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पहिले यहूदीहरूलाई येशूले प्रकट गर्नुभएको थियो (मत्ती १५:२४)</a:t>
          </a:r>
          <a:endParaRPr lang="en-US" sz="2000" kern="1200" noProof="0" dirty="0"/>
        </a:p>
      </dsp:txBody>
      <dsp:txXfrm>
        <a:off x="4224456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084655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7830065" y="1701635"/>
          <a:ext cx="3897629" cy="1093772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अनि सबै मानिसहरूलाई पूर्ण रूपमा प्रकट गरिएको थियो (कलस्सी १:२७) </a:t>
          </a:r>
          <a:endParaRPr lang="en-US" sz="2000" kern="1200" noProof="0" dirty="0"/>
        </a:p>
      </dsp:txBody>
      <dsp:txXfrm>
        <a:off x="7830065" y="1701635"/>
        <a:ext cx="3897629" cy="1093772"/>
      </dsp:txXfrm>
    </dsp:sp>
    <dsp:sp modelId="{FD69359A-4654-49F1-B6B2-52CF039360B0}">
      <dsp:nvSpPr>
        <dsp:cNvPr id="0" name=""/>
        <dsp:cNvSpPr/>
      </dsp:nvSpPr>
      <dsp:spPr>
        <a:xfrm>
          <a:off x="7705006" y="1504036"/>
          <a:ext cx="852606" cy="1278909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 पावलले तिनीहरूलाई—येशूका शिक्षा र आचरण सिकाए (२ थेस्स. २:१५)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सुसमाचार अस्वीकार गर्दा हुने परिणामलाई उनले चेतावनी दिएका थिए (हिब्रू १०:२५–२९)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झूटा शिक्षकहरूको बारेमा उनले सचेत गराएका थिए (प्रेरित २०:२९–३०)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91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96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jp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800" b="1" spc="60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मेलमिलाप</a:t>
            </a:r>
            <a:r>
              <a:rPr lang="en-US" sz="28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र </a:t>
            </a:r>
            <a:r>
              <a:rPr lang="en-US" sz="2800" b="1" spc="60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आशा</a:t>
            </a:r>
            <a:endParaRPr lang="en-US" sz="28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28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(Reconciliation and Hope)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375016" y="6496050"/>
            <a:ext cx="3441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e-NP" sz="1600" b="1" noProof="0" dirty="0">
                <a:solidFill>
                  <a:srgbClr val="C3AF97"/>
                </a:solidFill>
              </a:rPr>
              <a:t>फेब्रुअरी २८, २०२६को निम्ति अध्याय ९</a:t>
            </a:r>
            <a:endParaRPr lang="en-US" sz="1600" b="1" noProof="0" dirty="0">
              <a:solidFill>
                <a:srgbClr val="C3A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ne-NP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सुसमाचारको शक्ति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सुसमाचारको घोषणा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“हामी उहाँलाई प्रचार गर्छौँ—सबैलाई चेतावनी दिँदै, सबैलाई सबै बुद्धिमा सिकाउँदै, ताकि हरेक मानिसलाई ख्रीष्ट येशूमा सिद्ध प्रस्तुत गर्न सकौँ।” कलस्सी १:२८। </a:t>
            </a:r>
            <a:endParaRPr lang="en-US" sz="14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पावलको प्रचारको केन्द्रबिन्दु के थियो त— क्रूसमा टाँगिनुभएको ख्रीष्ट (१ कोरिन्थी १:२३)। मानिसहरूले येशूलाई स्वीकार गरेपछि, पावलले तिनीहरूलाई अर्ति दिए र जबसम्म तिनीहरू परिपक्‍व भएन तबसम्म उनले सिकाए (कलस्सी १:२८-२९)। उनले कसरी यो गरे त?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450493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642028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हरेक मानिसलाई सिद्ध वा परिपक्‍व बनाउनु भनेको के हो? केवल केहीलाई मात्र होइन प्रत्येक मानिसलाई रे (कलस्सी १:२८)।</a:t>
            </a:r>
            <a:endParaRPr lang="en-US" sz="2000" b="1" noProof="0" dirty="0">
              <a:cs typeface="Kalimati" panose="00000400000000000000" pitchFamily="2"/>
            </a:endParaRP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408908"/>
            <a:ext cx="86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ग्रीक भाषाको </a:t>
            </a:r>
            <a:r>
              <a:rPr lang="en-US" sz="2000" b="1" dirty="0" err="1">
                <a:cs typeface="Kalimati" panose="00000400000000000000" pitchFamily="2"/>
              </a:rPr>
              <a:t>teleios</a:t>
            </a:r>
            <a:r>
              <a:rPr lang="en-US" sz="2000" b="1" dirty="0">
                <a:cs typeface="Kalimati" panose="00000400000000000000" pitchFamily="2"/>
              </a:rPr>
              <a:t> —</a:t>
            </a:r>
            <a:r>
              <a:rPr lang="ne-NP" sz="2000" b="1" dirty="0">
                <a:cs typeface="Kalimati" panose="00000400000000000000" pitchFamily="2"/>
              </a:rPr>
              <a:t>लाई दोषरहित, परिपक्व भनेर अनुवाद गरिएको छ। हामी पनि परमेश्‍वरको व्यवस्था वा दश आज्ञाप्रति गहिरो चासो राख्‍नुपर्छ र त्यसका नीतिहरू पालन गर्नुपर्छ।  हाम्रो लक्ष्य के हो त? हामी पनि ख्रीष्ट येशूमा सिद्ध वा परिपक्‍व हुन सकौँ। </a:t>
            </a:r>
            <a:endParaRPr lang="en-US" sz="2000" b="1" noProof="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439521"/>
            <a:ext cx="9701263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“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“जब हामी क्रूसमा टाँगिनुभएको उद्धारकर्तालाई हेर्छौँ, स्वर्गको महिमाले गरेको बलिदानको गहिरो अर्थ बुझ्छौँ। हाम्रै सामु मुक्तिको योजनालाई महिमित पारिएको छ। कलवरीको दृश्यले हाम्रो हृदयमा पवित्र र जीवन्त भावनाहरू जगाउँछ।  जसले कलवरीलाई सधैँ सम्झिरहन्छ परमेश्‍वर र थुमाप्रति हाम्रो प्रशंसा हाम्रो हृदय र ओठहरूमा मगमग उच्चारण भइरहेको हुन्छ। गर्व र आत्म–पूजा वा मभावना त्यस मिजासमा टिक्न सक्दैन।”</a:t>
            </a:r>
          </a:p>
          <a:p>
            <a:pPr>
              <a:spcBef>
                <a:spcPts val="600"/>
              </a:spcBef>
            </a:pPr>
            <a:endParaRPr lang="en-US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6739860" y="5808445"/>
            <a:ext cx="4317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/>
              <a:t>एलेन जी. ह्वाइट, द डिजाएर अभ एजेज्, पृ. ६६१</a:t>
            </a:r>
            <a:endParaRPr lang="en-US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34778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“पाप नचिनेका उहाँलाई हाम्रो निम्ति पाप बनाउनुभयो, ताकि हामी उहाँमा परमेश्वरको धार्मिकता बनौँ।”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२ कोरिन्थी ५:२१</a:t>
            </a:r>
            <a:endParaRPr kumimoji="0" lang="en-U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31741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ख्रीष्टको क्रूसले स्वर्ग र पृथ्वीलाई मेलमिलाप गरायो भनेर घोषणा गरेपछि (कलस्सी १:२०), पावल अब यस मेलमिलापका हाम्रो जीवनमा पर्ने व्यावहारिक प्रभावहरू व्याख्या गर्छन्।</a:t>
            </a:r>
            <a:endParaRPr lang="en-US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यसले हामीलाई कसरी परिवर्तन गर्‍यो? परमेश्वरले यो सबै कसरी पहिले नै देख्नुभयो? अरूले पनि मेलमिलाप र आशा पाउन हामी के गर्न सक्छौँ?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ne-NP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मेलमिलापका प्रभावहरू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ne-NP" sz="4400" b="1" spc="60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दुष्कर्मीबाट सन्त वा पवित्र जनमा</a:t>
            </a:r>
            <a:endParaRPr lang="en-US" sz="4400" b="1" spc="600" noProof="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3"/>
                </a:solidFill>
                <a:latin typeface="Comic Sans MS" panose="030F0702030302020204" pitchFamily="66" charset="0"/>
                <a:cs typeface="Kalimati" panose="00000400000000000000" pitchFamily="2"/>
              </a:rPr>
              <a:t>“तिमीहरू, जो पहिले आफ्ना दुष्ट कामहरूका कारण मनमा पराया र शत्रु थियौ,</a:t>
            </a:r>
          </a:p>
          <a:p>
            <a:pPr algn="ctr"/>
            <a:r>
              <a:rPr lang="ne-NP" b="1" dirty="0">
                <a:solidFill>
                  <a:schemeClr val="accent3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अब उहाँले आफ्ना देहको शरीरमा मृत्युको द्वारा तिमीहरूलाई मेलमिलाप गराउनुभयो,</a:t>
            </a:r>
          </a:p>
          <a:p>
            <a:pPr algn="ctr"/>
            <a:r>
              <a:rPr lang="ne-NP" b="1" dirty="0">
                <a:solidFill>
                  <a:schemeClr val="accent3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ताकि उहाँको दृष्टिमा तिमीहरूलाई पवित्र, निर्दोष र दोषरहित प्रस्तुत गर्न सकोस्।” कलस्सी १:२१-२२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08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समस्या वा विषयवस्तु सरल थियो—हामी पापमा बाँचिरहेका थियौँ, र त्यसको परिणाम अनन्त मृत्यु थियो (रोमी ६:२३, प्रकाश २१:८)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586655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551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2000" b="1" dirty="0"/>
              <a:t>तर परमेश्वरको योजना महान् थियो—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2924719"/>
            <a:ext cx="3477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2000" b="1" dirty="0">
                <a:cs typeface="Kalimati" panose="00000400000000000000" pitchFamily="2"/>
              </a:rPr>
              <a:t>हामी आफैँले न त यो अवस्था बदल्न सक्थ्यौँ, न त हाम्रो उद्धारको मूल्य तिर्न सक्थ्यौँ (भजन ४०:७-८)।</a:t>
            </a:r>
            <a:endParaRPr lang="en-US" sz="2000" noProof="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दृढ र अडिग</a:t>
            </a:r>
            <a:endParaRPr lang="en-US" sz="48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“यदि तिमीहरू विश्वासमा दृढ र अडिग भएर, सुनेको सुसमाचारको आशाबाट नडगमगाई टिकिरह्यौ भने…” (कलस्सी १:२३)</a:t>
            </a:r>
            <a:endParaRPr lang="en-US" sz="14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हामी पहिले नै धार्मिक ठहरिएका छौँ, हामी पवित्रीकरणको प्रक्रियामा छौँ, तर यात्रा अझै समाप्त भएको छैन। त्यसैले पावल तीन कुरामा सचेत गराउँछन् (कलस्सी १:२३):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174873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ne-NP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आशा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e-NP" sz="4400" b="1" spc="30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आशा ल्याउँदै</a:t>
            </a:r>
            <a:endParaRPr lang="en-US" sz="4400" b="1" spc="300" noProof="0" dirty="0">
              <a:ln/>
              <a:solidFill>
                <a:srgbClr val="FFD03B"/>
              </a:solidFill>
              <a:effectLst>
                <a:outerShdw blurRad="38100" dist="25400" dir="2700000" algn="tl">
                  <a:schemeClr val="accent2">
                    <a:lumMod val="20000"/>
                    <a:lumOff val="80000"/>
                    <a:alpha val="8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“परमेश्वरबाट मलाई तिमीहरूका लागि दिइएको जिम्मेवारीअनुसार म त्यसको सेवक बनेँ, ताकि परमेश्वरको वचन पूरा होस्।”  कलस्सी १:२५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परमेश्वरको हाम्रो निम्ति उद्धारको  योजना थियो येशूको मृत्यु, यो हाम्रो धार्मिक ठहराइ र पवित्रीकरणमा आधारित छ। तर एउटा कुरा आवश्यक थियो—हामीले यो योजना हामीले स्वीकार्न थाहा पाउनुपर्थ्यो। त्यो प्रकट गर्न हामीलाई कोही चाहेको थियो।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78459"/>
            <a:ext cx="4619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यसैले परमेश्वरले मानिस, परिस्थिति र सन्देशमार्फत यो योजना प्रकट गर्नुभयो। यसैलाई पावललाई परमेश्‍वरको सेवक बनाइएको थियो (कलस्सी १:२५)।</a:t>
            </a:r>
            <a:endParaRPr lang="en-US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पावल दुःख भोग्दा पनि यस योजनाको भाग हुन पाउँदा आनन्दित थिए (कलस्सी १:२४)। उनलाई बन्दी बनाएर रोममा लगेदेखि र मृत्यु नहुञ्‍जेलसम्म उनले सुरक्षित भइएका नयाँ करारका १४ पत्रहरूमा कससेकम सात वटा पत्रहरू लेखेका थिए।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77195"/>
            <a:ext cx="86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परमेश्‍वरको योजनामा पावलको भाग महत्‍त्वपूर्ण थियो। यसको निम्ति उनी आनन्दित भएका थिए। हामी पनि अरूलाई ख्रीष्टको ज्ञानलाई चिनाउन यस योजनाको हिस्सा बन्न सक्छौँ। त्यही हाम्रो आनन्द हुनुपर्छ।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ne-NP" sz="4400" b="1" spc="30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परमेश्वरको रहस्य</a:t>
            </a:r>
            <a:endParaRPr lang="en-US" sz="4400" b="1" spc="300" noProof="0" dirty="0">
              <a:ln w="13462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25400" dir="2700000" algn="bl" rotWithShape="0">
                  <a:schemeClr val="accent3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“यो रहस्य युग–युगदेखि लुकाइएको थियो, तर अब उहाँका पवित्र जनहरूलाई प्रकट गरिएको छ।” कलस्सी १:२६</a:t>
            </a:r>
            <a:endParaRPr lang="en-US" sz="1400" b="1" noProof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येशूको पुनरुत्थानपछि यो रहस्य चर्चलाई प्रकट गरिएको (कलस्सी १:२६) भनेर पावलले बताउँछन्। त्यतिबेलासम्म केवल यस रहस्यको झलक मात्र देखिएको थियो। यो रहस्य के हो? “तिमीहरूभित्र ख्रीष्ट—महिमाको आशा।” कलस्सी १:२७।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241265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सत्यहरूका तहहरू अझ उघार्न बाँकि छ।अब हामी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महिमा प्राप्त गर्ने आशामा बाँचिरहेका छौँ। यो कस्तो परिवर्तन! कस्तो रहस्य! पापी मानिस—धार्मिक ठहरिन्छ, पवित्र बनाइन्छ, र अन्ततः महिमित हुन्छ। यो रहस्यको विषयवस्तु अनन्तकालभर अध्ययनको विषय हुनेछ।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________________________________________</a:t>
            </a: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970</Words>
  <Application>Microsoft Office PowerPoint</Application>
  <PresentationFormat>Panorámica</PresentationFormat>
  <Paragraphs>71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Constantia</vt:lpstr>
      <vt:lpstr>Comic Sans MS</vt:lpstr>
      <vt:lpstr>Kalimati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105</cp:revision>
  <dcterms:created xsi:type="dcterms:W3CDTF">2026-01-24T16:42:04Z</dcterms:created>
  <dcterms:modified xsi:type="dcterms:W3CDTF">2026-02-04T07:17:55Z</dcterms:modified>
</cp:coreProperties>
</file>