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28" r:id="rId4"/>
    <p:sldId id="257" r:id="rId5"/>
    <p:sldId id="258" r:id="rId6"/>
    <p:sldId id="325" r:id="rId7"/>
    <p:sldId id="259" r:id="rId8"/>
    <p:sldId id="260" r:id="rId9"/>
    <p:sldId id="261" r:id="rId10"/>
    <p:sldId id="326" r:id="rId11"/>
    <p:sldId id="327" r:id="rId12"/>
    <p:sldId id="264" r:id="rId13"/>
    <p:sldId id="324"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
      <p:font typeface="Kalimati" panose="020B0604020202020204"/>
      <p:regular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44"/>
    <a:srgbClr val="FFFF66"/>
    <a:srgbClr val="9DCC9E"/>
    <a:srgbClr val="E8C543"/>
    <a:srgbClr val="FFCA6A"/>
    <a:srgbClr val="FF00FF"/>
    <a:srgbClr val="FF99FF"/>
    <a:srgbClr val="BE1D1A"/>
    <a:srgbClr val="182C82"/>
    <a:srgbClr val="1C3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36" autoAdjust="0"/>
  </p:normalViewPr>
  <p:slideViewPr>
    <p:cSldViewPr snapToGrid="0">
      <p:cViewPr varScale="1">
        <p:scale>
          <a:sx n="99" d="100"/>
          <a:sy n="99" d="100"/>
        </p:scale>
        <p:origin x="3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ne-NP" sz="2000" b="1" dirty="0"/>
            <a:t>तिनीहरूले हृदयमा सान्त्वना पाऊन्</a:t>
          </a:r>
          <a:endParaRPr lang="es-ES" sz="2000" dirty="0"/>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r>
            <a:rPr lang="ne-NP" sz="2000" b="1" dirty="0"/>
            <a:t> प्रेममा एक होऊन्</a:t>
          </a:r>
          <a:endParaRPr lang="es-ES" sz="2000" dirty="0"/>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r>
            <a:rPr lang="ne-NP" sz="2000" b="1" dirty="0"/>
            <a:t>पूर्ण समझ तिनीहरूले प्राप्त गरून्</a:t>
          </a:r>
          <a:endParaRPr lang="es-ES" sz="2000" dirty="0"/>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दुई प्रकारका शिक्षाहरू</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lang="ne-NP" sz="2000" b="1" dirty="0">
              <a:effectLst>
                <a:outerShdw blurRad="38100" dist="38100" dir="2700000" algn="tl">
                  <a:srgbClr val="000000">
                    <a:alpha val="43137"/>
                  </a:srgbClr>
                </a:outerShdw>
              </a:effectLst>
            </a:rPr>
            <a:t>ख्रीष्टअनुसारका शिक्षा (बाइबलमा आधारित)</a:t>
          </a:r>
          <a:endParaRPr lang="en" sz="2000" b="1" dirty="0">
            <a:effectLst>
              <a:outerShdw blurRad="38100" dist="38100" dir="2700000" algn="tl">
                <a:srgbClr val="000000">
                  <a:alpha val="43137"/>
                </a:srgbClr>
              </a:outerShdw>
            </a:effectLst>
          </a:endParaRPr>
        </a:p>
      </dgm:t>
    </dgm:pt>
    <dgm:pt modelId="{7B7E8364-3528-48D2-8DB9-B773A42F43F4}" type="parTrans" cxnId="{1BDF9138-7C7C-45C9-988D-11E09734C13D}">
      <dgm:prSet custT="1"/>
      <dgm:spPr/>
      <dgm:t>
        <a:bodyPr/>
        <a:lstStyle/>
        <a:p>
          <a:endParaRPr lang="es-ES" sz="2000" b="1">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Kalimati" panose="00000400000000000000" pitchFamily="2"/>
            </a:rPr>
            <a:t>विश्वासमा बलियो बनाउँछ धन्यवादमा वृद्धि हुन्छ (कलस्सी २:७)</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Kalimati" panose="00000400000000000000" pitchFamily="2"/>
          </a:endParaRPr>
        </a:p>
      </dgm:t>
    </dgm:pt>
    <dgm:pt modelId="{1BEC9317-B8FA-43BA-A024-16BD87405BDF}" type="parTrans" cxnId="{AFA8E77A-027F-46C4-A6B6-69C732DD2596}">
      <dgm:prSet custT="1"/>
      <dgm:spPr>
        <a:ln>
          <a:solidFill>
            <a:schemeClr val="accent3">
              <a:lumMod val="50000"/>
            </a:schemeClr>
          </a:solidFill>
        </a:ln>
      </dgm:spPr>
      <dgm:t>
        <a:bodyPr/>
        <a:lstStyle/>
        <a:p>
          <a:endParaRPr lang="es-ES" sz="2000" b="1">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r>
            <a:rPr lang="ne-NP" sz="2000" b="1" dirty="0">
              <a:effectLst>
                <a:outerShdw blurRad="38100" dist="38100" dir="2700000" algn="tl">
                  <a:srgbClr val="000000">
                    <a:alpha val="43137"/>
                  </a:srgbClr>
                </a:outerShdw>
              </a:effectLst>
              <a:cs typeface="Kalimati" panose="00000400000000000000" pitchFamily="2"/>
            </a:rPr>
            <a:t>मानव दर्शन र खोक्रा सिद्धान्तहरू, मानवीय परम्परा र विधिहरूले</a:t>
          </a:r>
          <a:endParaRPr lang="en" sz="2000" b="1" dirty="0">
            <a:effectLst>
              <a:outerShdw blurRad="38100" dist="38100" dir="2700000" algn="tl">
                <a:srgbClr val="000000">
                  <a:alpha val="43137"/>
                </a:srgbClr>
              </a:outerShdw>
            </a:effectLst>
            <a:cs typeface="Kalimati" panose="00000400000000000000" pitchFamily="2"/>
          </a:endParaRPr>
        </a:p>
      </dgm:t>
    </dgm:pt>
    <dgm:pt modelId="{9044E686-5B61-4C2D-8B96-C8713EBF41F2}" type="parTrans" cxnId="{B6B2507E-A1CC-4F92-8291-9038498FA3E0}">
      <dgm:prSet custT="1"/>
      <dgm:spPr/>
      <dgm:t>
        <a:bodyPr/>
        <a:lstStyle/>
        <a:p>
          <a:endParaRPr lang="es-ES" sz="2000" b="1">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r>
            <a:rPr lang="ne-NP" sz="1800" b="1" dirty="0">
              <a:effectLst>
                <a:outerShdw blurRad="38100" dist="38100" dir="2700000" algn="tl">
                  <a:srgbClr val="000000">
                    <a:alpha val="43137"/>
                  </a:srgbClr>
                </a:outerShdw>
              </a:effectLst>
            </a:rPr>
            <a:t>हामीलाई धोखा दिन्छ, दोष लगाउँछ र हामीले पाउने प्रतिफलबाट वञ्चित गर्छ</a:t>
          </a:r>
          <a:br>
            <a:rPr lang="es-ES" sz="1800" b="1" dirty="0">
              <a:effectLst>
                <a:outerShdw blurRad="38100" dist="38100" dir="2700000" algn="tl">
                  <a:srgbClr val="000000">
                    <a:alpha val="43137"/>
                  </a:srgbClr>
                </a:outerShdw>
              </a:effectLst>
            </a:rPr>
          </a:br>
          <a:r>
            <a:rPr lang="ne-NP" sz="1800" b="1" dirty="0">
              <a:effectLst>
                <a:outerShdw blurRad="38100" dist="38100" dir="2700000" algn="tl">
                  <a:srgbClr val="000000">
                    <a:alpha val="43137"/>
                  </a:srgbClr>
                </a:outerShdw>
              </a:effectLst>
            </a:rPr>
            <a:t>(कलस्सी २:८, १६, १८)</a:t>
          </a:r>
          <a:endParaRPr lang="en" sz="1800" b="1" dirty="0">
            <a:effectLst>
              <a:outerShdw blurRad="38100" dist="38100" dir="2700000" algn="tl">
                <a:srgbClr val="000000">
                  <a:alpha val="43137"/>
                </a:srgbClr>
              </a:outerShdw>
            </a:effectLst>
          </a:endParaRPr>
        </a:p>
      </dgm:t>
    </dgm:pt>
    <dgm:pt modelId="{DB0606CE-40C2-429D-9064-7E291E09681A}" type="parTrans" cxnId="{0C2CFF3F-7C95-4B48-BBA7-93436CC28D44}">
      <dgm:prSet custT="1"/>
      <dgm:spPr/>
      <dgm:t>
        <a:bodyPr/>
        <a:lstStyle/>
        <a:p>
          <a:endParaRPr lang="es-ES" sz="2000" b="1">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31252">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31252">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r>
            <a:rPr lang="ne-NP" sz="1800" b="1" dirty="0"/>
            <a:t>हामीलाई जीवन दिनुभयो, र  पाप क्षमा गर्नुभयो (कलस्सी २:१३)</a:t>
          </a:r>
          <a:endParaRPr lang="en" sz="1800" b="1" dirty="0"/>
        </a:p>
      </dgm:t>
    </dgm:pt>
    <dgm:pt modelId="{249BE228-72AD-4782-A29D-0A2CC46E1FAF}" type="parTrans" cxnId="{35D8F171-33B1-4ED9-B11E-8DBF35019808}">
      <dgm:prSet/>
      <dgm:spPr/>
      <dgm:t>
        <a:bodyPr/>
        <a:lstStyle/>
        <a:p>
          <a:endParaRPr lang="es-ES" sz="2000" b="1"/>
        </a:p>
      </dgm:t>
    </dgm:pt>
    <dgm:pt modelId="{F3E369D6-F802-4AB6-9BC5-88E8EF138DB5}" type="sibTrans" cxnId="{35D8F171-33B1-4ED9-B11E-8DBF35019808}">
      <dgm:prSet/>
      <dgm:spPr/>
      <dgm:t>
        <a:bodyPr/>
        <a:lstStyle/>
        <a:p>
          <a:endParaRPr lang="es-ES" sz="2000" b="1"/>
        </a:p>
      </dgm:t>
    </dgm:pt>
    <dgm:pt modelId="{B2957AB7-BB08-4754-B299-2AFE02CDEC39}">
      <dgm:prSet custT="1"/>
      <dgm:spPr>
        <a:solidFill>
          <a:schemeClr val="accent2">
            <a:lumMod val="75000"/>
          </a:schemeClr>
        </a:solidFill>
      </dgm:spPr>
      <dgm:t>
        <a:bodyPr/>
        <a:lstStyle/>
        <a:p>
          <a:r>
            <a:rPr lang="ne-NP" sz="1800" b="1" kern="1200" dirty="0">
              <a:solidFill>
                <a:prstClr val="white"/>
              </a:solidFill>
              <a:latin typeface="Aptos" panose="02110004020202020204"/>
              <a:ea typeface="+mn-ea"/>
              <a:cs typeface="Mangal" panose="02040503050203030202" pitchFamily="18" charset="0"/>
            </a:rPr>
            <a:t>हाम्रो कानुनी ऋणको आरोप रद्द गर्नुभयो जुन हाम्रो विरुद्धमा थियो (कलस्सी २:१४)</a:t>
          </a:r>
          <a:endParaRPr lang="en" sz="1800" b="1" kern="1200" dirty="0">
            <a:solidFill>
              <a:prstClr val="white"/>
            </a:solidFill>
            <a:latin typeface="Aptos" panose="02110004020202020204"/>
            <a:ea typeface="+mn-ea"/>
            <a:cs typeface="Mangal" panose="02040503050203030202" pitchFamily="18" charset="0"/>
          </a:endParaRPr>
        </a:p>
      </dgm:t>
    </dgm:pt>
    <dgm:pt modelId="{F4AEE23E-C3E6-4506-A622-5C89BA94B4C7}" type="parTrans" cxnId="{D8739C07-DCFF-4E95-9B07-95C69756C21F}">
      <dgm:prSet/>
      <dgm:spPr/>
      <dgm:t>
        <a:bodyPr/>
        <a:lstStyle/>
        <a:p>
          <a:endParaRPr lang="es-ES" sz="2000" b="1"/>
        </a:p>
      </dgm:t>
    </dgm:pt>
    <dgm:pt modelId="{E2789D54-0578-4D47-86CD-76ED096145D0}" type="sibTrans" cxnId="{D8739C07-DCFF-4E95-9B07-95C69756C21F}">
      <dgm:prSet/>
      <dgm:spPr/>
      <dgm:t>
        <a:bodyPr/>
        <a:lstStyle/>
        <a:p>
          <a:endParaRPr lang="es-ES" sz="2000" b="1"/>
        </a:p>
      </dgm:t>
    </dgm:pt>
    <dgm:pt modelId="{6E158DCC-FDF0-4076-867B-C63F36CAD1C7}">
      <dgm:prSet custT="1"/>
      <dgm:spPr>
        <a:solidFill>
          <a:schemeClr val="accent6">
            <a:lumMod val="50000"/>
          </a:schemeClr>
        </a:solidFill>
      </dgm:spPr>
      <dgm:t>
        <a:bodyPr/>
        <a:lstStyle/>
        <a:p>
          <a:r>
            <a:rPr lang="ne-NP" sz="1800" b="1" noProof="0" dirty="0">
              <a:solidFill>
                <a:schemeClr val="bg1"/>
              </a:solidFill>
            </a:rPr>
            <a:t>दुष्ट शक्ति र अधिकारहरूमाथि विजय प्राप्त गर्नुभयो</a:t>
          </a:r>
          <a:br>
            <a:rPr lang="es-ES" sz="1800" b="1" noProof="0" dirty="0">
              <a:solidFill>
                <a:schemeClr val="bg1"/>
              </a:solidFill>
            </a:rPr>
          </a:br>
          <a:r>
            <a:rPr lang="ne-NP" sz="1800" b="1" noProof="0" dirty="0">
              <a:solidFill>
                <a:schemeClr val="bg1"/>
              </a:solidFill>
            </a:rPr>
            <a:t>(कलस्सी २:१५</a:t>
          </a:r>
          <a:r>
            <a:rPr lang="ne-NP" sz="2000" b="1" noProof="0" dirty="0">
              <a:solidFill>
                <a:schemeClr val="bg1"/>
              </a:solidFill>
            </a:rPr>
            <a:t>)</a:t>
          </a:r>
          <a:endParaRPr lang="en" sz="2000" b="1" dirty="0">
            <a:solidFill>
              <a:schemeClr val="bg1"/>
            </a:solidFill>
          </a:endParaRPr>
        </a:p>
      </dgm:t>
    </dgm:pt>
    <dgm:pt modelId="{A086A035-6E1B-4ACB-BFFF-829CBABCD0F4}" type="parTrans" cxnId="{9D3540F4-0139-439E-A7FD-0BB01B2AAEF2}">
      <dgm:prSet/>
      <dgm:spPr/>
      <dgm:t>
        <a:bodyPr/>
        <a:lstStyle/>
        <a:p>
          <a:endParaRPr lang="es-ES" sz="2000" b="1"/>
        </a:p>
      </dgm:t>
    </dgm:pt>
    <dgm:pt modelId="{7C06186A-AF09-4559-B4CF-C880C2C42E99}" type="sibTrans" cxnId="{9D3540F4-0139-439E-A7FD-0BB01B2AAEF2}">
      <dgm:prSet/>
      <dgm:spPr/>
      <dgm:t>
        <a:bodyPr/>
        <a:lstStyle/>
        <a:p>
          <a:endParaRPr lang="es-ES" sz="20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custScaleX="144612">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custScaleX="143782">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es-ES"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es-ES"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es-ES"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es-ES"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es-ES"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es-ES"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441"/>
          <a:ext cx="8270807" cy="42183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e-NP" sz="2000" b="1" kern="1200" dirty="0"/>
            <a:t>तिनीहरूले हृदयमा सान्त्वना पाऊन्</a:t>
          </a:r>
          <a:endParaRPr lang="es-ES" sz="2000" kern="1200" dirty="0"/>
        </a:p>
      </dsp:txBody>
      <dsp:txXfrm>
        <a:off x="20592" y="21033"/>
        <a:ext cx="8229623" cy="380655"/>
      </dsp:txXfrm>
    </dsp:sp>
    <dsp:sp modelId="{3AC74F1B-8D74-4ECE-829C-7EBFCF5A233D}">
      <dsp:nvSpPr>
        <dsp:cNvPr id="0" name=""/>
        <dsp:cNvSpPr/>
      </dsp:nvSpPr>
      <dsp:spPr>
        <a:xfrm>
          <a:off x="0" y="432266"/>
          <a:ext cx="8270807" cy="421839"/>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e-NP" sz="2000" b="1" kern="1200" dirty="0"/>
            <a:t> प्रेममा एक होऊन्</a:t>
          </a:r>
          <a:endParaRPr lang="es-ES" sz="2000" kern="1200" dirty="0"/>
        </a:p>
      </dsp:txBody>
      <dsp:txXfrm>
        <a:off x="20592" y="452858"/>
        <a:ext cx="8229623" cy="380655"/>
      </dsp:txXfrm>
    </dsp:sp>
    <dsp:sp modelId="{838D3007-E535-4DB8-A0B2-E36AB03A4B57}">
      <dsp:nvSpPr>
        <dsp:cNvPr id="0" name=""/>
        <dsp:cNvSpPr/>
      </dsp:nvSpPr>
      <dsp:spPr>
        <a:xfrm>
          <a:off x="0" y="864090"/>
          <a:ext cx="8270807" cy="421839"/>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e-NP" sz="2000" b="1" kern="1200" dirty="0"/>
            <a:t>पूर्ण समझ तिनीहरूले प्राप्त गरून्</a:t>
          </a:r>
          <a:endParaRPr lang="es-ES" sz="2000" kern="1200" dirty="0"/>
        </a:p>
      </dsp:txBody>
      <dsp:txXfrm>
        <a:off x="20592" y="884682"/>
        <a:ext cx="8229623" cy="380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69276"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दुई प्रकारका शिक्षाहरू</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17010" y="238235"/>
        <a:ext cx="1772082" cy="1534286"/>
      </dsp:txXfrm>
    </dsp:sp>
    <dsp:sp modelId="{AB0CBB47-E424-47FF-8AD8-BA5C37AA2D98}">
      <dsp:nvSpPr>
        <dsp:cNvPr id="0" name=""/>
        <dsp:cNvSpPr/>
      </dsp:nvSpPr>
      <dsp:spPr>
        <a:xfrm rot="19457599">
          <a:off x="1850357"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713919"/>
        <a:ext cx="45997" cy="45997"/>
      </dsp:txXfrm>
    </dsp:sp>
    <dsp:sp modelId="{628B03C1-2108-40C1-A7E4-4B0B7D9A765A}">
      <dsp:nvSpPr>
        <dsp:cNvPr id="0" name=""/>
        <dsp:cNvSpPr/>
      </dsp:nvSpPr>
      <dsp:spPr>
        <a:xfrm>
          <a:off x="2683846"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ख्रीष्टअनुसारका शिक्षा (बाइबलमा आधारित)</a:t>
          </a:r>
          <a:endParaRPr lang="en" sz="2000" b="1" kern="1200" dirty="0">
            <a:effectLst>
              <a:outerShdw blurRad="38100" dist="38100" dir="2700000" algn="tl">
                <a:srgbClr val="000000">
                  <a:alpha val="43137"/>
                </a:srgbClr>
              </a:outerShdw>
            </a:effectLst>
          </a:endParaRPr>
        </a:p>
      </dsp:txBody>
      <dsp:txXfrm>
        <a:off x="2711195" y="28919"/>
        <a:ext cx="3785526" cy="879077"/>
      </dsp:txXfrm>
    </dsp:sp>
    <dsp:sp modelId="{C199F4D7-3ABA-4133-A056-BAEF2F3D776A}">
      <dsp:nvSpPr>
        <dsp:cNvPr id="0" name=""/>
        <dsp:cNvSpPr/>
      </dsp:nvSpPr>
      <dsp:spPr>
        <a:xfrm>
          <a:off x="6524071"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449782"/>
        <a:ext cx="37351" cy="37351"/>
      </dsp:txXfrm>
    </dsp:sp>
    <dsp:sp modelId="{3C6B2C48-3092-4773-ACB2-D38B34F145FF}">
      <dsp:nvSpPr>
        <dsp:cNvPr id="0" name=""/>
        <dsp:cNvSpPr/>
      </dsp:nvSpPr>
      <dsp:spPr>
        <a:xfrm>
          <a:off x="7271091" y="1570"/>
          <a:ext cx="431874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Kalimati" panose="00000400000000000000" pitchFamily="2"/>
            </a:rPr>
            <a:t>विश्वासमा बलियो बनाउँछ धन्यवादमा वृद्धि हुन्छ (कलस्सी २:७)</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Kalimati" panose="00000400000000000000" pitchFamily="2"/>
          </a:endParaRPr>
        </a:p>
      </dsp:txBody>
      <dsp:txXfrm>
        <a:off x="7298440" y="28919"/>
        <a:ext cx="4264048" cy="879077"/>
      </dsp:txXfrm>
    </dsp:sp>
    <dsp:sp modelId="{80EEE3D0-C2C4-40CE-9E73-DCDA5330CD5E}">
      <dsp:nvSpPr>
        <dsp:cNvPr id="0" name=""/>
        <dsp:cNvSpPr/>
      </dsp:nvSpPr>
      <dsp:spPr>
        <a:xfrm rot="2142401">
          <a:off x="1850357"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1250839"/>
        <a:ext cx="45997" cy="45997"/>
      </dsp:txXfrm>
    </dsp:sp>
    <dsp:sp modelId="{DD8FD213-494A-48EE-8B01-6F55637C1A93}">
      <dsp:nvSpPr>
        <dsp:cNvPr id="0" name=""/>
        <dsp:cNvSpPr/>
      </dsp:nvSpPr>
      <dsp:spPr>
        <a:xfrm>
          <a:off x="2683846"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cs typeface="Kalimati" panose="00000400000000000000" pitchFamily="2"/>
            </a:rPr>
            <a:t>मानव दर्शन र खोक्रा सिद्धान्तहरू, मानवीय परम्परा र विधिहरूले</a:t>
          </a:r>
          <a:endParaRPr lang="en" sz="2000" b="1" kern="1200" dirty="0">
            <a:effectLst>
              <a:outerShdw blurRad="38100" dist="38100" dir="2700000" algn="tl">
                <a:srgbClr val="000000">
                  <a:alpha val="43137"/>
                </a:srgbClr>
              </a:outerShdw>
            </a:effectLst>
            <a:cs typeface="Kalimati" panose="00000400000000000000" pitchFamily="2"/>
          </a:endParaRPr>
        </a:p>
      </dsp:txBody>
      <dsp:txXfrm>
        <a:off x="2711195" y="1102760"/>
        <a:ext cx="3785526" cy="879077"/>
      </dsp:txXfrm>
    </dsp:sp>
    <dsp:sp modelId="{BA0379AC-B5CE-4DE2-9563-54FF42A75FD8}">
      <dsp:nvSpPr>
        <dsp:cNvPr id="0" name=""/>
        <dsp:cNvSpPr/>
      </dsp:nvSpPr>
      <dsp:spPr>
        <a:xfrm>
          <a:off x="6524071"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1523623"/>
        <a:ext cx="37351" cy="37351"/>
      </dsp:txXfrm>
    </dsp:sp>
    <dsp:sp modelId="{5EF5C1E4-06C3-494E-AC3C-15D7B9D016A6}">
      <dsp:nvSpPr>
        <dsp:cNvPr id="0" name=""/>
        <dsp:cNvSpPr/>
      </dsp:nvSpPr>
      <dsp:spPr>
        <a:xfrm>
          <a:off x="7271091" y="1075411"/>
          <a:ext cx="431874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rPr>
            <a:t>हामीलाई धोखा दिन्छ, दोष लगाउँछ र हामीले पाउने प्रतिफलबाट वञ्चित गर्छ</a:t>
          </a:r>
          <a:br>
            <a:rPr lang="es-ES" sz="1800" b="1" kern="1200" dirty="0">
              <a:effectLst>
                <a:outerShdw blurRad="38100" dist="38100" dir="2700000" algn="tl">
                  <a:srgbClr val="000000">
                    <a:alpha val="43137"/>
                  </a:srgbClr>
                </a:outerShdw>
              </a:effectLst>
            </a:rPr>
          </a:br>
          <a:r>
            <a:rPr lang="ne-NP" sz="1800" b="1" kern="1200" dirty="0">
              <a:effectLst>
                <a:outerShdw blurRad="38100" dist="38100" dir="2700000" algn="tl">
                  <a:srgbClr val="000000">
                    <a:alpha val="43137"/>
                  </a:srgbClr>
                </a:outerShdw>
              </a:effectLst>
            </a:rPr>
            <a:t>(कलस्सी २:८, १६, १८)</a:t>
          </a:r>
          <a:endParaRPr lang="en" sz="1800" b="1" kern="1200" dirty="0">
            <a:effectLst>
              <a:outerShdw blurRad="38100" dist="38100" dir="2700000" algn="tl">
                <a:srgbClr val="000000">
                  <a:alpha val="43137"/>
                </a:srgbClr>
              </a:outerShdw>
            </a:effectLst>
          </a:endParaRPr>
        </a:p>
      </dsp:txBody>
      <dsp:txXfrm>
        <a:off x="7298440" y="1102760"/>
        <a:ext cx="426404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238774" y="-237080"/>
          <a:ext cx="1743672" cy="2217832"/>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ne-NP" sz="1800" b="1" kern="1200" dirty="0"/>
            <a:t>हामीलाई जीवन दिनुभयो, र  पाप क्षमा गर्नुभयो (कलस्सी २:१३)</a:t>
          </a:r>
          <a:endParaRPr lang="en" sz="1800" b="1" kern="1200" dirty="0"/>
        </a:p>
      </dsp:txBody>
      <dsp:txXfrm rot="5400000">
        <a:off x="1694" y="348734"/>
        <a:ext cx="2217832" cy="1046204"/>
      </dsp:txXfrm>
    </dsp:sp>
    <dsp:sp modelId="{B885D748-65CB-4770-8E25-553E448535E9}">
      <dsp:nvSpPr>
        <dsp:cNvPr id="0" name=""/>
        <dsp:cNvSpPr/>
      </dsp:nvSpPr>
      <dsp:spPr>
        <a:xfrm rot="16200000">
          <a:off x="3117653" y="-731789"/>
          <a:ext cx="1743672" cy="3207251"/>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ne-NP" sz="1800" b="1" kern="1200" dirty="0">
              <a:solidFill>
                <a:prstClr val="white"/>
              </a:solidFill>
              <a:latin typeface="Aptos" panose="02110004020202020204"/>
              <a:ea typeface="+mn-ea"/>
              <a:cs typeface="Mangal" panose="02040503050203030202" pitchFamily="18" charset="0"/>
            </a:rPr>
            <a:t>हाम्रो कानुनी ऋणको आरोप रद्द गर्नुभयो जुन हाम्रो विरुद्धमा थियो (कलस्सी २:१४)</a:t>
          </a:r>
          <a:endParaRPr lang="en" sz="1800" b="1" kern="1200" dirty="0">
            <a:solidFill>
              <a:prstClr val="white"/>
            </a:solidFill>
            <a:latin typeface="Aptos" panose="02110004020202020204"/>
            <a:ea typeface="+mn-ea"/>
            <a:cs typeface="Mangal" panose="02040503050203030202" pitchFamily="18" charset="0"/>
          </a:endParaRPr>
        </a:p>
      </dsp:txBody>
      <dsp:txXfrm rot="5400000">
        <a:off x="2385864" y="348734"/>
        <a:ext cx="3207251" cy="1046204"/>
      </dsp:txXfrm>
    </dsp:sp>
    <dsp:sp modelId="{166E1F6B-A796-46A3-907A-6DDF004D0C02}">
      <dsp:nvSpPr>
        <dsp:cNvPr id="0" name=""/>
        <dsp:cNvSpPr/>
      </dsp:nvSpPr>
      <dsp:spPr>
        <a:xfrm rot="16200000">
          <a:off x="6482038" y="-722585"/>
          <a:ext cx="1743672" cy="3188843"/>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ne-NP" sz="1800" b="1" kern="1200" noProof="0" dirty="0">
              <a:solidFill>
                <a:schemeClr val="bg1"/>
              </a:solidFill>
            </a:rPr>
            <a:t>दुष्ट शक्ति र अधिकारहरूमाथि विजय प्राप्त गर्नुभयो</a:t>
          </a:r>
          <a:br>
            <a:rPr lang="es-ES" sz="1800" b="1" kern="1200" noProof="0" dirty="0">
              <a:solidFill>
                <a:schemeClr val="bg1"/>
              </a:solidFill>
            </a:rPr>
          </a:br>
          <a:r>
            <a:rPr lang="ne-NP" sz="1800" b="1" kern="1200" noProof="0" dirty="0">
              <a:solidFill>
                <a:schemeClr val="bg1"/>
              </a:solidFill>
            </a:rPr>
            <a:t>(कलस्सी २:१५</a:t>
          </a:r>
          <a:r>
            <a:rPr lang="ne-NP" sz="2000" b="1" kern="1200" noProof="0" dirty="0">
              <a:solidFill>
                <a:schemeClr val="bg1"/>
              </a:solidFill>
            </a:rPr>
            <a:t>)</a:t>
          </a:r>
          <a:endParaRPr lang="en" sz="2000" b="1" kern="1200" dirty="0">
            <a:solidFill>
              <a:schemeClr val="bg1"/>
            </a:solidFill>
          </a:endParaRPr>
        </a:p>
      </dsp:txBody>
      <dsp:txXfrm rot="5400000">
        <a:off x="5759453" y="348734"/>
        <a:ext cx="3188843"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05/02/2026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30B9F-AD79-4536-9556-0A271416F0CB}" type="slidenum">
              <a:rPr lang="es-ES" smtClean="0"/>
              <a:t>1</a:t>
            </a:fld>
            <a:endParaRPr lang="es-ES"/>
          </a:p>
        </p:txBody>
      </p:sp>
    </p:spTree>
    <p:extLst>
      <p:ext uri="{BB962C8B-B14F-4D97-AF65-F5344CB8AC3E}">
        <p14:creationId xmlns:p14="http://schemas.microsoft.com/office/powerpoint/2010/main" val="190610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30B9F-AD79-4536-9556-0A271416F0CB}" type="slidenum">
              <a:rPr lang="es-ES" smtClean="0"/>
              <a:t>2</a:t>
            </a:fld>
            <a:endParaRPr lang="es-ES"/>
          </a:p>
        </p:txBody>
      </p:sp>
    </p:spTree>
    <p:extLst>
      <p:ext uri="{BB962C8B-B14F-4D97-AF65-F5344CB8AC3E}">
        <p14:creationId xmlns:p14="http://schemas.microsoft.com/office/powerpoint/2010/main" val="1736857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30B9F-AD79-4536-9556-0A271416F0CB}" type="slidenum">
              <a:rPr lang="es-ES" smtClean="0"/>
              <a:t>6</a:t>
            </a:fld>
            <a:endParaRPr lang="es-ES"/>
          </a:p>
        </p:txBody>
      </p:sp>
    </p:spTree>
    <p:extLst>
      <p:ext uri="{BB962C8B-B14F-4D97-AF65-F5344CB8AC3E}">
        <p14:creationId xmlns:p14="http://schemas.microsoft.com/office/powerpoint/2010/main" val="281730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7</a:t>
            </a:fld>
            <a:endParaRPr lang="es-ES"/>
          </a:p>
        </p:txBody>
      </p:sp>
    </p:spTree>
    <p:extLst>
      <p:ext uri="{BB962C8B-B14F-4D97-AF65-F5344CB8AC3E}">
        <p14:creationId xmlns:p14="http://schemas.microsoft.com/office/powerpoint/2010/main" val="2634538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11</a:t>
            </a:fld>
            <a:endParaRPr lang="es-ES"/>
          </a:p>
        </p:txBody>
      </p:sp>
    </p:spTree>
    <p:extLst>
      <p:ext uri="{BB962C8B-B14F-4D97-AF65-F5344CB8AC3E}">
        <p14:creationId xmlns:p14="http://schemas.microsoft.com/office/powerpoint/2010/main" val="916313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05/02/2026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05/02/2026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png"/><Relationship Id="rId7" Type="http://schemas.openxmlformats.org/officeDocument/2006/relationships/diagramColors" Target="../diagrams/colors4.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microsoft.com/office/2007/relationships/hdphoto" Target="../media/hdphoto1.wdp"/><Relationship Id="rId12"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0.png"/><Relationship Id="rId4" Type="http://schemas.openxmlformats.org/officeDocument/2006/relationships/diagramData" Target="../diagrams/data1.xm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jpeg"/><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8.png"/><Relationship Id="rId5" Type="http://schemas.openxmlformats.org/officeDocument/2006/relationships/diagramQuickStyle" Target="../diagrams/quickStyle3.xml"/><Relationship Id="rId10" Type="http://schemas.openxmlformats.org/officeDocument/2006/relationships/image" Target="../media/image27.jpeg"/><Relationship Id="rId4" Type="http://schemas.openxmlformats.org/officeDocument/2006/relationships/diagramLayout" Target="../diagrams/layout3.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90DB77-35D0-8ABB-169B-84F7433B918C}"/>
              </a:ext>
            </a:extLst>
          </p:cNvPr>
          <p:cNvSpPr txBox="1"/>
          <p:nvPr/>
        </p:nvSpPr>
        <p:spPr>
          <a:xfrm>
            <a:off x="180374" y="1439578"/>
            <a:ext cx="5467351" cy="3416320"/>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a:r>
              <a:rPr lang="en-US" sz="7200" b="1" dirty="0" err="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ख्रीष्टमा</a:t>
            </a:r>
            <a:r>
              <a:rPr lang="en-U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r>
              <a:rPr lang="en-US" sz="7200" b="1" dirty="0" err="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पूर्ण</a:t>
            </a:r>
            <a:r>
              <a:rPr lang="ne-NP"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ता</a:t>
            </a:r>
            <a:endParaRPr lang="en-U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a:p>
            <a:pPr algn="ctr"/>
            <a:r>
              <a:rPr lang="en-US" sz="3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(Complete in Christ)</a:t>
            </a:r>
          </a:p>
        </p:txBody>
      </p:sp>
      <p:sp>
        <p:nvSpPr>
          <p:cNvPr id="5" name="CuadroTexto 4">
            <a:extLst>
              <a:ext uri="{FF2B5EF4-FFF2-40B4-BE49-F238E27FC236}">
                <a16:creationId xmlns:a16="http://schemas.microsoft.com/office/drawing/2014/main" id="{22398181-8462-76F4-B967-749414E9CCFF}"/>
              </a:ext>
            </a:extLst>
          </p:cNvPr>
          <p:cNvSpPr txBox="1"/>
          <p:nvPr/>
        </p:nvSpPr>
        <p:spPr>
          <a:xfrm>
            <a:off x="180374" y="6419249"/>
            <a:ext cx="5467351" cy="338554"/>
          </a:xfrm>
          <a:prstGeom prst="rect">
            <a:avLst/>
          </a:prstGeom>
          <a:noFill/>
        </p:spPr>
        <p:txBody>
          <a:bodyPr wrap="square" rtlCol="0">
            <a:spAutoFit/>
          </a:bodyPr>
          <a:lstStyle/>
          <a:p>
            <a:pPr algn="ctr"/>
            <a:r>
              <a:rPr lang="ne-NP" sz="1600" b="1" dirty="0">
                <a:solidFill>
                  <a:srgbClr val="93CBDA"/>
                </a:solidFill>
                <a:effectLst>
                  <a:outerShdw blurRad="38100" dist="38100" dir="2700000" algn="tl">
                    <a:srgbClr val="000000">
                      <a:alpha val="43137"/>
                    </a:srgbClr>
                  </a:outerShdw>
                </a:effectLst>
              </a:rPr>
              <a:t>मार्च ७, २०२६को निम्ति अध्याय १०</a:t>
            </a:r>
            <a:endParaRPr lang="en" sz="1600" b="1" dirty="0">
              <a:solidFill>
                <a:srgbClr val="93CBD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111905C-C1CF-1107-A5BF-FF24EA22FB20}"/>
              </a:ext>
            </a:extLst>
          </p:cNvPr>
          <p:cNvSpPr txBox="1"/>
          <p:nvPr/>
        </p:nvSpPr>
        <p:spPr>
          <a:xfrm>
            <a:off x="0" y="0"/>
            <a:ext cx="12192000" cy="769441"/>
          </a:xfrm>
          <a:prstGeom prst="rect">
            <a:avLst/>
          </a:prstGeom>
          <a:noFill/>
        </p:spPr>
        <p:txBody>
          <a:bodyPr wrap="square">
            <a:spAutoFit/>
          </a:bodyPr>
          <a:lstStyle/>
          <a:p>
            <a:pPr algn="ctr"/>
            <a:r>
              <a:rPr lang="ne-NP" sz="4400" b="1" dirty="0">
                <a:ln w="6600">
                  <a:solidFill>
                    <a:schemeClr val="accent2"/>
                  </a:solidFill>
                  <a:prstDash val="solid"/>
                </a:ln>
                <a:solidFill>
                  <a:srgbClr val="FFFFFF"/>
                </a:solidFill>
                <a:effectLst>
                  <a:outerShdw dist="38100" dir="2700000" algn="tl" rotWithShape="0">
                    <a:schemeClr val="accent2"/>
                  </a:outerShdw>
                </a:effectLst>
              </a:rPr>
              <a:t>पर्व, औँसी र विधिका सब्बाथ दिनहरू</a:t>
            </a:r>
            <a:endParaRPr lang="en"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8FB28084-C0F0-D1F7-D5C5-9E2C21B6302D}"/>
              </a:ext>
            </a:extLst>
          </p:cNvPr>
          <p:cNvSpPr txBox="1"/>
          <p:nvPr/>
        </p:nvSpPr>
        <p:spPr>
          <a:xfrm>
            <a:off x="1271587" y="711463"/>
            <a:ext cx="9648825" cy="646331"/>
          </a:xfrm>
          <a:prstGeom prst="rect">
            <a:avLst/>
          </a:prstGeom>
          <a:noFill/>
        </p:spPr>
        <p:txBody>
          <a:bodyPr wrap="square">
            <a:spAutoFit/>
          </a:bodyPr>
          <a:lstStyle/>
          <a:p>
            <a:pPr algn="ctr"/>
            <a:r>
              <a:rPr lang="ne-NP" b="1" dirty="0">
                <a:solidFill>
                  <a:srgbClr val="FFFF66"/>
                </a:solidFill>
                <a:effectLst>
                  <a:outerShdw blurRad="38100" dist="38100" dir="2700000" algn="tl">
                    <a:srgbClr val="000000">
                      <a:alpha val="43137"/>
                    </a:srgbClr>
                  </a:outerShdw>
                </a:effectLst>
                <a:latin typeface="Comic Sans MS" panose="030F0702030302020204" pitchFamily="66" charset="0"/>
              </a:rPr>
              <a:t>“यसकारण खाने-पिउने, पर्व, औँसी वा सब्बाथका विषयमा कसैले तिमीहरूलाई दोष नलगाओस्।” कलस्सी २:१६</a:t>
            </a:r>
            <a:endParaRPr lang="en" sz="1400" b="1" dirty="0">
              <a:solidFill>
                <a:srgbClr val="FFFF66"/>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8465C017-0A21-32CB-C486-A75F72F0FC7E}"/>
              </a:ext>
            </a:extLst>
          </p:cNvPr>
          <p:cNvSpPr txBox="1"/>
          <p:nvPr/>
        </p:nvSpPr>
        <p:spPr>
          <a:xfrm>
            <a:off x="323850" y="1500782"/>
            <a:ext cx="6724650" cy="707886"/>
          </a:xfrm>
          <a:prstGeom prst="rect">
            <a:avLst/>
          </a:prstGeom>
          <a:noFill/>
        </p:spPr>
        <p:txBody>
          <a:bodyPr wrap="square" rtlCol="0">
            <a:spAutoFit/>
          </a:bodyPr>
          <a:lstStyle/>
          <a:p>
            <a:pPr>
              <a:spcBef>
                <a:spcPts val="600"/>
              </a:spcBef>
            </a:pPr>
            <a:r>
              <a:rPr lang="ne-NP" sz="2000" b="1" dirty="0"/>
              <a:t>खतनासँगै धार्मिक पर्वहरू र विधिहरू यहूदी र अन्यजातिबीच भिन्नता थिए।</a:t>
            </a:r>
            <a:endParaRPr lang="en" sz="2000" b="1" dirty="0"/>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988191899"/>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323850" y="4632554"/>
            <a:ext cx="6724650" cy="1938992"/>
          </a:xfrm>
          <a:prstGeom prst="rect">
            <a:avLst/>
          </a:prstGeom>
          <a:noFill/>
        </p:spPr>
        <p:txBody>
          <a:bodyPr wrap="square" rtlCol="0">
            <a:spAutoFit/>
          </a:bodyPr>
          <a:lstStyle>
            <a:defPPr>
              <a:defRPr lang="en"/>
            </a:defPPr>
            <a:lvl1pPr>
              <a:spcBef>
                <a:spcPts val="600"/>
              </a:spcBef>
              <a:defRPr sz="2000" b="1"/>
            </a:lvl1pPr>
          </a:lstStyle>
          <a:p>
            <a:r>
              <a:rPr lang="ne-NP" dirty="0"/>
              <a:t>जगतव्यापी भएकोले यहूदी र अयहूदी सबैलाई लागु हुन्छपावलले होशे २:११लाई उद्धृत गरेर पवित्रमन्दिरमा गरिने सबै सेवाकार्यहरूलाई संक्षिप्‍तमा उल्लेख गर्छन्।  यहाँ उल्लेखित “सब्बाथहरू” विधिगत (</a:t>
            </a:r>
            <a:r>
              <a:rPr lang="en-US" dirty="0"/>
              <a:t>ritual) </a:t>
            </a:r>
            <a:r>
              <a:rPr lang="ne-NP" dirty="0"/>
              <a:t>सब्बाथहरू हुन्— सातवटा वार्षिक सब्बाथ, साप्ताहिक सब्बाथ होइन, जो नैतिक व्यवस्थामा पर्छ र सबैका लागि लागू हुन्छ। यो ।</a:t>
            </a:r>
          </a:p>
        </p:txBody>
      </p:sp>
      <p:sp>
        <p:nvSpPr>
          <p:cNvPr id="10" name="CuadroTexto 9">
            <a:extLst>
              <a:ext uri="{FF2B5EF4-FFF2-40B4-BE49-F238E27FC236}">
                <a16:creationId xmlns:a16="http://schemas.microsoft.com/office/drawing/2014/main" id="{778F6746-B772-2D55-BFDE-36C5C495136E}"/>
              </a:ext>
            </a:extLst>
          </p:cNvPr>
          <p:cNvSpPr txBox="1"/>
          <p:nvPr/>
        </p:nvSpPr>
        <p:spPr>
          <a:xfrm>
            <a:off x="323850" y="2451115"/>
            <a:ext cx="6724650" cy="1938992"/>
          </a:xfrm>
          <a:prstGeom prst="rect">
            <a:avLst/>
          </a:prstGeom>
          <a:noFill/>
        </p:spPr>
        <p:txBody>
          <a:bodyPr wrap="square" rtlCol="0">
            <a:spAutoFit/>
          </a:bodyPr>
          <a:lstStyle>
            <a:defPPr>
              <a:defRPr lang="en"/>
            </a:defPPr>
            <a:lvl1pPr>
              <a:spcBef>
                <a:spcPts val="600"/>
              </a:spcBef>
              <a:defRPr sz="2000" b="1"/>
            </a:lvl1pPr>
          </a:lstStyle>
          <a:p>
            <a:r>
              <a:rPr lang="ne-NP" dirty="0"/>
              <a:t>खतनाको उद्देष्यलाई पावलले स्पष्ट पारेका थिए। अनि “दोष नलगाओस्” भन्ने शब्दले विधिपूर्वक वा विधिहरू पालन गरेर पाउने मुक्ति पाउने धारणाको व्यवस्थाको अन्त्य जनाउँछ। यी पर्व र विधिहरू उद्धारको लागि अनिवार्य थिएनन्, किनकि येशूले क्रूसमा तिनको उद्देश्य पूरा गर्नुभएको थियो (मत्ती २७:५१; कलस्सी २:१६)।</a:t>
            </a:r>
            <a:endParaRPr lang="en" dirty="0"/>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ne-NP" sz="4400" b="1" dirty="0">
                <a:ln/>
                <a:solidFill>
                  <a:srgbClr val="FF0000"/>
                </a:solidFill>
              </a:rPr>
              <a:t>मानिसका आज्ञाहरू</a:t>
            </a:r>
            <a:endParaRPr lang="en" sz="4400" b="1" dirty="0">
              <a:ln/>
              <a:solidFill>
                <a:srgbClr val="FF0000"/>
              </a:solidFill>
            </a:endParaRPr>
          </a:p>
        </p:txBody>
      </p:sp>
      <p:sp>
        <p:nvSpPr>
          <p:cNvPr id="4" name="CuadroTexto 3">
            <a:extLst>
              <a:ext uri="{FF2B5EF4-FFF2-40B4-BE49-F238E27FC236}">
                <a16:creationId xmlns:a16="http://schemas.microsoft.com/office/drawing/2014/main" id="{ABDBFBC3-D00D-2703-6F2A-9A25EC679054}"/>
              </a:ext>
            </a:extLst>
          </p:cNvPr>
          <p:cNvSpPr txBox="1"/>
          <p:nvPr/>
        </p:nvSpPr>
        <p:spPr>
          <a:xfrm>
            <a:off x="1443036" y="671707"/>
            <a:ext cx="9305925"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ne-NP" b="1" dirty="0">
                <a:solidFill>
                  <a:schemeClr val="accent4">
                    <a:lumMod val="50000"/>
                  </a:schemeClr>
                </a:solidFill>
                <a:latin typeface="Comic Sans MS" panose="030F0702030302020204" pitchFamily="66" charset="0"/>
              </a:rPr>
              <a:t>“यी मानिसका नियम र शिक्षामा आधारित छन्,</a:t>
            </a:r>
          </a:p>
          <a:p>
            <a:pPr algn="ctr"/>
            <a:r>
              <a:rPr lang="ne-NP" b="1" dirty="0">
                <a:solidFill>
                  <a:schemeClr val="accent4">
                    <a:lumMod val="50000"/>
                  </a:schemeClr>
                </a:solidFill>
                <a:latin typeface="Comic Sans MS" panose="030F0702030302020204" pitchFamily="66" charset="0"/>
              </a:rPr>
              <a:t>र प्रयोगसँगै समाप्त हुन्छन्।” कलस्सी २:२२</a:t>
            </a:r>
          </a:p>
          <a:p>
            <a:pPr algn="ctr"/>
            <a:endParaRPr lang="en" sz="1400" b="1" dirty="0">
              <a:solidFill>
                <a:schemeClr val="accent4">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7C8DBD73-D4CD-7414-5B73-15101FDEB559}"/>
              </a:ext>
            </a:extLst>
          </p:cNvPr>
          <p:cNvSpPr txBox="1"/>
          <p:nvPr/>
        </p:nvSpPr>
        <p:spPr>
          <a:xfrm>
            <a:off x="152400" y="1815034"/>
            <a:ext cx="7222434" cy="1323439"/>
          </a:xfrm>
          <a:prstGeom prst="rect">
            <a:avLst/>
          </a:prstGeom>
          <a:noFill/>
        </p:spPr>
        <p:txBody>
          <a:bodyPr wrap="square">
            <a:spAutoFit/>
          </a:bodyPr>
          <a:lstStyle>
            <a:defPPr>
              <a:defRPr lang="en"/>
            </a:defPPr>
            <a:lvl1pPr>
              <a:spcBef>
                <a:spcPts val="600"/>
              </a:spcBef>
              <a:defRPr sz="2000" b="1"/>
            </a:lvl1pPr>
          </a:lstStyle>
          <a:p>
            <a:r>
              <a:rPr lang="ne-NP" dirty="0"/>
              <a:t>झूटा शिक्षकहरूले जसको बारेमा पावलले सम्बोधन गर्छन् ती यहूदी नियमहरू पालना गरेपछि मात्र उद्धार हुन्छ भन्थे (प्रेरित १५:१, ५)। ती व्यवस्था वा विधिहरूलाई रब्बी वा यहूदी धर्मगुरुहरूले बनाएका थिए।</a:t>
            </a:r>
            <a:endParaRPr lang="en" dirty="0"/>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206"/>
          <a:stretch>
            <a:fillRect/>
          </a:stretch>
        </p:blipFill>
        <p:spPr>
          <a:xfrm>
            <a:off x="7374834" y="1632529"/>
            <a:ext cx="4665871" cy="3088937"/>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2001780" y="4939599"/>
            <a:ext cx="8249649" cy="707886"/>
          </a:xfrm>
          <a:prstGeom prst="rect">
            <a:avLst/>
          </a:prstGeom>
          <a:noFill/>
        </p:spPr>
        <p:txBody>
          <a:bodyPr wrap="square">
            <a:spAutoFit/>
          </a:bodyPr>
          <a:lstStyle/>
          <a:p>
            <a:pPr>
              <a:spcBef>
                <a:spcPts val="600"/>
              </a:spcBef>
            </a:pPr>
            <a:r>
              <a:rPr lang="ne-NP" sz="2000" b="1" dirty="0"/>
              <a:t>ती नियमहरूमा केही नैतिक मूल्यहरू छन भनेर पावलले स्पष्ट पार्छन् तर तिनीहरूले हृदयलाई परिवर्तन गर्न सक्षम छैनन् (कलस्सी २:२३)।</a:t>
            </a:r>
            <a:endParaRPr lang="en" sz="2000" b="1" dirty="0"/>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2400" y="3261929"/>
            <a:ext cx="7222434" cy="1323439"/>
          </a:xfrm>
          <a:prstGeom prst="rect">
            <a:avLst/>
          </a:prstGeom>
          <a:noFill/>
        </p:spPr>
        <p:txBody>
          <a:bodyPr wrap="square">
            <a:spAutoFit/>
          </a:bodyPr>
          <a:lstStyle>
            <a:defPPr>
              <a:defRPr lang="en"/>
            </a:defPPr>
            <a:lvl1pPr>
              <a:spcBef>
                <a:spcPts val="600"/>
              </a:spcBef>
              <a:defRPr sz="2000" b="1"/>
            </a:lvl1pPr>
          </a:lstStyle>
          <a:p>
            <a:r>
              <a:rPr lang="ne-NP" dirty="0"/>
              <a:t>पावलको तर्क हेरौँ—बप्तिस्मामा हामी “संसारका आधारभूत तत्वहरू” प्रति मरेका छौँ र येशूका निम्ति बाँच्छौँ। तर यदि अझै पनि विधिगत अशुद्धतामा डराइरह्यौँ भने, हामी संसारमै बाँचिरहेका हुन्छौँ। (कलस्सी २:२०–२२)।</a:t>
            </a:r>
            <a:endParaRPr lang="en" dirty="0"/>
          </a:p>
        </p:txBody>
      </p:sp>
      <p:sp>
        <p:nvSpPr>
          <p:cNvPr id="10" name="CuadroTexto 9">
            <a:extLst>
              <a:ext uri="{FF2B5EF4-FFF2-40B4-BE49-F238E27FC236}">
                <a16:creationId xmlns:a16="http://schemas.microsoft.com/office/drawing/2014/main" id="{0923553A-A535-CC4A-843E-B3B2741D1256}"/>
              </a:ext>
            </a:extLst>
          </p:cNvPr>
          <p:cNvSpPr txBox="1"/>
          <p:nvPr/>
        </p:nvSpPr>
        <p:spPr>
          <a:xfrm>
            <a:off x="2032389" y="5908719"/>
            <a:ext cx="8249648" cy="707886"/>
          </a:xfrm>
          <a:prstGeom prst="rect">
            <a:avLst/>
          </a:prstGeom>
          <a:noFill/>
        </p:spPr>
        <p:txBody>
          <a:bodyPr wrap="square">
            <a:spAutoFit/>
          </a:bodyPr>
          <a:lstStyle>
            <a:defPPr>
              <a:defRPr lang="en"/>
            </a:defPPr>
            <a:lvl1pPr>
              <a:spcBef>
                <a:spcPts val="600"/>
              </a:spcBef>
              <a:defRPr sz="2000" b="1"/>
            </a:lvl1pPr>
          </a:lstStyle>
          <a:p>
            <a:r>
              <a:rPr lang="ne-NP" dirty="0"/>
              <a:t>निष्कर्ष—हामी मानिसका दर्शन होइन, पवित्रशास्त्रका शिक्षाद्वारा निर्देशित हुनुपर्छ।</a:t>
            </a:r>
            <a:endParaRPr lang="en" dirty="0"/>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414130" y="1805711"/>
            <a:ext cx="11426686" cy="3123932"/>
          </a:xfrm>
          <a:prstGeom prst="rect">
            <a:avLst/>
          </a:prstGeom>
          <a:noFill/>
        </p:spPr>
        <p:txBody>
          <a:bodyPr wrap="square">
            <a:spAutoFit/>
          </a:bodyPr>
          <a:lstStyle/>
          <a:p>
            <a:pPr>
              <a:spcBef>
                <a:spcPts val="600"/>
              </a:spcBef>
            </a:pPr>
            <a:r>
              <a:rPr lang="ne-NP" sz="2400" b="1">
                <a:latin typeface="Constantia" panose="02030602050306030303" pitchFamily="18" charset="0"/>
                <a:cs typeface="Kalimati" panose="00000400000000000000" pitchFamily="2"/>
              </a:rPr>
              <a:t>“</a:t>
            </a:r>
            <a:r>
              <a:rPr lang="ne-NP" sz="2400" b="1" dirty="0">
                <a:latin typeface="Constantia" panose="02030602050306030303" pitchFamily="18" charset="0"/>
                <a:cs typeface="Kalimati" panose="00000400000000000000" pitchFamily="2"/>
              </a:rPr>
              <a:t>येशूभक्तलाई लेबनोनको देवदारसँग (वा पिपलको बोट) तुलना गरिएको छ। यसले सतही माटोमा मात्र जरा गाड्दैन, तर चट्टानभित्र गहिरोसम्म जरा फैलाउँछ। आँधीबेहरीमा पनि</a:t>
            </a:r>
          </a:p>
          <a:p>
            <a:pPr>
              <a:spcBef>
                <a:spcPts val="600"/>
              </a:spcBef>
            </a:pPr>
            <a:r>
              <a:rPr lang="ne-NP" sz="2400" b="1" dirty="0">
                <a:latin typeface="Constantia" panose="02030602050306030303" pitchFamily="18" charset="0"/>
                <a:cs typeface="Kalimati" panose="00000400000000000000" pitchFamily="2"/>
              </a:rPr>
              <a:t>त्यो दृढ उभिन्छ। त्यस्तै, साँचो र परिपक्‍व येशूभक्त पनि ख्रीष्टमा गहिरो जरा गाड्छ। उसको विश्‍वास वा आस्था मुक्तिदातामा हुन्छ। उसलाई थाहा छ— उसले कसमा विश्वास गर्छ। येशू ख्रीष्ट परमेश्‍वरका पुत्र र पापीहरूका मुक्तिदाता हुनुहुन्छ भनेर उसले हृदयदेखि नै विश्‍वास गरेको हुन्छ। उसमा भएको विश्‍वासको जरा गहिरोमा गाडिएको हुन्छ। पक्‍का वा सकली येशूभक्त लेबनानको सिदार रूख जस्तै हुन्छ। यो केवल नरम माटोको सतहमा मात्रै उम्रिरहेको हुँदैन, तर परमेश्‍वरमा जरा गाडिएको हुन्छ। पहाडका चट्टानहरूमा च्यापिएर बसेका हुन्छन्।"</a:t>
            </a:r>
          </a:p>
        </p:txBody>
      </p:sp>
      <p:sp>
        <p:nvSpPr>
          <p:cNvPr id="4" name="CuadroTexto 3">
            <a:extLst>
              <a:ext uri="{FF2B5EF4-FFF2-40B4-BE49-F238E27FC236}">
                <a16:creationId xmlns:a16="http://schemas.microsoft.com/office/drawing/2014/main" id="{071DBF2B-E3D5-3C5E-89C4-06904F2248AE}"/>
              </a:ext>
            </a:extLst>
          </p:cNvPr>
          <p:cNvSpPr txBox="1"/>
          <p:nvPr/>
        </p:nvSpPr>
        <p:spPr>
          <a:xfrm>
            <a:off x="3389814" y="6092605"/>
            <a:ext cx="5685181" cy="338554"/>
          </a:xfrm>
          <a:prstGeom prst="rect">
            <a:avLst/>
          </a:prstGeom>
          <a:noFill/>
        </p:spPr>
        <p:txBody>
          <a:bodyPr wrap="square" rtlCol="0">
            <a:spAutoFit/>
          </a:bodyPr>
          <a:lstStyle/>
          <a:p>
            <a:pPr algn="ctr"/>
            <a:r>
              <a:rPr lang="ne-NP" sz="1600" b="1" dirty="0"/>
              <a:t>एलेन जी. ह्वाइट, आवर हाइ कलिङ्ग, नभेम्बर २१</a:t>
            </a:r>
            <a:endParaRPr lang="en" sz="1600" b="1" dirty="0"/>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5">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00021" y="3900493"/>
            <a:ext cx="4540629" cy="326243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a:t>
            </a:r>
            <a:r>
              <a:rPr kumimoji="0" lang="ne-NP" sz="24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“यसकारण खानपान, पेयपदार्थ, पर्व, औँसी वा सब्बाथहरूका विषयमा कसैले तिमीहरूलाई न्याय नगरोस्। यी आउने कुराहरूको छायाँ मात्र हुन्, तर वास्तविकता ख्रीष्टमा छ।”</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24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कलस्सी २:१६-१७</a:t>
            </a: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s-ES" sz="18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358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3576889" y="3800475"/>
            <a:ext cx="8615111"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e-NP" sz="2000" b="1" dirty="0">
                <a:solidFill>
                  <a:srgbClr val="0B8B10"/>
                </a:solidFill>
              </a:rPr>
              <a:t>विश्वासका लाभहरू</a:t>
            </a:r>
          </a:p>
          <a:p>
            <a:pPr>
              <a:spcBef>
                <a:spcPts val="600"/>
              </a:spcBef>
            </a:pPr>
            <a:r>
              <a:rPr lang="ne-NP" sz="2000" b="1" dirty="0">
                <a:solidFill>
                  <a:srgbClr val="0B8B10"/>
                </a:solidFill>
              </a:rPr>
              <a:t>     </a:t>
            </a:r>
            <a:r>
              <a:rPr lang="ne-NP" sz="2000" b="1" dirty="0"/>
              <a:t>सान्त्वना, प्रशंसा र व्यवस्था (कलस्सी २:१–५)</a:t>
            </a:r>
          </a:p>
          <a:p>
            <a:pPr>
              <a:spcBef>
                <a:spcPts val="600"/>
              </a:spcBef>
            </a:pPr>
            <a:r>
              <a:rPr lang="ne-NP" sz="2000" b="1" dirty="0"/>
              <a:t>     ख्रीष्टमा जरा गाडिएको जीवन (कलस्सी २:६–८)</a:t>
            </a:r>
          </a:p>
          <a:p>
            <a:pPr>
              <a:spcBef>
                <a:spcPts val="600"/>
              </a:spcBef>
            </a:pPr>
            <a:r>
              <a:rPr lang="ne-NP" sz="2000" b="1" dirty="0"/>
              <a:t>    </a:t>
            </a:r>
            <a:r>
              <a:rPr lang="ne-NP" sz="1600" b="1" dirty="0"/>
              <a:t>विधि पालन वा धर्मकर्म गरेर मुक्ति पाउने योजना क्रूसमा टाँगिएको थियो (कलस्सी २:९–१५)</a:t>
            </a:r>
          </a:p>
          <a:p>
            <a:pPr>
              <a:spcBef>
                <a:spcPts val="1800"/>
              </a:spcBef>
            </a:pPr>
            <a:r>
              <a:rPr lang="ne-NP" sz="2000" b="1" dirty="0">
                <a:solidFill>
                  <a:srgbClr val="500797"/>
                </a:solidFill>
              </a:rPr>
              <a:t>विश्वास हल्लाउने समस्याहरू</a:t>
            </a:r>
          </a:p>
          <a:p>
            <a:pPr>
              <a:spcBef>
                <a:spcPts val="600"/>
              </a:spcBef>
            </a:pPr>
            <a:r>
              <a:rPr lang="ne-NP" sz="2000" b="1" dirty="0">
                <a:solidFill>
                  <a:srgbClr val="500797"/>
                </a:solidFill>
              </a:rPr>
              <a:t>    </a:t>
            </a:r>
            <a:r>
              <a:rPr lang="ne-NP" sz="2000" b="1" dirty="0"/>
              <a:t>पर्व, औँसी र सब्बाथ चाडका दिनहरू (कलस्सी २:१६–१९) </a:t>
            </a:r>
          </a:p>
          <a:p>
            <a:pPr>
              <a:spcBef>
                <a:spcPts val="600"/>
              </a:spcBef>
            </a:pPr>
            <a:r>
              <a:rPr lang="ne-NP" sz="2000" b="1" dirty="0"/>
              <a:t>    मानिसका परम्परा वा आज्ञाहरू (कलस्सी २:२९–२३)</a:t>
            </a:r>
            <a:endParaRPr lang="en" sz="2000" b="1" dirty="0"/>
          </a:p>
        </p:txBody>
      </p:sp>
      <p:sp>
        <p:nvSpPr>
          <p:cNvPr id="3" name="CuadroTexto 2">
            <a:extLst>
              <a:ext uri="{FF2B5EF4-FFF2-40B4-BE49-F238E27FC236}">
                <a16:creationId xmlns:a16="http://schemas.microsoft.com/office/drawing/2014/main" id="{9E709FED-E1CA-A956-4290-5E5110D53C6A}"/>
              </a:ext>
            </a:extLst>
          </p:cNvPr>
          <p:cNvSpPr txBox="1"/>
          <p:nvPr/>
        </p:nvSpPr>
        <p:spPr>
          <a:xfrm>
            <a:off x="144380" y="70338"/>
            <a:ext cx="7748336" cy="1092607"/>
          </a:xfrm>
          <a:prstGeom prst="rect">
            <a:avLst/>
          </a:prstGeom>
          <a:noFill/>
        </p:spPr>
        <p:txBody>
          <a:bodyPr wrap="square">
            <a:spAutoFit/>
          </a:bodyPr>
          <a:lstStyle>
            <a:defPPr>
              <a:defRPr lang="en"/>
            </a:defPPr>
            <a:lvl1pPr>
              <a:spcBef>
                <a:spcPts val="600"/>
              </a:spcBef>
              <a:defRPr sz="2000" b="1"/>
            </a:lvl1pPr>
          </a:lstStyle>
          <a:p>
            <a:r>
              <a:rPr lang="ne-NP" dirty="0"/>
              <a:t>येशूमा विश्वासले हामीलाई महान् आशिषहरू दिन्छन्।</a:t>
            </a:r>
          </a:p>
          <a:p>
            <a:r>
              <a:rPr lang="ne-NP" dirty="0"/>
              <a:t>पाप क्षमा मात्र होइन, हामीले सान्त्वना, बुद्धि, मार्गदर्शन र स्थिरता पनि प्राप्त गर्छौँ।</a:t>
            </a:r>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9718" y="195203"/>
            <a:ext cx="39220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048" y="305752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3207" y="5372323"/>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2963258" y="3694250"/>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38713" y="5010097"/>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38713" y="6308682"/>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38713" y="5924871"/>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38713" y="4238793"/>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38713" y="4626286"/>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144380" y="2111461"/>
            <a:ext cx="7208418" cy="784830"/>
          </a:xfrm>
          <a:prstGeom prst="rect">
            <a:avLst/>
          </a:prstGeom>
          <a:noFill/>
        </p:spPr>
        <p:txBody>
          <a:bodyPr wrap="square">
            <a:spAutoFit/>
          </a:bodyPr>
          <a:lstStyle/>
          <a:p>
            <a:pPr>
              <a:spcBef>
                <a:spcPts val="600"/>
              </a:spcBef>
            </a:pPr>
            <a:r>
              <a:rPr lang="ne-NP" sz="2000" b="1" dirty="0"/>
              <a:t>उनले चेतावनी पनि दिन्छन्—हामीले जरा कसरी गाड्ने?</a:t>
            </a:r>
          </a:p>
          <a:p>
            <a:pPr>
              <a:spcBef>
                <a:spcPts val="600"/>
              </a:spcBef>
            </a:pPr>
            <a:r>
              <a:rPr lang="ne-NP" sz="2000" b="1" dirty="0"/>
              <a:t>मानव दर्शन र सिद्धान्तमा होइन, तर जीवित परमेश्वरको वचनमा।</a:t>
            </a:r>
          </a:p>
        </p:txBody>
      </p:sp>
      <p:sp>
        <p:nvSpPr>
          <p:cNvPr id="7" name="CuadroTexto 6">
            <a:extLst>
              <a:ext uri="{FF2B5EF4-FFF2-40B4-BE49-F238E27FC236}">
                <a16:creationId xmlns:a16="http://schemas.microsoft.com/office/drawing/2014/main" id="{0EE89E5B-04AA-F5A8-FE8D-CB1B4B6B721F}"/>
              </a:ext>
            </a:extLst>
          </p:cNvPr>
          <p:cNvSpPr txBox="1"/>
          <p:nvPr/>
        </p:nvSpPr>
        <p:spPr>
          <a:xfrm>
            <a:off x="144379" y="1244788"/>
            <a:ext cx="7592499" cy="784830"/>
          </a:xfrm>
          <a:prstGeom prst="rect">
            <a:avLst/>
          </a:prstGeom>
          <a:noFill/>
        </p:spPr>
        <p:txBody>
          <a:bodyPr wrap="square">
            <a:spAutoFit/>
          </a:bodyPr>
          <a:lstStyle/>
          <a:p>
            <a:pPr>
              <a:spcBef>
                <a:spcPts val="600"/>
              </a:spcBef>
            </a:pPr>
            <a:r>
              <a:rPr lang="ne-NP" sz="2000" b="1" dirty="0"/>
              <a:t>पावलले हामीलाई त्यो विश्वासमा जरा गाड्न आग्रह गर्छन्,</a:t>
            </a:r>
          </a:p>
          <a:p>
            <a:pPr>
              <a:spcBef>
                <a:spcPts val="600"/>
              </a:spcBef>
            </a:pPr>
            <a:r>
              <a:rPr lang="ne-NP" sz="2000" b="1" dirty="0"/>
              <a:t>ताकि हामी परमेश्वरको राज्यका लागिअसल फल फलाउने रूखहरू बनौँ।</a:t>
            </a:r>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133475" y="1033375"/>
            <a:ext cx="10420350" cy="1015663"/>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e-NP"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विश्वासका लाभहरू</a:t>
            </a:r>
            <a:endParaRPr lang="en"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endParaRP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1653704" y="119669"/>
            <a:ext cx="3600000" cy="1298377"/>
          </a:xfrm>
          <a:prstGeom prst="wedgeEllipseCallout">
            <a:avLst>
              <a:gd name="adj1" fmla="val -37625"/>
              <a:gd name="adj2" fmla="val 67583"/>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ne-NP" sz="2000" b="1" dirty="0">
                <a:solidFill>
                  <a:schemeClr val="bg1"/>
                </a:solidFill>
                <a:effectLst>
                  <a:outerShdw blurRad="38100" dist="38100" dir="2700000" algn="tl">
                    <a:srgbClr val="000000">
                      <a:alpha val="43137"/>
                    </a:srgbClr>
                  </a:outerShdw>
                </a:effectLst>
              </a:rPr>
              <a:t>“</a:t>
            </a:r>
            <a:r>
              <a:rPr lang="ne-NP" sz="2000" b="1" dirty="0">
                <a:solidFill>
                  <a:schemeClr val="bg1"/>
                </a:solidFill>
                <a:effectLst>
                  <a:outerShdw blurRad="38100" dist="38100" dir="2700000" algn="tl">
                    <a:srgbClr val="000000">
                      <a:alpha val="43137"/>
                    </a:srgbClr>
                  </a:outerShdw>
                </a:effectLst>
                <a:cs typeface="Kalimati" panose="00000400000000000000" pitchFamily="2"/>
              </a:rPr>
              <a:t>बुद्धि कहाँ पाइन्छ? समझ कहाँ वास गर्छ?” (अय्यूब २८:१२)</a:t>
            </a:r>
            <a:endParaRPr lang="en" sz="1600" b="1" dirty="0">
              <a:solidFill>
                <a:schemeClr val="bg1"/>
              </a:solidFill>
              <a:effectLst>
                <a:outerShdw blurRad="38100" dist="38100" dir="2700000" algn="tl">
                  <a:srgbClr val="000000">
                    <a:alpha val="43137"/>
                  </a:srgbClr>
                </a:outerShdw>
              </a:effectLst>
              <a:cs typeface="Kalimati" panose="00000400000000000000" pitchFamily="2"/>
            </a:endParaRPr>
          </a:p>
        </p:txBody>
      </p:sp>
      <p:sp>
        <p:nvSpPr>
          <p:cNvPr id="3" name="CuadroTexto 2">
            <a:extLst>
              <a:ext uri="{FF2B5EF4-FFF2-40B4-BE49-F238E27FC236}">
                <a16:creationId xmlns:a16="http://schemas.microsoft.com/office/drawing/2014/main" id="{B89C18D0-00CD-E4A3-84AC-6B2A27A25F92}"/>
              </a:ext>
            </a:extLst>
          </p:cNvPr>
          <p:cNvSpPr txBox="1"/>
          <p:nvPr/>
        </p:nvSpPr>
        <p:spPr>
          <a:xfrm>
            <a:off x="5417696" y="291808"/>
            <a:ext cx="3940312" cy="1298377"/>
          </a:xfrm>
          <a:prstGeom prst="wedgeEllipseCallout">
            <a:avLst>
              <a:gd name="adj1" fmla="val 61738"/>
              <a:gd name="adj2" fmla="val 7819"/>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ne-NP" dirty="0">
                <a:solidFill>
                  <a:schemeClr val="bg1"/>
                </a:solidFill>
                <a:effectLst>
                  <a:outerShdw blurRad="38100" dist="38100" dir="2700000" algn="tl">
                    <a:srgbClr val="000000">
                      <a:alpha val="43137"/>
                    </a:srgbClr>
                  </a:outerShdw>
                </a:effectLst>
                <a:cs typeface="Kalimati" panose="00000400000000000000" pitchFamily="2"/>
              </a:rPr>
              <a:t>“ख्रीष्टमा बुद्धि र ज्ञानका सबै खजाना लुकेका छन्।” (कलस्सी २:३)</a:t>
            </a: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769441"/>
          </a:xfrm>
          <a:prstGeom prst="rect">
            <a:avLst/>
          </a:prstGeom>
          <a:noFill/>
        </p:spPr>
        <p:txBody>
          <a:bodyPr wrap="square">
            <a:spAutoFit/>
          </a:bodyPr>
          <a:lstStyle/>
          <a:p>
            <a:pPr algn="ctr"/>
            <a:r>
              <a:rPr lang="ne-NP"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सान्त्वना, प्रशंसा र व्यवस्था वा विधिको शासन</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013AA1A-A0B4-7424-A1FF-448AD852ABE3}"/>
              </a:ext>
            </a:extLst>
          </p:cNvPr>
          <p:cNvSpPr txBox="1"/>
          <p:nvPr/>
        </p:nvSpPr>
        <p:spPr>
          <a:xfrm>
            <a:off x="638175" y="702766"/>
            <a:ext cx="10915650" cy="646331"/>
          </a:xfrm>
          <a:prstGeom prst="rect">
            <a:avLst/>
          </a:prstGeom>
          <a:noFill/>
        </p:spPr>
        <p:txBody>
          <a:bodyPr wrap="square">
            <a:spAutoFit/>
          </a:bodyPr>
          <a:lstStyle/>
          <a:p>
            <a:pPr algn="ctr"/>
            <a:r>
              <a:rPr lang="ne-NP"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“म शरीरमा तिमीहरूसँग नभए पनि आत्मामा तिमीहरूसँग छु,</a:t>
            </a:r>
          </a:p>
          <a:p>
            <a:pPr algn="ctr"/>
            <a:r>
              <a:rPr lang="ne-NP"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तिमीहरूको राम्रो व्यवस्था र ख्रीष्टमाथिको दृढ विश्वास देखेर आनन्दित छु।” कलस्सी २:५</a:t>
            </a:r>
          </a:p>
        </p:txBody>
      </p:sp>
      <p:sp>
        <p:nvSpPr>
          <p:cNvPr id="10" name="CuadroTexto 9">
            <a:extLst>
              <a:ext uri="{FF2B5EF4-FFF2-40B4-BE49-F238E27FC236}">
                <a16:creationId xmlns:a16="http://schemas.microsoft.com/office/drawing/2014/main" id="{117BC513-E124-3EC4-6D58-EC50FA118742}"/>
              </a:ext>
            </a:extLst>
          </p:cNvPr>
          <p:cNvSpPr txBox="1"/>
          <p:nvPr/>
        </p:nvSpPr>
        <p:spPr>
          <a:xfrm>
            <a:off x="0" y="1539584"/>
            <a:ext cx="8643486" cy="707886"/>
          </a:xfrm>
          <a:prstGeom prst="rect">
            <a:avLst/>
          </a:prstGeom>
          <a:noFill/>
        </p:spPr>
        <p:txBody>
          <a:bodyPr wrap="square" rtlCol="0">
            <a:spAutoFit/>
          </a:bodyPr>
          <a:lstStyle/>
          <a:p>
            <a:pPr>
              <a:spcBef>
                <a:spcPts val="600"/>
              </a:spcBef>
            </a:pPr>
            <a:r>
              <a:rPr lang="ne-NP" sz="2000" b="1" dirty="0"/>
              <a:t>पावललाई कलस्सीको मण्डलीलाई व्यक्तिगत रूपमा नचिनेतापनि, तर झूटा शिक्षाहरूले मण्डलीलाई खतरा पुर्‍याइरहेको उनलाई थाहा थियो (कलस्सी २:१, ४)।</a:t>
            </a:r>
            <a:endParaRPr lang="en" sz="2000" b="1" dirty="0"/>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612612628"/>
              </p:ext>
            </p:extLst>
          </p:nvPr>
        </p:nvGraphicFramePr>
        <p:xfrm>
          <a:off x="295676" y="2997717"/>
          <a:ext cx="8270807" cy="12863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632432" y="4393843"/>
            <a:ext cx="8559567" cy="707886"/>
          </a:xfrm>
          <a:prstGeom prst="rect">
            <a:avLst/>
          </a:prstGeom>
          <a:noFill/>
        </p:spPr>
        <p:txBody>
          <a:bodyPr wrap="square">
            <a:spAutoFit/>
          </a:bodyPr>
          <a:lstStyle/>
          <a:p>
            <a:pPr>
              <a:spcBef>
                <a:spcPts val="600"/>
              </a:spcBef>
            </a:pPr>
            <a:r>
              <a:rPr lang="ne-NP" sz="2000" b="1" dirty="0"/>
              <a:t>झूटा शिक्षाहरूकाबारे चेतावनी दिनुअघि, पावलले मण्डलीको प्रशंसा गर्छन्—तिनीहरूमा राम्रो व्यवस्था छ र विश्वासमा दृढ छन्। (कलस्सी २:५)</a:t>
            </a:r>
            <a:endParaRPr lang="en" sz="2000" b="1" dirty="0"/>
          </a:p>
        </p:txBody>
      </p:sp>
      <p:sp>
        <p:nvSpPr>
          <p:cNvPr id="9" name="CuadroTexto 8">
            <a:extLst>
              <a:ext uri="{FF2B5EF4-FFF2-40B4-BE49-F238E27FC236}">
                <a16:creationId xmlns:a16="http://schemas.microsoft.com/office/drawing/2014/main" id="{16153158-9EE6-BCAF-275B-DF76449DF528}"/>
              </a:ext>
            </a:extLst>
          </p:cNvPr>
          <p:cNvSpPr txBox="1"/>
          <p:nvPr/>
        </p:nvSpPr>
        <p:spPr>
          <a:xfrm>
            <a:off x="9018870" y="3074659"/>
            <a:ext cx="3105754"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r>
              <a:rPr lang="ne-NP" dirty="0"/>
              <a:t>परमेश्वरको रहस्य—ख्रीष्ट—लाई तिनीहरूले चिन्न सकून् (कलस्सी २:२)</a:t>
            </a:r>
            <a:endParaRPr lang="en" dirty="0"/>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8701234" y="2988940"/>
            <a:ext cx="77003" cy="1295149"/>
          </a:xfrm>
          <a:prstGeom prst="accentCallout1">
            <a:avLst>
              <a:gd name="adj1" fmla="val 49963"/>
              <a:gd name="adj2" fmla="val -8333"/>
              <a:gd name="adj3" fmla="val 50074"/>
              <a:gd name="adj4" fmla="val -290537"/>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5675" y="4535054"/>
            <a:ext cx="3140544"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0" y="2262496"/>
            <a:ext cx="8736088" cy="707886"/>
          </a:xfrm>
          <a:prstGeom prst="rect">
            <a:avLst/>
          </a:prstGeom>
          <a:noFill/>
        </p:spPr>
        <p:txBody>
          <a:bodyPr wrap="square" rtlCol="0">
            <a:spAutoFit/>
          </a:bodyPr>
          <a:lstStyle>
            <a:defPPr>
              <a:defRPr lang="en"/>
            </a:defPPr>
            <a:lvl1pPr>
              <a:spcBef>
                <a:spcPts val="600"/>
              </a:spcBef>
              <a:defRPr sz="2000" b="1"/>
            </a:lvl1pPr>
          </a:lstStyle>
          <a:p>
            <a:r>
              <a:rPr lang="ne-NP" dirty="0"/>
              <a:t>त्यसैले उनले त्यस खतराको सामना गर्न तीन उद्देश्यसहित लेख्छन् (कलस्सी २:५)—</a:t>
            </a:r>
            <a:endParaRPr lang="en" dirty="0"/>
          </a:p>
        </p:txBody>
      </p:sp>
      <p:sp>
        <p:nvSpPr>
          <p:cNvPr id="8" name="CuadroTexto 7">
            <a:extLst>
              <a:ext uri="{FF2B5EF4-FFF2-40B4-BE49-F238E27FC236}">
                <a16:creationId xmlns:a16="http://schemas.microsoft.com/office/drawing/2014/main" id="{82CB3316-E9B0-12CC-B35A-7DEEB544E13F}"/>
              </a:ext>
            </a:extLst>
          </p:cNvPr>
          <p:cNvSpPr txBox="1"/>
          <p:nvPr/>
        </p:nvSpPr>
        <p:spPr>
          <a:xfrm>
            <a:off x="3632434" y="5211484"/>
            <a:ext cx="8559565" cy="1092607"/>
          </a:xfrm>
          <a:prstGeom prst="rect">
            <a:avLst/>
          </a:prstGeom>
          <a:noFill/>
        </p:spPr>
        <p:txBody>
          <a:bodyPr wrap="square">
            <a:spAutoFit/>
          </a:bodyPr>
          <a:lstStyle/>
          <a:p>
            <a:pPr>
              <a:spcBef>
                <a:spcPts val="600"/>
              </a:spcBef>
            </a:pPr>
            <a:r>
              <a:rPr lang="ne-NP" sz="2000" b="1" dirty="0"/>
              <a:t>यहाँ “व्यवस्था” भन्नाले— आराधनामा, नेतृत्वमा,</a:t>
            </a:r>
          </a:p>
          <a:p>
            <a:pPr>
              <a:spcBef>
                <a:spcPts val="600"/>
              </a:spcBef>
            </a:pPr>
            <a:r>
              <a:rPr lang="ne-NP" sz="2000" b="1" dirty="0"/>
              <a:t>जिम्मेवारीको बाँडफाँडमा र मण्डलीका क्रियाकलापहरूमा अनुशासन र सुसमाचारको प्रभावकारी घोषणा आदि। यसले भ्रमबाट सुरक्षा राख्छ।</a:t>
            </a:r>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69441"/>
          </a:xfrm>
          <a:prstGeom prst="rect">
            <a:avLst/>
          </a:prstGeom>
          <a:noFill/>
        </p:spPr>
        <p:txBody>
          <a:bodyPr wrap="square">
            <a:spAutoFit/>
          </a:bodyPr>
          <a:lstStyle/>
          <a:p>
            <a:pPr algn="ctr"/>
            <a:r>
              <a:rPr lang="ne-NP"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ख्रीष्टमा जरा गाडिएको</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606411"/>
            <a:ext cx="10858500" cy="369332"/>
          </a:xfrm>
          <a:prstGeom prst="rect">
            <a:avLst/>
          </a:prstGeom>
          <a:noFill/>
        </p:spPr>
        <p:txBody>
          <a:bodyPr wrap="square">
            <a:spAutoFit/>
          </a:bodyPr>
          <a:lstStyle/>
          <a:p>
            <a:pPr algn="ctr"/>
            <a:r>
              <a:rPr lang="en"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ne-NP" b="1" dirty="0">
                <a:solidFill>
                  <a:srgbClr val="FFCA6A"/>
                </a:solidFill>
                <a:effectLst>
                  <a:outerShdw blurRad="38100" dist="38100" dir="2700000" algn="tl">
                    <a:srgbClr val="000000">
                      <a:alpha val="43137"/>
                    </a:srgbClr>
                  </a:outerShdw>
                </a:effectLst>
                <a:latin typeface="Comic Sans MS" panose="030F0702030302020204" pitchFamily="66" charset="0"/>
              </a:rPr>
              <a:t>“उहाँमा जरा गाडिएको, उहाँमै निर्माण हुँदै, विश्वासमा दृढ बनाइएका, र धन्यवादमा प्रशस्त हुँदै।” कलस्सी २:७</a:t>
            </a:r>
            <a:endParaRPr lang="en" sz="1400" b="1" dirty="0">
              <a:solidFill>
                <a:srgbClr val="FFCA6A"/>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B309C27-E062-B27C-4E61-B51DD07AC921}"/>
              </a:ext>
            </a:extLst>
          </p:cNvPr>
          <p:cNvSpPr txBox="1"/>
          <p:nvPr/>
        </p:nvSpPr>
        <p:spPr>
          <a:xfrm>
            <a:off x="2823699" y="1581026"/>
            <a:ext cx="5934075" cy="1477328"/>
          </a:xfrm>
          <a:prstGeom prst="rect">
            <a:avLst/>
          </a:prstGeom>
          <a:noFill/>
        </p:spPr>
        <p:txBody>
          <a:bodyPr wrap="square">
            <a:spAutoFit/>
          </a:bodyPr>
          <a:lstStyle>
            <a:defPPr>
              <a:defRPr lang="en"/>
            </a:defPPr>
            <a:lvl1pPr>
              <a:spcBef>
                <a:spcPts val="600"/>
              </a:spcBef>
              <a:defRPr sz="2000" b="1"/>
            </a:lvl1pPr>
          </a:lstStyle>
          <a:p>
            <a:r>
              <a:rPr lang="ne-NP" dirty="0"/>
              <a:t>हामी उद्धार पाउँछौँ सिद्धान्त वा शिक्षा स्वीकारेर होइन, तर व्यक्ति—येशू—स्वीकारेर (कलस्सी २:६)। तर सही शिक्षा अत्यन्त आवश्यक छ। यसैले पावल भन्छन्—“जसरी तिमीहरूलाई सिकाइएको छ, त्यसै गरी ख्रीष्टमा हिँड।” कलस्सी २:७।</a:t>
            </a:r>
            <a:endParaRPr lang="en" dirty="0"/>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3479108702"/>
              </p:ext>
            </p:extLst>
          </p:nvPr>
        </p:nvGraphicFramePr>
        <p:xfrm>
          <a:off x="266443" y="4742468"/>
          <a:ext cx="11659115"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84756" y="1608840"/>
            <a:ext cx="3255358" cy="288340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608841"/>
            <a:ext cx="257556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823699" y="3294132"/>
            <a:ext cx="5934075" cy="1323439"/>
          </a:xfrm>
          <a:prstGeom prst="rect">
            <a:avLst/>
          </a:prstGeom>
          <a:noFill/>
        </p:spPr>
        <p:txBody>
          <a:bodyPr wrap="square">
            <a:spAutoFit/>
          </a:bodyPr>
          <a:lstStyle/>
          <a:p>
            <a:pPr>
              <a:spcBef>
                <a:spcPts val="600"/>
              </a:spcBef>
            </a:pPr>
            <a:r>
              <a:rPr lang="ne-NP" sz="2000" b="1" dirty="0"/>
              <a:t>येशूसँग हिँड्दा हामी उहाँमा जरा गाडिन्छौँ। प्रतीकको रूपमा “प्रभुको रोपाइ—उहाँले महिमा पाऊन् भनी” (यशैया ६१:३) हामी येशू र उहाँका शिक्षामा टाँसिएका रूखहरू हौँ (भजन १:३)।</a:t>
            </a:r>
            <a:endParaRPr lang="en" sz="2000" b="1" dirty="0"/>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0" y="0"/>
            <a:ext cx="12192000" cy="523220"/>
          </a:xfrm>
          <a:prstGeom prst="rect">
            <a:avLst/>
          </a:prstGeom>
          <a:noFill/>
        </p:spPr>
        <p:txBody>
          <a:bodyPr wrap="square">
            <a:spAutoFit/>
          </a:bodyPr>
          <a:lstStyle/>
          <a:p>
            <a:pPr algn="ctr"/>
            <a:r>
              <a:rPr lang="ne-NP" sz="2800" b="1" dirty="0">
                <a:ln w="10160">
                  <a:solidFill>
                    <a:schemeClr val="accent6"/>
                  </a:solidFill>
                  <a:prstDash val="solid"/>
                </a:ln>
                <a:solidFill>
                  <a:srgbClr val="FFFFFF"/>
                </a:solidFill>
                <a:effectLst>
                  <a:outerShdw blurRad="38100" dist="22860" dir="5400000" algn="tl" rotWithShape="0">
                    <a:srgbClr val="000000"/>
                  </a:outerShdw>
                </a:effectLst>
              </a:rPr>
              <a:t>क्रूसमा टाँगिएका विधिहरू पालन गरेर मुक्ति पाउने आदेशपत्र</a:t>
            </a:r>
            <a:endParaRPr lang="en" sz="2800" b="1" dirty="0">
              <a:ln w="10160">
                <a:solidFill>
                  <a:schemeClr val="accent6"/>
                </a:solidFill>
                <a:prstDash val="solid"/>
              </a:ln>
              <a:solidFill>
                <a:srgbClr val="FFFFFF"/>
              </a:solidFill>
              <a:effectLst>
                <a:outerShdw blurRad="38100" dist="22860" dir="5400000" algn="tl" rotWithShape="0">
                  <a:srgbClr val="000000"/>
                </a:outerShdw>
              </a:effectLst>
            </a:endParaRPr>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547084"/>
            <a:ext cx="9264919" cy="584775"/>
          </a:xfrm>
          <a:prstGeom prst="rect">
            <a:avLst/>
          </a:prstGeom>
          <a:noFill/>
          <a:effectLst>
            <a:outerShdw blurRad="50800" dist="12700" dir="2640000" algn="ctr" rotWithShape="0">
              <a:schemeClr val="bg1"/>
            </a:outerShdw>
          </a:effectLst>
        </p:spPr>
        <p:txBody>
          <a:bodyPr wrap="square">
            <a:spAutoFit/>
          </a:bodyPr>
          <a:lstStyle/>
          <a:p>
            <a:pPr algn="ctr"/>
            <a:r>
              <a:rPr lang="ne-NP"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cs typeface="Kalimati" panose="00000400000000000000" pitchFamily="2"/>
              </a:rPr>
              <a:t>“हाम्रा विरुद्धमा रहेको हातद्वारा लेखिएको विधिविधान वा आदेशपत्रलाई मेटाइदिनुभयो र क्रूसमा टाँगेर हटाइदिनुभयो।” कलस्सी २:१४</a:t>
            </a:r>
          </a:p>
        </p:txBody>
      </p:sp>
      <p:sp>
        <p:nvSpPr>
          <p:cNvPr id="5" name="CuadroTexto 4">
            <a:extLst>
              <a:ext uri="{FF2B5EF4-FFF2-40B4-BE49-F238E27FC236}">
                <a16:creationId xmlns:a16="http://schemas.microsoft.com/office/drawing/2014/main" id="{60D2E6B5-B064-3AB7-6DFC-68E48AD83701}"/>
              </a:ext>
            </a:extLst>
          </p:cNvPr>
          <p:cNvSpPr txBox="1"/>
          <p:nvPr/>
        </p:nvSpPr>
        <p:spPr>
          <a:xfrm>
            <a:off x="3057926" y="1335838"/>
            <a:ext cx="9134074" cy="1323439"/>
          </a:xfrm>
          <a:prstGeom prst="rect">
            <a:avLst/>
          </a:prstGeom>
          <a:noFill/>
        </p:spPr>
        <p:txBody>
          <a:bodyPr wrap="square" rtlCol="0">
            <a:spAutoFit/>
          </a:bodyPr>
          <a:lstStyle>
            <a:defPPr>
              <a:defRPr lang="en"/>
            </a:defPPr>
            <a:lvl1pPr>
              <a:spcBef>
                <a:spcPts val="600"/>
              </a:spcBef>
              <a:defRPr sz="2000" b="1"/>
            </a:lvl1pPr>
          </a:lstStyle>
          <a:p>
            <a:r>
              <a:rPr lang="ne-NP" dirty="0"/>
              <a:t>अब्राहामले खतनाद्वारा परमेश्वरसँगको करार पुष्टि गरे (उत्पत्ति १७:११)। हामीले बप्तिस्माद्वारा येशूसँगको करार पुष्टि गर्छौँ— यो नै “ख्रीष्टको खतना” हो (कलस्सी २:११–१२)।खयसको अर्थ— शारीरिक खतना अब आवश्यक छैन। यस विषयमा स्पष्ट गरेपछि पावलले क्रूसमा गर्नुभएको कामको बारेमा  बताउँछन्क्रूसमा येशूले के सम्पन्न गर्नुभयो?</a:t>
            </a:r>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2582230646"/>
              </p:ext>
            </p:extLst>
          </p:nvPr>
        </p:nvGraphicFramePr>
        <p:xfrm>
          <a:off x="174758" y="2922664"/>
          <a:ext cx="8949991" cy="17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826919" y="4629610"/>
            <a:ext cx="6458553" cy="1400383"/>
          </a:xfrm>
          <a:prstGeom prst="rect">
            <a:avLst/>
          </a:prstGeom>
          <a:noFill/>
        </p:spPr>
        <p:txBody>
          <a:bodyPr wrap="square" rtlCol="0">
            <a:spAutoFit/>
          </a:bodyPr>
          <a:lstStyle/>
          <a:p>
            <a:pPr>
              <a:spcBef>
                <a:spcPts val="600"/>
              </a:spcBef>
            </a:pPr>
            <a:r>
              <a:rPr lang="ne-NP" sz="2000" b="1" dirty="0"/>
              <a:t>एफिसी २:१४–१५ ले स्पष्ट गर्छ कि हाम्रो विरुद्धमा रहेको “आदेशपत्र” वा विधिविधानहरू विधिपूर्वक (</a:t>
            </a:r>
            <a:r>
              <a:rPr lang="en-US" sz="2000" b="1" dirty="0"/>
              <a:t>ceremonial) </a:t>
            </a:r>
            <a:r>
              <a:rPr lang="ne-NP" sz="2000" b="1" dirty="0"/>
              <a:t>पालन गर्ने व्यवस्था थियो, जसले यहूदी र अन्यजातिबीच</a:t>
            </a:r>
          </a:p>
          <a:p>
            <a:pPr>
              <a:spcBef>
                <a:spcPts val="600"/>
              </a:spcBef>
            </a:pPr>
            <a:r>
              <a:rPr lang="ne-NP" sz="2000" b="1" dirty="0"/>
              <a:t>भित्तो खडा गरेको थियो। </a:t>
            </a:r>
            <a:endParaRPr lang="en" sz="2000" b="1" noProof="0" dirty="0"/>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4758" y="4831416"/>
            <a:ext cx="2552609"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26881" y="2912664"/>
            <a:ext cx="2690361" cy="3824701"/>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826919" y="6082773"/>
            <a:ext cx="6458553" cy="707886"/>
          </a:xfrm>
          <a:prstGeom prst="rect">
            <a:avLst/>
          </a:prstGeom>
          <a:noFill/>
        </p:spPr>
        <p:txBody>
          <a:bodyPr wrap="square">
            <a:spAutoFit/>
          </a:bodyPr>
          <a:lstStyle/>
          <a:p>
            <a:pPr>
              <a:spcBef>
                <a:spcPts val="600"/>
              </a:spcBef>
            </a:pPr>
            <a:r>
              <a:rPr lang="ne-NP" sz="2000" b="1" dirty="0"/>
              <a:t>यसैले पुरानो नियमका विधिगत नियमहरू पालन गर्ने अब अनिवार्य छैनन्—तिनीहरूको पूर्णता ख्रीष्टमा भयो।</a:t>
            </a:r>
            <a:endParaRPr lang="en" sz="2000" b="1" dirty="0"/>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8" y="1039930"/>
            <a:ext cx="9877425"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e-NP"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rPr>
              <a:t>विश्वास हल्लाउने समस्याहरू</a:t>
            </a:r>
            <a:endParaRPr lang="en"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endParaRP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836</TotalTime>
  <Words>1052</Words>
  <Application>Microsoft Office PowerPoint</Application>
  <PresentationFormat>Panorámica</PresentationFormat>
  <Paragraphs>72</Paragraphs>
  <Slides>12</Slides>
  <Notes>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Aptos</vt:lpstr>
      <vt:lpstr>Kalimati</vt:lpstr>
      <vt:lpstr>Constantia</vt:lpstr>
      <vt:lpstr>Comic Sans MS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109</cp:revision>
  <dcterms:created xsi:type="dcterms:W3CDTF">2026-01-27T09:08:36Z</dcterms:created>
  <dcterms:modified xsi:type="dcterms:W3CDTF">2026-02-05T07:34:30Z</dcterms:modified>
</cp:coreProperties>
</file>