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Kalimati" panose="020B0604020202020204"/>
      <p:regular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ne-NP" sz="2000" b="1" dirty="0">
              <a:solidFill>
                <a:schemeClr val="tx1"/>
              </a:solidFill>
            </a:rPr>
            <a:t>बाइबलको शत्रु </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ne-NP" sz="2000" b="1" dirty="0">
              <a:solidFill>
                <a:schemeClr val="tx1"/>
              </a:solidFill>
            </a:rPr>
            <a:t>बाइबल पढ्ने सही र गलत तरिका </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ne-NP" sz="2000" b="1" dirty="0">
              <a:solidFill>
                <a:schemeClr val="tx1"/>
              </a:solidFill>
            </a:rPr>
            <a:t>बाइबल के हो? </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ne-NP" sz="2000" b="1" dirty="0">
              <a:solidFill>
                <a:schemeClr val="tx1"/>
              </a:solidFill>
            </a:rPr>
            <a:t>बाइबल पढ्दा हुने सकारात्मक प्रभावहरू </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hi-IN" sz="2000" b="1" dirty="0">
              <a:solidFill>
                <a:schemeClr val="tx1"/>
              </a:solidFill>
            </a:rPr>
            <a:t>बाइबलका मित्रहरू</a:t>
          </a:r>
          <a:endParaRPr lang="es-ES" sz="2000" b="1"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1810" custLinFactNeighborY="-23247">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ne-NP" sz="2400" b="1" dirty="0">
              <a:effectLst>
                <a:outerShdw blurRad="38100" dist="38100" dir="2700000" algn="tl">
                  <a:srgbClr val="000000"/>
                </a:outerShdw>
              </a:effectLst>
            </a:rPr>
            <a:t>गलत तरिकाहरू:</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e-NP" sz="1800" b="1" dirty="0"/>
            <a:t>आफ्नो विचारसँग मिल्ने कुरा मात्र खोज्नु </a:t>
          </a:r>
          <a:endParaRPr lang="en" sz="18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e-NP" sz="1800" b="1" dirty="0"/>
            <a:t>आफ्नो विचारसँग मिल्ने कुरा मात्र खोज्नु </a:t>
          </a:r>
          <a:endParaRPr lang="en" sz="18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ne-NP" sz="2400" b="1" dirty="0">
              <a:effectLst>
                <a:outerShdw blurRad="38100" dist="38100" dir="2700000" algn="tl">
                  <a:srgbClr val="000000"/>
                </a:outerShdw>
              </a:effectLst>
            </a:rPr>
            <a:t>सही तरिकाहरू:</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e-NP" sz="1800" b="1" dirty="0"/>
            <a:t>परमेश्वरको इच्छा जान्ने प्रयास गर्नु </a:t>
          </a:r>
          <a:endParaRPr lang="en" sz="18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e-NP" sz="1800" b="1" dirty="0"/>
            <a:t>व्यवस्थित अध्ययन गर्नु </a:t>
          </a:r>
          <a:endParaRPr lang="en" sz="18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e-NP" sz="1800" b="1" dirty="0"/>
            <a:t>मन पर्ने भाग मात्र लिनु, नपर्ने अस्वीकार गर्नु </a:t>
          </a:r>
          <a:endParaRPr lang="en" sz="1800" b="1" dirty="0"/>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e-NP" sz="1800" b="1" dirty="0"/>
            <a:t>कुनै पनि पद अस्वीकार नगरी सबैको अध्ययन गर्नु </a:t>
          </a:r>
          <a:endParaRPr lang="en" sz="18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custLinFactNeighborX="9975" custLinFactNeighborY="3336">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custLinFactNeighborX="-3374" custLinFactNeighborY="2654"/>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e-NP" sz="1800" b="1" dirty="0">
              <a:effectLst>
                <a:outerShdw blurRad="38100" dist="38100" dir="2700000" algn="tl">
                  <a:srgbClr val="000000"/>
                </a:outerShdw>
              </a:effectLst>
            </a:rPr>
            <a:t>यसले हामीलाई हाम्रो वास्तविक अवस्था देखाउँछ (हिब्रू ४:१२) </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e-NP" sz="1800" b="1" dirty="0">
              <a:effectLst>
                <a:outerShdw blurRad="38100" dist="38100" dir="2700000" algn="tl">
                  <a:srgbClr val="000000"/>
                </a:outerShdw>
              </a:effectLst>
            </a:rPr>
            <a:t>यसले हामीलाई पाप गर्नबाट जोगाउँछ</a:t>
          </a:r>
          <a:br>
            <a:rPr lang="es-ES" sz="1800" b="1" dirty="0">
              <a:effectLst>
                <a:outerShdw blurRad="38100" dist="38100" dir="2700000" algn="tl">
                  <a:srgbClr val="000000"/>
                </a:outerShdw>
              </a:effectLst>
            </a:rPr>
          </a:br>
          <a:r>
            <a:rPr lang="ne-NP" sz="1800" b="1" dirty="0">
              <a:effectLst>
                <a:outerShdw blurRad="38100" dist="38100" dir="2700000" algn="tl">
                  <a:srgbClr val="000000"/>
                </a:outerShdw>
              </a:effectLst>
            </a:rPr>
            <a:t>(भजन ११९:११) </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e-NP" sz="1800" b="1" dirty="0">
              <a:effectLst>
                <a:outerShdw blurRad="38100" dist="38100" dir="2700000" algn="tl">
                  <a:srgbClr val="000000"/>
                </a:outerShdw>
              </a:effectLst>
            </a:rPr>
            <a:t>यसले हामीलाई पाप गर्नबाट जोगाउँछ</a:t>
          </a:r>
          <a:br>
            <a:rPr lang="es-ES" sz="1800" b="1" dirty="0">
              <a:effectLst>
                <a:outerShdw blurRad="38100" dist="38100" dir="2700000" algn="tl">
                  <a:srgbClr val="000000"/>
                </a:outerShdw>
              </a:effectLst>
            </a:rPr>
          </a:br>
          <a:r>
            <a:rPr lang="ne-NP" sz="1800" b="1" dirty="0">
              <a:effectLst>
                <a:outerShdw blurRad="38100" dist="38100" dir="2700000" algn="tl">
                  <a:srgbClr val="000000"/>
                </a:outerShdw>
              </a:effectLst>
            </a:rPr>
            <a:t>(भजन ११९:११)</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e-NP" sz="1800" b="1" dirty="0">
              <a:effectLst>
                <a:outerShdw blurRad="38100" dist="38100" dir="2700000" algn="tl">
                  <a:srgbClr val="000000"/>
                </a:outerShdw>
              </a:effectLst>
            </a:rPr>
            <a:t>यसले हाम्रो आध्यात्मिक रूपमा बढाउँछ</a:t>
          </a:r>
          <a:br>
            <a:rPr lang="es-ES" sz="1800" b="1" dirty="0">
              <a:effectLst>
                <a:outerShdw blurRad="38100" dist="38100" dir="2700000" algn="tl">
                  <a:srgbClr val="000000"/>
                </a:outerShdw>
              </a:effectLst>
            </a:rPr>
          </a:br>
          <a:r>
            <a:rPr lang="ne-NP" sz="1800" b="1" dirty="0">
              <a:effectLst>
                <a:outerShdw blurRad="38100" dist="38100" dir="2700000" algn="tl">
                  <a:srgbClr val="000000"/>
                </a:outerShdw>
              </a:effectLst>
            </a:rPr>
            <a:t>(१ पत्रुस २:२) </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e-NP" sz="1800" b="1" dirty="0">
              <a:effectLst>
                <a:outerShdw blurRad="38100" dist="38100" dir="2700000" algn="tl">
                  <a:srgbClr val="000000"/>
                </a:outerShdw>
              </a:effectLst>
            </a:rPr>
            <a:t>यसले हामीलाई जीवन दिन्छ (यूहन्ना ६:६३) </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ne-NP" sz="2000" b="1" dirty="0"/>
            <a:t>जब हामी यसरी बाइबल स्वीकार गर्छौं:</a:t>
          </a:r>
          <a:endParaRPr lang="en"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ne-NP" sz="2000" b="1" dirty="0">
              <a:solidFill>
                <a:schemeClr val="tx1"/>
              </a:solidFill>
            </a:rPr>
            <a:t>यसले हाम्रो परमेश्वरसँगको सम्बन्ध कस्तो छ भनेर देखाउँछ </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e-NP" sz="2000" b="1" kern="1200" dirty="0">
              <a:solidFill>
                <a:prstClr val="black"/>
              </a:solidFill>
              <a:latin typeface="Aptos" panose="02110004020202020204"/>
              <a:ea typeface="+mn-ea"/>
              <a:cs typeface="+mn-cs"/>
            </a:rPr>
            <a:t>यसले हाम्रो परमेश्वरसँगको सम्बन्ध कस्तो छ भनेर देखाउँछ </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ne-NP" sz="2000" b="1" dirty="0">
              <a:solidFill>
                <a:schemeClr val="tx1"/>
              </a:solidFill>
            </a:rPr>
            <a:t>हाम्रो जीवन  विस्तारै परिवर्तन भएको अनुभव गर्छौँ</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e-NP" sz="2000" b="1" kern="1200" dirty="0">
              <a:solidFill>
                <a:prstClr val="black"/>
              </a:solidFill>
              <a:latin typeface="Aptos" panose="02110004020202020204"/>
              <a:ea typeface="+mn-ea"/>
              <a:cs typeface="+mn-cs"/>
            </a:rPr>
            <a:t>हामी येशू नजिक हुन्छौं </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e-NP" sz="2000" b="1" kern="1200" dirty="0">
              <a:solidFill>
                <a:prstClr val="black"/>
              </a:solidFill>
              <a:latin typeface="Aptos" panose="02110004020202020204"/>
              <a:ea typeface="+mn-ea"/>
              <a:cs typeface="Kalimati" panose="00000400000000000000" pitchFamily="2"/>
            </a:rPr>
            <a:t>मुक्ति प्राप्त गर्न बुद्धि दिन्छ </a:t>
          </a:r>
          <a:endParaRPr lang="en" sz="2000" b="1" kern="1200" dirty="0">
            <a:solidFill>
              <a:prstClr val="black"/>
            </a:solidFill>
            <a:latin typeface="Aptos" panose="02110004020202020204"/>
            <a:ea typeface="+mn-ea"/>
            <a:cs typeface="Kalimati" panose="00000400000000000000" pitchFamily="2"/>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ne-NP" sz="2000" b="1" dirty="0">
              <a:solidFill>
                <a:schemeClr val="tx1"/>
              </a:solidFill>
            </a:rPr>
            <a:t>सत्यको ज्ञानमा बढिरहेका हुन्छौं </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ne-NP" sz="2000" b="1" dirty="0">
              <a:solidFill>
                <a:schemeClr val="tx1"/>
              </a:solidFill>
            </a:rPr>
            <a:t>विश्वास बढ्छ र बलियो हुन्छ </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ne-NP" sz="2000" b="1" dirty="0">
              <a:effectLst>
                <a:outerShdw blurRad="38100" dist="38100" dir="2700000" algn="tl">
                  <a:srgbClr val="000000"/>
                </a:outerShdw>
              </a:effectLst>
            </a:rPr>
            <a:t>हामीमा आशा  हुन्छ </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ne-NP" sz="2000" b="1" dirty="0">
              <a:effectLst>
                <a:outerShdw blurRad="38100" dist="38100" dir="2700000" algn="tl">
                  <a:srgbClr val="000000"/>
                </a:outerShdw>
              </a:effectLst>
            </a:rPr>
            <a:t>अनन्त, र अचम्मको जीवन हाम्रो निम्ति पर्खिरहेको छ भनेर हामीलाई सजग बनाउँछ</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9103" custLinFactNeighborY="-6726">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8678" custLinFactNeighborY="7887">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8678" custLinFactNeighborY="5784">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9103" custLinFactNeighborY="279">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456378" y="143736"/>
          <a:ext cx="5141017" cy="2116761"/>
        </a:xfrm>
        <a:prstGeom prst="blockArc">
          <a:avLst>
            <a:gd name="adj1" fmla="val 18900000"/>
            <a:gd name="adj2" fmla="val 2700000"/>
            <a:gd name="adj3" fmla="val 666"/>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42449" y="80330"/>
          <a:ext cx="7646441" cy="300625"/>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बाइबलको शत्रु </a:t>
          </a:r>
          <a:endParaRPr lang="es-ES" sz="2000" kern="1200" dirty="0">
            <a:solidFill>
              <a:schemeClr val="tx1"/>
            </a:solidFill>
          </a:endParaRPr>
        </a:p>
      </dsp:txBody>
      <dsp:txXfrm>
        <a:off x="342449" y="80330"/>
        <a:ext cx="7646441" cy="300625"/>
      </dsp:txXfrm>
    </dsp:sp>
    <dsp:sp modelId="{8A4485F0-5830-409E-BD89-B4EC82E10F29}">
      <dsp:nvSpPr>
        <dsp:cNvPr id="0" name=""/>
        <dsp:cNvSpPr/>
      </dsp:nvSpPr>
      <dsp:spPr>
        <a:xfrm>
          <a:off x="63852" y="112638"/>
          <a:ext cx="375781" cy="375781"/>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346878" y="601010"/>
          <a:ext cx="6642012" cy="300625"/>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बाइबल पढ्ने सही र गलत तरिका </a:t>
          </a:r>
          <a:endParaRPr lang="es-ES" sz="2000" kern="1200" dirty="0">
            <a:solidFill>
              <a:schemeClr val="tx1"/>
            </a:solidFill>
          </a:endParaRPr>
        </a:p>
      </dsp:txBody>
      <dsp:txXfrm>
        <a:off x="1346878" y="601010"/>
        <a:ext cx="6642012" cy="300625"/>
      </dsp:txXfrm>
    </dsp:sp>
    <dsp:sp modelId="{A0DB3F8B-7E73-4163-A969-64745ECA4B7F}">
      <dsp:nvSpPr>
        <dsp:cNvPr id="0" name=""/>
        <dsp:cNvSpPr/>
      </dsp:nvSpPr>
      <dsp:spPr>
        <a:xfrm>
          <a:off x="954608" y="563432"/>
          <a:ext cx="375781" cy="375781"/>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866459" y="1051804"/>
          <a:ext cx="6122431" cy="300625"/>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बाइबल के हो? </a:t>
          </a:r>
          <a:endParaRPr lang="es-ES" sz="2000" kern="1200" dirty="0">
            <a:solidFill>
              <a:schemeClr val="tx1"/>
            </a:solidFill>
          </a:endParaRPr>
        </a:p>
      </dsp:txBody>
      <dsp:txXfrm>
        <a:off x="1866459" y="1051804"/>
        <a:ext cx="6122431" cy="300625"/>
      </dsp:txXfrm>
    </dsp:sp>
    <dsp:sp modelId="{56BD2A48-F842-40CF-B491-A2E0608AEDBC}">
      <dsp:nvSpPr>
        <dsp:cNvPr id="0" name=""/>
        <dsp:cNvSpPr/>
      </dsp:nvSpPr>
      <dsp:spPr>
        <a:xfrm>
          <a:off x="1452945" y="1014226"/>
          <a:ext cx="375781" cy="375781"/>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346878" y="1502598"/>
          <a:ext cx="6642012" cy="300625"/>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e-NP" sz="2000" b="1" kern="1200" dirty="0">
              <a:solidFill>
                <a:schemeClr val="tx1"/>
              </a:solidFill>
            </a:rPr>
            <a:t>बाइबल पढ्दा हुने सकारात्मक प्रभावहरू </a:t>
          </a:r>
          <a:endParaRPr lang="es-ES" sz="2000" kern="1200" dirty="0">
            <a:solidFill>
              <a:schemeClr val="tx1"/>
            </a:solidFill>
          </a:endParaRPr>
        </a:p>
      </dsp:txBody>
      <dsp:txXfrm>
        <a:off x="1346878" y="1502598"/>
        <a:ext cx="6642012" cy="300625"/>
      </dsp:txXfrm>
    </dsp:sp>
    <dsp:sp modelId="{628893F9-1BC5-464F-A67C-BCDBB454FBA9}">
      <dsp:nvSpPr>
        <dsp:cNvPr id="0" name=""/>
        <dsp:cNvSpPr/>
      </dsp:nvSpPr>
      <dsp:spPr>
        <a:xfrm>
          <a:off x="972619" y="1465020"/>
          <a:ext cx="375781" cy="375781"/>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42449" y="1953392"/>
          <a:ext cx="7646441" cy="300625"/>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rPr>
            <a:t>बाइबलका मित्रहरू</a:t>
          </a:r>
          <a:endParaRPr lang="es-ES" sz="2000" b="1" kern="1200" dirty="0">
            <a:solidFill>
              <a:schemeClr val="tx1"/>
            </a:solidFill>
          </a:endParaRPr>
        </a:p>
      </dsp:txBody>
      <dsp:txXfrm>
        <a:off x="342449" y="1953392"/>
        <a:ext cx="7646441" cy="300625"/>
      </dsp:txXfrm>
    </dsp:sp>
    <dsp:sp modelId="{6ED91C5A-688A-48BD-9DB4-A583E2DC6A26}">
      <dsp:nvSpPr>
        <dsp:cNvPr id="0" name=""/>
        <dsp:cNvSpPr/>
      </dsp:nvSpPr>
      <dsp:spPr>
        <a:xfrm>
          <a:off x="63852" y="1915814"/>
          <a:ext cx="375781" cy="375781"/>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outerShdw>
              </a:effectLst>
            </a:rPr>
            <a:t>गलत तरिकाहरू:</a:t>
          </a:r>
          <a:endParaRPr lang="en" sz="2400" b="1" kern="1200" dirty="0">
            <a:effectLst>
              <a:outerShdw blurRad="38100" dist="38100" dir="2700000" algn="tl">
                <a:srgbClr val="000000"/>
              </a:outerShdw>
            </a:effectLst>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e-NP" sz="1800" b="1" kern="1200" dirty="0"/>
            <a:t>आफ्नो विचारसँग मिल्ने कुरा मात्र खोज्नु </a:t>
          </a:r>
          <a:endParaRPr lang="en" sz="1800" b="1" kern="1200" dirty="0"/>
        </a:p>
      </dsp:txBody>
      <dsp:txXfrm>
        <a:off x="626287" y="909467"/>
        <a:ext cx="2811809" cy="765987"/>
      </dsp:txXfrm>
    </dsp:sp>
    <dsp:sp modelId="{0AE54E3A-5EBF-4A3D-A81A-14563D98CF21}">
      <dsp:nvSpPr>
        <dsp:cNvPr id="0" name=""/>
        <dsp:cNvSpPr/>
      </dsp:nvSpPr>
      <dsp:spPr>
        <a:xfrm>
          <a:off x="301893" y="716023"/>
          <a:ext cx="408844" cy="1514736"/>
        </a:xfrm>
        <a:custGeom>
          <a:avLst/>
          <a:gdLst/>
          <a:ahLst/>
          <a:cxnLst/>
          <a:rect l="0" t="0" r="0" b="0"/>
          <a:pathLst>
            <a:path>
              <a:moveTo>
                <a:pt x="0" y="0"/>
              </a:moveTo>
              <a:lnTo>
                <a:pt x="0" y="1514736"/>
              </a:lnTo>
              <a:lnTo>
                <a:pt x="408844" y="1514736"/>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710737" y="1891532"/>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e-NP" sz="1800" b="1" kern="1200" dirty="0"/>
            <a:t>आफ्नो विचारसँग मिल्ने कुरा मात्र खोज्नु </a:t>
          </a:r>
          <a:endParaRPr lang="en" sz="1800" b="1" kern="1200" dirty="0"/>
        </a:p>
      </dsp:txBody>
      <dsp:txXfrm>
        <a:off x="730608" y="1911403"/>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e-NP" sz="1800" b="1" kern="1200" dirty="0"/>
            <a:t>मन पर्ने भाग मात्र लिनु, नपर्ने अस्वीकार गर्नु </a:t>
          </a:r>
          <a:endParaRPr lang="en" sz="1800" b="1" kern="1200" dirty="0"/>
        </a:p>
      </dsp:txBody>
      <dsp:txXfrm>
        <a:off x="627870" y="2742380"/>
        <a:ext cx="2808643" cy="816873"/>
      </dsp:txXfrm>
    </dsp:sp>
    <dsp:sp modelId="{93D14829-74D2-461E-8767-4D1E4D0599EF}">
      <dsp:nvSpPr>
        <dsp:cNvPr id="0" name=""/>
        <dsp:cNvSpPr/>
      </dsp:nvSpPr>
      <dsp:spPr>
        <a:xfrm>
          <a:off x="3300407" y="55575"/>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outerShdw>
              </a:effectLst>
            </a:rPr>
            <a:t>सही तरिकाहरू:</a:t>
          </a:r>
          <a:endParaRPr lang="en" sz="2400" b="1" kern="1200" dirty="0">
            <a:effectLst>
              <a:outerShdw blurRad="38100" dist="38100" dir="2700000" algn="tl">
                <a:srgbClr val="000000"/>
              </a:outerShdw>
            </a:effectLst>
          </a:endParaRPr>
        </a:p>
      </dsp:txBody>
      <dsp:txXfrm>
        <a:off x="3320278" y="75446"/>
        <a:ext cx="2965890" cy="638711"/>
      </dsp:txXfrm>
    </dsp:sp>
    <dsp:sp modelId="{EE477606-2F95-4BBB-9AC0-1BDA525C3BFA}">
      <dsp:nvSpPr>
        <dsp:cNvPr id="0" name=""/>
        <dsp:cNvSpPr/>
      </dsp:nvSpPr>
      <dsp:spPr>
        <a:xfrm>
          <a:off x="3600970" y="734029"/>
          <a:ext cx="346345" cy="558432"/>
        </a:xfrm>
        <a:custGeom>
          <a:avLst/>
          <a:gdLst/>
          <a:ahLst/>
          <a:cxnLst/>
          <a:rect l="0" t="0" r="0" b="0"/>
          <a:pathLst>
            <a:path>
              <a:moveTo>
                <a:pt x="0" y="0"/>
              </a:moveTo>
              <a:lnTo>
                <a:pt x="0" y="558432"/>
              </a:lnTo>
              <a:lnTo>
                <a:pt x="346345" y="558432"/>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e-NP" sz="1800" b="1" kern="1200" dirty="0"/>
            <a:t>परमेश्वरको इच्छा जान्ने प्रयास गर्नु </a:t>
          </a:r>
          <a:endParaRPr lang="en" sz="1800" b="1" kern="1200" dirty="0"/>
        </a:p>
      </dsp:txBody>
      <dsp:txXfrm>
        <a:off x="3971146" y="909467"/>
        <a:ext cx="2604517" cy="765987"/>
      </dsp:txXfrm>
    </dsp:sp>
    <dsp:sp modelId="{0D3FCF36-19B2-4F24-B313-7514E31DA139}">
      <dsp:nvSpPr>
        <dsp:cNvPr id="0" name=""/>
        <dsp:cNvSpPr/>
      </dsp:nvSpPr>
      <dsp:spPr>
        <a:xfrm>
          <a:off x="3600970" y="734029"/>
          <a:ext cx="346345" cy="1474097"/>
        </a:xfrm>
        <a:custGeom>
          <a:avLst/>
          <a:gdLst/>
          <a:ahLst/>
          <a:cxnLst/>
          <a:rect l="0" t="0" r="0" b="0"/>
          <a:pathLst>
            <a:path>
              <a:moveTo>
                <a:pt x="0" y="0"/>
              </a:moveTo>
              <a:lnTo>
                <a:pt x="0" y="1474097"/>
              </a:lnTo>
              <a:lnTo>
                <a:pt x="346345" y="1474097"/>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e-NP" sz="1800" b="1" kern="1200" dirty="0"/>
            <a:t>व्यवस्थित अध्ययन गर्नु </a:t>
          </a:r>
          <a:endParaRPr lang="en" sz="1800" b="1" kern="1200" dirty="0"/>
        </a:p>
      </dsp:txBody>
      <dsp:txXfrm>
        <a:off x="3967186" y="1888770"/>
        <a:ext cx="2612437" cy="638711"/>
      </dsp:txXfrm>
    </dsp:sp>
    <dsp:sp modelId="{847F9CCA-4121-41D9-8E9D-63ABFA6DAA30}">
      <dsp:nvSpPr>
        <dsp:cNvPr id="0" name=""/>
        <dsp:cNvSpPr/>
      </dsp:nvSpPr>
      <dsp:spPr>
        <a:xfrm>
          <a:off x="3600970" y="734029"/>
          <a:ext cx="346345" cy="2416788"/>
        </a:xfrm>
        <a:custGeom>
          <a:avLst/>
          <a:gdLst/>
          <a:ahLst/>
          <a:cxnLst/>
          <a:rect l="0" t="0" r="0" b="0"/>
          <a:pathLst>
            <a:path>
              <a:moveTo>
                <a:pt x="0" y="0"/>
              </a:moveTo>
              <a:lnTo>
                <a:pt x="0" y="2416788"/>
              </a:lnTo>
              <a:lnTo>
                <a:pt x="346345" y="241678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e-NP" sz="1800" b="1" kern="1200" dirty="0"/>
            <a:t>कुनै पनि पद अस्वीकार नगरी सबैको अध्ययन गर्नु </a:t>
          </a:r>
          <a:endParaRPr lang="en" sz="1800" b="1" kern="1200" dirty="0"/>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यसले हामीलाई हाम्रो वास्तविक अवस्था देखाउँछ (हिब्रू ४:१२) </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यसले हामीलाई पाप गर्नबाट जोगाउँछ</a:t>
          </a:r>
          <a:br>
            <a:rPr lang="es-ES" sz="1800" b="1" kern="1200" dirty="0">
              <a:effectLst>
                <a:outerShdw blurRad="38100" dist="38100" dir="2700000" algn="tl">
                  <a:srgbClr val="000000"/>
                </a:outerShdw>
              </a:effectLst>
            </a:rPr>
          </a:br>
          <a:r>
            <a:rPr lang="ne-NP" sz="1800" b="1" kern="1200" dirty="0">
              <a:effectLst>
                <a:outerShdw blurRad="38100" dist="38100" dir="2700000" algn="tl">
                  <a:srgbClr val="000000"/>
                </a:outerShdw>
              </a:effectLst>
            </a:rPr>
            <a:t>(भजन ११९:११) </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यसले हामीलाई पाप गर्नबाट जोगाउँछ</a:t>
          </a:r>
          <a:br>
            <a:rPr lang="es-ES" sz="1800" b="1" kern="1200" dirty="0">
              <a:effectLst>
                <a:outerShdw blurRad="38100" dist="38100" dir="2700000" algn="tl">
                  <a:srgbClr val="000000"/>
                </a:outerShdw>
              </a:effectLst>
            </a:rPr>
          </a:br>
          <a:r>
            <a:rPr lang="ne-NP" sz="1800" b="1" kern="1200" dirty="0">
              <a:effectLst>
                <a:outerShdw blurRad="38100" dist="38100" dir="2700000" algn="tl">
                  <a:srgbClr val="000000"/>
                </a:outerShdw>
              </a:effectLst>
            </a:rPr>
            <a:t>(भजन ११९:११)</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यसले हाम्रो आध्यात्मिक रूपमा बढाउँछ</a:t>
          </a:r>
          <a:br>
            <a:rPr lang="es-ES" sz="1800" b="1" kern="1200" dirty="0">
              <a:effectLst>
                <a:outerShdw blurRad="38100" dist="38100" dir="2700000" algn="tl">
                  <a:srgbClr val="000000"/>
                </a:outerShdw>
              </a:effectLst>
            </a:rPr>
          </a:br>
          <a:r>
            <a:rPr lang="ne-NP" sz="1800" b="1" kern="1200" dirty="0">
              <a:effectLst>
                <a:outerShdw blurRad="38100" dist="38100" dir="2700000" algn="tl">
                  <a:srgbClr val="000000"/>
                </a:outerShdw>
              </a:effectLst>
            </a:rPr>
            <a:t>(१ पत्रुस २:२) </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यसले हामीलाई जीवन दिन्छ (यूहन्ना ६:६३) </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t>जब हामी यसरी बाइबल स्वीकार गर्छौं:</a:t>
          </a:r>
          <a:endParaRPr lang="en" sz="2000" b="1" kern="1200" dirty="0"/>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ne-NP" sz="2000" b="1" kern="1200" dirty="0">
              <a:solidFill>
                <a:schemeClr val="tx1"/>
              </a:solidFill>
            </a:rPr>
            <a:t>यसले हाम्रो परमेश्वरसँगको सम्बन्ध कस्तो छ भनेर देखाउँछ </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70854" y="1199753"/>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solidFill>
                <a:prstClr val="black"/>
              </a:solidFill>
              <a:latin typeface="Aptos" panose="02110004020202020204"/>
              <a:ea typeface="+mn-ea"/>
              <a:cs typeface="+mn-cs"/>
            </a:rPr>
            <a:t>यसले हाम्रो परमेश्वरसँगको सम्बन्ध कस्तो छ भनेर देखाउँछ </a:t>
          </a:r>
          <a:endParaRPr lang="en" sz="2000" b="1" kern="1200" dirty="0">
            <a:solidFill>
              <a:prstClr val="black"/>
            </a:solidFill>
            <a:latin typeface="Aptos" panose="02110004020202020204"/>
            <a:ea typeface="+mn-ea"/>
            <a:cs typeface="+mn-cs"/>
          </a:endParaRPr>
        </a:p>
      </dsp:txBody>
      <dsp:txXfrm>
        <a:off x="597057" y="1225956"/>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70851" y="1879254"/>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solidFill>
                <a:schemeClr val="tx1"/>
              </a:solidFill>
            </a:rPr>
            <a:t>हाम्रो जीवन  विस्तारै परिवर्तन भएको अनुभव गर्छौँ</a:t>
          </a:r>
          <a:endParaRPr lang="en" sz="2000" b="1" kern="1200" dirty="0">
            <a:solidFill>
              <a:schemeClr val="tx1"/>
            </a:solidFill>
          </a:endParaRPr>
        </a:p>
      </dsp:txBody>
      <dsp:txXfrm>
        <a:off x="597054" y="1905457"/>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70851" y="2469044"/>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solidFill>
                <a:prstClr val="black"/>
              </a:solidFill>
              <a:latin typeface="Aptos" panose="02110004020202020204"/>
              <a:ea typeface="+mn-ea"/>
              <a:cs typeface="+mn-cs"/>
            </a:rPr>
            <a:t>हामी येशू नजिक हुन्छौं </a:t>
          </a:r>
          <a:endParaRPr lang="en" sz="2000" b="1" kern="1200" dirty="0">
            <a:solidFill>
              <a:prstClr val="black"/>
            </a:solidFill>
            <a:latin typeface="Aptos" panose="02110004020202020204"/>
            <a:ea typeface="+mn-ea"/>
            <a:cs typeface="+mn-cs"/>
          </a:endParaRPr>
        </a:p>
      </dsp:txBody>
      <dsp:txXfrm>
        <a:off x="597054" y="2495247"/>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solidFill>
                <a:prstClr val="black"/>
              </a:solidFill>
              <a:latin typeface="Aptos" panose="02110004020202020204"/>
              <a:ea typeface="+mn-ea"/>
              <a:cs typeface="Kalimati" panose="00000400000000000000" pitchFamily="2"/>
            </a:rPr>
            <a:t>मुक्ति प्राप्त गर्न बुद्धि दिन्छ </a:t>
          </a:r>
          <a:endParaRPr lang="en" sz="2000" b="1" kern="1200" dirty="0">
            <a:solidFill>
              <a:prstClr val="black"/>
            </a:solidFill>
            <a:latin typeface="Aptos" panose="02110004020202020204"/>
            <a:ea typeface="+mn-ea"/>
            <a:cs typeface="Kalimati" panose="00000400000000000000" pitchFamily="2"/>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solidFill>
                <a:schemeClr val="tx1"/>
              </a:solidFill>
            </a:rPr>
            <a:t>सत्यको ज्ञानमा बढिरहेका हुन्छौं </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solidFill>
                <a:schemeClr val="tx1"/>
              </a:solidFill>
            </a:rPr>
            <a:t>विश्वास बढ्छ र बलियो हुन्छ </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effectLst>
                <a:outerShdw blurRad="38100" dist="38100" dir="2700000" algn="tl">
                  <a:srgbClr val="000000"/>
                </a:outerShdw>
              </a:effectLst>
            </a:rPr>
            <a:t>हामीमा आशा  हुन्छ </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70854" y="5444882"/>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e-NP" sz="2000" b="1" kern="1200" dirty="0">
              <a:effectLst>
                <a:outerShdw blurRad="38100" dist="38100" dir="2700000" algn="tl">
                  <a:srgbClr val="000000"/>
                </a:outerShdw>
              </a:effectLst>
            </a:rPr>
            <a:t>अनन्त, र अचम्मको जीवन हाम्रो निम्ति पर्खिरहेको छ भनेर हामीलाई सजग बनाउँछ</a:t>
          </a:r>
          <a:endParaRPr lang="en" sz="2000" b="1" kern="1200" dirty="0">
            <a:effectLst>
              <a:outerShdw blurRad="38100" dist="38100" dir="2700000" algn="tl">
                <a:srgbClr val="000000"/>
              </a:outerShdw>
            </a:effectLst>
          </a:endParaRPr>
        </a:p>
      </dsp:txBody>
      <dsp:txXfrm>
        <a:off x="597057" y="5471085"/>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03/04/2026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1</a:t>
            </a:fld>
            <a:endParaRPr lang="es-ES"/>
          </a:p>
        </p:txBody>
      </p:sp>
    </p:spTree>
    <p:extLst>
      <p:ext uri="{BB962C8B-B14F-4D97-AF65-F5344CB8AC3E}">
        <p14:creationId xmlns:p14="http://schemas.microsoft.com/office/powerpoint/2010/main" val="93299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ne-NP" sz="6000" b="1" dirty="0">
                <a:ln w="9525">
                  <a:noFill/>
                  <a:prstDash val="solid"/>
                </a:ln>
                <a:solidFill>
                  <a:schemeClr val="accent3">
                    <a:lumMod val="75000"/>
                  </a:schemeClr>
                </a:solidFill>
                <a:effectLst>
                  <a:outerShdw blurRad="12700" dist="38100" dir="2700000" algn="tl" rotWithShape="0">
                    <a:srgbClr val="6E471D"/>
                  </a:outerShdw>
                </a:effectLst>
              </a:rPr>
              <a:t>बाइबलको भूमिका</a:t>
            </a:r>
            <a:endParaRPr lang="en" sz="6000" b="1" dirty="0">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362942"/>
            <a:ext cx="3036683" cy="584775"/>
          </a:xfrm>
          <a:prstGeom prst="rect">
            <a:avLst/>
          </a:prstGeom>
          <a:noFill/>
        </p:spPr>
        <p:txBody>
          <a:bodyPr wrap="square" rtlCol="0">
            <a:spAutoFit/>
          </a:bodyPr>
          <a:lstStyle/>
          <a:p>
            <a:endParaRPr lang="ne-NP" sz="1600" b="1" dirty="0">
              <a:solidFill>
                <a:srgbClr val="7B2807"/>
              </a:solidFill>
            </a:endParaRPr>
          </a:p>
          <a:p>
            <a:r>
              <a:rPr lang="ne-NP" sz="1600" b="1" dirty="0">
                <a:solidFill>
                  <a:srgbClr val="7B2807"/>
                </a:solidFill>
              </a:rPr>
              <a:t>अप्रिल २५, २०२६ का लागि पाठ ४</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“किनकि परमेश्वरको वचन जीवित र सक्रिय छ। यो कुनै पनि दुईधारे तरबारभन्दा धारिलो छ; यसले प्राण र आत्मा, जोर्नी र मज्जासम्म छुट्याएर भित्र पस्छ, र हृदयका विचार र अभिप्रायहरूको न्याय गर्दछ।” (हिब्रू ४:१२)</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1346600759"/>
              </p:ext>
            </p:extLst>
          </p:nvPr>
        </p:nvGraphicFramePr>
        <p:xfrm>
          <a:off x="3941378" y="4473643"/>
          <a:ext cx="7988891" cy="2404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ne-NP" sz="2000" b="1" dirty="0"/>
              <a:t>बाइबल संसारको सबैभन्दा बढी बिक्री हुने पुस्तक हो, दोस्रो स्थानको पुस्तकभन्दा पाँच गुणा बढी बिक्री भएको छ। तर सधैं यस्तो थिएन।</a:t>
            </a:r>
            <a:endParaRPr lang="en" sz="2000"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4653" y="1860331"/>
            <a:ext cx="3372678" cy="2708434"/>
          </a:xfrm>
          <a:prstGeom prst="rect">
            <a:avLst/>
          </a:prstGeom>
          <a:noFill/>
        </p:spPr>
        <p:txBody>
          <a:bodyPr wrap="square">
            <a:spAutoFit/>
          </a:bodyPr>
          <a:lstStyle/>
          <a:p>
            <a:pPr>
              <a:spcBef>
                <a:spcPts val="600"/>
              </a:spcBef>
            </a:pPr>
            <a:r>
              <a:rPr lang="ne-NP" sz="2000" b="1" dirty="0"/>
              <a:t>यदि परमेश्वरको विशेष संरक्षण नभएको भए, बाइबल धेरै अघि नै हराइसकेको हुन्थ्यो।</a:t>
            </a:r>
          </a:p>
          <a:p>
            <a:pPr>
              <a:spcBef>
                <a:spcPts val="600"/>
              </a:spcBef>
            </a:pPr>
            <a:r>
              <a:rPr lang="ne-NP" sz="2000" b="1" dirty="0"/>
              <a:t>किन? यस्तो के विशेष छ यस पुस्तकमा कि यो एकातिर धेरै माया गरिन्छ र अर्कोतिर घृणा गरिन्छ?</a:t>
            </a:r>
          </a:p>
          <a:p>
            <a:pPr>
              <a:spcBef>
                <a:spcPts val="600"/>
              </a:spcBef>
            </a:pPr>
            <a:endParaRPr lang="en" sz="2000" b="1" dirty="0"/>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lvl="0">
              <a:spcBef>
                <a:spcPts val="600"/>
              </a:spcBef>
              <a:defRPr/>
            </a:pPr>
            <a:r>
              <a:rPr lang="ne-NP" sz="2000" b="1" dirty="0">
                <a:solidFill>
                  <a:prstClr val="black"/>
                </a:solidFill>
              </a:rPr>
              <a:t>एक समय थियो जब बाइबल राख्नु, पढ्नु, वा यसको बारेमा कुरा गर्नु पनि जेल, यातना, यहाँसम्म कि मृत्युदण्डको कारण बन्न सक्थ्यो।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ne-NP"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बाइबलको शत्रु</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ne-NP"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“आत्माको तरबार लिनुहोस्, जुन परमेश्वरको वचन हो।” (एफिसी ६:१७)</a:t>
            </a:r>
            <a:endPar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92607"/>
          </a:xfrm>
          <a:prstGeom prst="rect">
            <a:avLst/>
          </a:prstGeom>
          <a:noFill/>
        </p:spPr>
        <p:txBody>
          <a:bodyPr wrap="square" rtlCol="0">
            <a:spAutoFit/>
          </a:bodyPr>
          <a:lstStyle/>
          <a:p>
            <a:pPr>
              <a:spcBef>
                <a:spcPts val="600"/>
              </a:spcBef>
            </a:pPr>
            <a:r>
              <a:rPr lang="ne-NP" sz="2000" b="1" dirty="0"/>
              <a:t>सोच्नुहोस्, परमेश्वरको बोलिएको वचनले के गर्न सक्छ?</a:t>
            </a:r>
          </a:p>
          <a:p>
            <a:pPr>
              <a:spcBef>
                <a:spcPts val="600"/>
              </a:spcBef>
            </a:pPr>
            <a:r>
              <a:rPr lang="ne-NP" sz="2000" b="1" dirty="0"/>
              <a:t>यसले सृष्टि गर्न सक्छ र जीवन दिन सक्छ (भजन ३३:६), मृतकलाई उठाउन सक्छ (यूहन्ना ५:२८–२९)।</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0235" y="1497140"/>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320158"/>
            <a:ext cx="1458556" cy="2444534"/>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ne-NP" sz="2000" b="1" dirty="0">
                <a:cs typeface="Kalimati" panose="00000400000000000000" pitchFamily="2"/>
              </a:rPr>
              <a:t>के म</a:t>
            </a:r>
            <a:r>
              <a:rPr lang="ne-NP" sz="2000" b="1" dirty="0"/>
              <a:t> उसलाई सफल हुन दिनेछु? के म आफ्नो समयबाट केही समय निकालेर बाइबल पढ्न सक्दिनँ? बाइबल पढ्दा हामी परिवर्तन हुन्छौं र शैतानविरुद्ध बलियो बन्छौं।</a:t>
            </a:r>
            <a:endParaRPr lang="en" sz="2000"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246769"/>
          </a:xfrm>
          <a:prstGeom prst="rect">
            <a:avLst/>
          </a:prstGeom>
          <a:noFill/>
        </p:spPr>
        <p:txBody>
          <a:bodyPr wrap="square">
            <a:spAutoFit/>
          </a:bodyPr>
          <a:lstStyle/>
          <a:p>
            <a:pPr>
              <a:spcBef>
                <a:spcPts val="600"/>
              </a:spcBef>
            </a:pPr>
            <a:r>
              <a:rPr lang="ne-NP" sz="2000" b="1" dirty="0"/>
              <a:t>शैतान जान्दछ कि ऊ बाइबलको शक्तिसामु असहाय छ। त्यसैले उसले यसलाई नष्ट गर्ने प्रयास गर्‍यो। ऊ असफल भयो। त्यसपछि उसले यसको विश्वसनीयता घटाउने प्रयास गर्‍यो। अहिले उसले हाम्रो समय अरू कुराले (वा मोबाइलको लत) भरिदिएर हामीलाई बाइबल पढ्न नदिने प्रयास गर्छ।</a:t>
            </a:r>
            <a:endParaRPr lang="en" sz="2000"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400383"/>
          </a:xfrm>
          <a:prstGeom prst="rect">
            <a:avLst/>
          </a:prstGeom>
          <a:noFill/>
        </p:spPr>
        <p:txBody>
          <a:bodyPr wrap="square">
            <a:spAutoFit/>
          </a:bodyPr>
          <a:lstStyle/>
          <a:p>
            <a:pPr lvl="0">
              <a:spcBef>
                <a:spcPts val="600"/>
              </a:spcBef>
              <a:defRPr/>
            </a:pPr>
            <a:r>
              <a:rPr lang="ne-NP" sz="2000" b="1" dirty="0">
                <a:solidFill>
                  <a:prstClr val="black"/>
                </a:solidFill>
              </a:rPr>
              <a:t>अब, परमेश्वरको लिखित वचन—बाइबल—के गर्न सक्छ?</a:t>
            </a:r>
          </a:p>
          <a:p>
            <a:pPr lvl="0">
              <a:spcBef>
                <a:spcPts val="600"/>
              </a:spcBef>
              <a:defRPr/>
            </a:pPr>
            <a:r>
              <a:rPr lang="ne-NP" sz="2000" b="1" dirty="0">
                <a:solidFill>
                  <a:prstClr val="black"/>
                </a:solidFill>
              </a:rPr>
              <a:t>यसले हामीलाई रक्षा गर्न सक्छ (एफि. ६:१७) र परिवर्तन गर्न सक्छ (हिब्रू ४:१२)।येशूले प्रलोभनको सामना गर्दा बाइबल प्रयोग गर्नुभएको थियो (मत्ती ४:४, ७, १०)।</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ne-NP" sz="3200" dirty="0">
                <a:ln w="0"/>
                <a:solidFill>
                  <a:schemeClr val="bg1"/>
                </a:solidFill>
                <a:effectLst>
                  <a:outerShdw blurRad="38100" dist="19050" dir="2700000" algn="tl" rotWithShape="0">
                    <a:schemeClr val="dk1">
                      <a:alpha val="40000"/>
                    </a:schemeClr>
                  </a:outerShdw>
                </a:effectLst>
              </a:rPr>
              <a:t>बाइबल पढ्ने सही र गलत तरिका</a:t>
            </a:r>
            <a:endParaRPr lang="en" sz="3200" b="1" dirty="0">
              <a:ln w="0"/>
              <a:effectLst>
                <a:outerShdw blurRad="38100" dist="19050" dir="2700000" algn="tl" rotWithShape="0">
                  <a:schemeClr val="accent6"/>
                </a:outerShdw>
              </a:effectLst>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rgbClr val="7030A0"/>
                </a:solidFill>
                <a:latin typeface="Comic Sans MS" panose="030F0702030302020204" pitchFamily="66" charset="0"/>
              </a:rPr>
              <a:t>“तिमी आफैलाई परमेश्वरसमक्ष स्वीकृत कामदारको रूपमा प्रस्तुत गर्ने पूरा प्रयास गर, जो लज्जित हुनु पर्दैन र सत्यको वचनलाई ठीकसँग प्रयोग गर।” (२ तिमोथी २:१५)</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1791809658"/>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ne-NP" sz="2000" b="1" dirty="0"/>
              <a:t>हाम्रो अध्ययन तार्किक हुनुपर्छ, तर हाम्रो बुद्धि पवित्र आत्माको अधीनमा हुनुपर्छ ताकि बाइबलको सन्देश ठिक तरिकाले बुझ्न सकौं।</a:t>
            </a:r>
            <a:endParaRPr lang="en" sz="2000"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0" y="1215382"/>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ne-NP" sz="2000" b="1" dirty="0">
                <a:cs typeface="Kalimati" panose="00000400000000000000" pitchFamily="2"/>
              </a:rPr>
              <a:t>किन त? हाम्रो बुद्धि सीमित छ र यसमाथि हामी सधैँ भर पर्न सक्दैनौँ।त्यसैले हामीले बाइबलको लेखक वा परमेश्‍वरसँग बुद्धि माग्नुपर्छ।</a:t>
            </a:r>
            <a:endParaRPr lang="en" sz="2000" b="1" dirty="0">
              <a:cs typeface="Kalimati" panose="00000400000000000000" pitchFamily="2"/>
            </a:endParaRP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ne-NP"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बाइबल के हो?</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477328"/>
          </a:xfrm>
          <a:prstGeom prst="rect">
            <a:avLst/>
          </a:prstGeom>
          <a:noFill/>
        </p:spPr>
        <p:txBody>
          <a:bodyPr wrap="square">
            <a:spAutoFit/>
          </a:bodyPr>
          <a:lstStyle/>
          <a:p>
            <a:pPr algn="ctr"/>
            <a:r>
              <a:rPr lang="ne-N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“तपाईंको वचन सम्पूर्ण रूपमा सत्य हो, र तपाईंका सबै धार्मिक नीति वा निर्णयहरू सधैं स्थिर रहन्छन्।”</a:t>
            </a:r>
            <a:endPar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a:p>
            <a:pPr algn="ctr"/>
            <a:r>
              <a:rPr lang="ne-N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(भजन ११९:१६०)</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323439"/>
          </a:xfrm>
          <a:prstGeom prst="rect">
            <a:avLst/>
          </a:prstGeom>
          <a:noFill/>
        </p:spPr>
        <p:txBody>
          <a:bodyPr wrap="square" rtlCol="0">
            <a:spAutoFit/>
          </a:bodyPr>
          <a:lstStyle/>
          <a:p>
            <a:pPr>
              <a:spcBef>
                <a:spcPts val="600"/>
              </a:spcBef>
            </a:pPr>
            <a:r>
              <a:rPr lang="ne-NP" sz="2000" b="1" dirty="0">
                <a:solidFill>
                  <a:schemeClr val="bg1"/>
                </a:solidFill>
                <a:effectLst>
                  <a:glow rad="127000">
                    <a:srgbClr val="501F1A"/>
                  </a:glow>
                  <a:outerShdw blurRad="38100" dist="38100" dir="2700000" algn="tl">
                    <a:srgbClr val="000000"/>
                  </a:outerShdw>
                </a:effectLst>
              </a:rPr>
              <a:t>आजको समाजमा सत्य सापेक्ष छ भन्ने विश्वास फैलिएको छ। यस संसारमा कुनै सत्य छैन जो परिवर्तन हुँदैन र स्थिर छैन भनेर कतिपय ईसाईहरूले पनि बताउँछन्।</a:t>
            </a:r>
            <a:endParaRPr lang="en"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323439"/>
          </a:xfrm>
          <a:prstGeom prst="rect">
            <a:avLst/>
          </a:prstGeom>
          <a:noFill/>
        </p:spPr>
        <p:txBody>
          <a:bodyPr wrap="square">
            <a:spAutoFit/>
          </a:bodyPr>
          <a:lstStyle/>
          <a:p>
            <a:pPr>
              <a:spcBef>
                <a:spcPts val="600"/>
              </a:spcBef>
            </a:pPr>
            <a:r>
              <a:rPr lang="ne-NP" sz="2000" b="1" dirty="0">
                <a:solidFill>
                  <a:schemeClr val="bg1"/>
                </a:solidFill>
                <a:effectLst>
                  <a:glow rad="127000">
                    <a:srgbClr val="501F1A"/>
                  </a:glow>
                  <a:outerShdw blurRad="38100" dist="38100" dir="2700000" algn="tl">
                    <a:srgbClr val="000000"/>
                  </a:outerShdw>
                </a:effectLst>
              </a:rPr>
              <a:t>हरेक सत्यलाई बाइबलको आधारमा जाँच्नुपर्छ। यदि विरोधाभास देखियो भने: या त हामी गलत छौं  या त हामीले बाइबल गलत बुझेका छौं ।</a:t>
            </a:r>
            <a:endParaRPr lang="en" sz="2000"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26229"/>
            <a:ext cx="6943725" cy="1323439"/>
          </a:xfrm>
          <a:prstGeom prst="rect">
            <a:avLst/>
          </a:prstGeom>
          <a:noFill/>
        </p:spPr>
        <p:txBody>
          <a:bodyPr wrap="square">
            <a:spAutoFit/>
          </a:bodyPr>
          <a:lstStyle/>
          <a:p>
            <a:pPr>
              <a:spcBef>
                <a:spcPts val="600"/>
              </a:spcBef>
            </a:pPr>
            <a:r>
              <a:rPr lang="ne-NP" sz="2000" b="1" dirty="0">
                <a:solidFill>
                  <a:schemeClr val="bg1"/>
                </a:solidFill>
                <a:effectLst>
                  <a:glow rad="127000">
                    <a:srgbClr val="501F1A"/>
                  </a:glow>
                  <a:outerShdw blurRad="38100" dist="38100" dir="2700000" algn="tl">
                    <a:srgbClr val="000000"/>
                  </a:outerShdw>
                </a:effectLst>
                <a:cs typeface="Kalimati" panose="00000400000000000000" pitchFamily="2"/>
              </a:rPr>
              <a:t>तर बाइबलले आफूलाई पूर्ण सत्य भएको दावि गर्छ (भजन ११९:१६०; यूहन्ना १७:१७; याकूब १:१८)। यो शुद्ध छ र सुरक्षात्मक ढाल हो (हितोपदेश ३०:५)। यदि हामी यसमा आफ्नै “सत्य” थप्यौं भने, हामी झुटा ठहरिन सक्छौं (हितोपदेश ३०:६</a:t>
            </a:r>
            <a:r>
              <a:rPr lang="ne-NP"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15825" y="-601579"/>
            <a:ext cx="9976175" cy="1323439"/>
          </a:xfrm>
          <a:prstGeom prst="rect">
            <a:avLst/>
          </a:prstGeom>
          <a:noFill/>
        </p:spPr>
        <p:txBody>
          <a:bodyPr wrap="square">
            <a:spAutoFit/>
          </a:bodyPr>
          <a:lstStyle/>
          <a:p>
            <a:pPr algn="ctr"/>
            <a:endParaRPr lang="ne-NP" sz="4000" b="1" dirty="0">
              <a:ln w="6600">
                <a:solidFill>
                  <a:schemeClr val="accent4">
                    <a:lumMod val="50000"/>
                  </a:schemeClr>
                </a:solidFill>
                <a:prstDash val="solid"/>
              </a:ln>
              <a:solidFill>
                <a:srgbClr val="FFFFFF"/>
              </a:solidFill>
              <a:effectLst>
                <a:outerShdw dist="38100" dir="2700000" algn="tl" rotWithShape="0">
                  <a:srgbClr val="FFFF00"/>
                </a:outerShdw>
              </a:effectLst>
            </a:endParaRPr>
          </a:p>
          <a:p>
            <a:pPr algn="ctr"/>
            <a:r>
              <a:rPr lang="ne-NP" sz="4000" b="1" dirty="0">
                <a:ln w="6600">
                  <a:solidFill>
                    <a:schemeClr val="accent4">
                      <a:lumMod val="50000"/>
                    </a:schemeClr>
                  </a:solidFill>
                  <a:prstDash val="solid"/>
                </a:ln>
                <a:solidFill>
                  <a:srgbClr val="FFFFFF"/>
                </a:solidFill>
                <a:effectLst>
                  <a:outerShdw dist="38100" dir="2700000" algn="tl" rotWithShape="0">
                    <a:srgbClr val="FFFF00"/>
                  </a:outerShdw>
                </a:effectLst>
              </a:rPr>
              <a:t>बाइबल पढ्दा हुने सकारात्मक प्रभावहरू</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646331"/>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ne-NP" b="1" dirty="0">
                <a:solidFill>
                  <a:srgbClr val="D5FFB9"/>
                </a:solidFill>
                <a:effectLst>
                  <a:outerShdw blurRad="38100" dist="38100" dir="2700000" algn="tl">
                    <a:srgbClr val="000000"/>
                  </a:outerShdw>
                </a:effectLst>
                <a:latin typeface="Comic Sans MS" panose="030F0702030302020204" pitchFamily="66" charset="0"/>
                <a:cs typeface="Kalimati" panose="00000400000000000000" pitchFamily="2"/>
              </a:rPr>
              <a:t>“मैले तपाईंको वचन आफ्नो हृदयमा राखेको छु, ताकि म तपाईंविरुद्ध पाप नगरूँ।”</a:t>
            </a:r>
            <a:endParaRPr lang="es-ES" b="1" dirty="0">
              <a:solidFill>
                <a:srgbClr val="D5FFB9"/>
              </a:solidFill>
              <a:effectLst>
                <a:outerShdw blurRad="38100" dist="38100" dir="2700000" algn="tl">
                  <a:srgbClr val="000000"/>
                </a:outerShdw>
              </a:effectLst>
              <a:latin typeface="Comic Sans MS" panose="030F0702030302020204" pitchFamily="66" charset="0"/>
              <a:cs typeface="Kalimati" panose="00000400000000000000" pitchFamily="2"/>
            </a:endParaRPr>
          </a:p>
          <a:p>
            <a:pPr algn="ctr"/>
            <a:r>
              <a:rPr lang="ne-NP" b="1" dirty="0">
                <a:solidFill>
                  <a:srgbClr val="D5FFB9"/>
                </a:solidFill>
                <a:effectLst>
                  <a:outerShdw blurRad="38100" dist="38100" dir="2700000" algn="tl">
                    <a:srgbClr val="000000"/>
                  </a:outerShdw>
                </a:effectLst>
                <a:latin typeface="Comic Sans MS" panose="030F0702030302020204" pitchFamily="66" charset="0"/>
                <a:cs typeface="Kalimati" panose="00000400000000000000" pitchFamily="2"/>
              </a:rPr>
              <a:t>(भजन ११९:११)</a:t>
            </a:r>
            <a:endParaRPr lang="en" sz="1400" b="1" dirty="0">
              <a:solidFill>
                <a:srgbClr val="D5FFB9"/>
              </a:solidFill>
              <a:effectLst>
                <a:outerShdw blurRad="38100" dist="38100" dir="2700000" algn="tl">
                  <a:srgbClr val="000000"/>
                </a:outerShdw>
              </a:effectLst>
              <a:latin typeface="Comic Sans MS" panose="030F0702030302020204" pitchFamily="66" charset="0"/>
              <a:cs typeface="Kalimati" panose="00000400000000000000" pitchFamily="2"/>
            </a:endParaRP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ne-NP" sz="2000" b="1" dirty="0"/>
              <a:t>बाइबलमा मानिसहरूलाई परिवर्तन गर्ने शक्ति छ भनेर बाइबलका धुरन्धर विद्रोहीहरूले पनि अस्वीकार गर्न सक्दैन। पावलले बाइबललाई तरवारसँग तुलना गरेर यसको महा शक्तिको बारेमा तारिफ गर्छन्।</a:t>
            </a:r>
            <a:endParaRPr lang="en"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3194766318"/>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015663"/>
          </a:xfrm>
          <a:prstGeom prst="rect">
            <a:avLst/>
          </a:prstGeom>
          <a:noFill/>
        </p:spPr>
        <p:txBody>
          <a:bodyPr wrap="square" rtlCol="0">
            <a:spAutoFit/>
          </a:bodyPr>
          <a:lstStyle/>
          <a:p>
            <a:pPr>
              <a:spcBef>
                <a:spcPts val="600"/>
              </a:spcBef>
            </a:pPr>
            <a:r>
              <a:rPr lang="ne-NP" sz="2000" b="1" dirty="0"/>
              <a:t>बाइबल जस्तो प्रभाव पार्ने अर्को कुनै पुस्तक छैन। जब हामी यसको शिक्षालाई जीवनमा लागू गर्छौं, हामी परिवर्तन हुन्छौं।</a:t>
            </a:r>
            <a:endParaRPr lang="en"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ne-NP" sz="2000" b="1" dirty="0">
                <a:solidFill>
                  <a:prstClr val="black"/>
                </a:solidFill>
              </a:rPr>
              <a:t>बाइबल जस्तो प्रभाव पार्ने अर्को कुनै पुस्तक छैन। जब हामी यसको शिक्षालाई जीवनमा लागू गर्छौं, हामी परिवर्तन हुन्छौं।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000" b="1" dirty="0">
                <a:ln/>
                <a:solidFill>
                  <a:schemeClr val="accent3"/>
                </a:solidFill>
                <a:effectLst>
                  <a:outerShdw blurRad="50800" dist="38100" dir="2700000" algn="tl" rotWithShape="0">
                    <a:schemeClr val="accent2">
                      <a:lumMod val="50000"/>
                    </a:schemeClr>
                  </a:outerShdw>
                </a:effectLst>
              </a:rPr>
              <a:t>बाइबलका मित्रहरू</a:t>
            </a:r>
            <a:endParaRPr lang="en" sz="4000" b="1" dirty="0">
              <a:ln/>
              <a:solidFill>
                <a:schemeClr val="accent3"/>
              </a:solidFill>
              <a:effectLst>
                <a:outerShdw blurRad="50800"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e-NP" sz="1600" b="1" dirty="0">
                <a:effectLst>
                  <a:outerShdw blurRad="38100" dist="38100" dir="2700000" algn="tl">
                    <a:srgbClr val="000000"/>
                  </a:outerShdw>
                </a:effectLst>
                <a:latin typeface="Comic Sans MS" panose="030F0702030302020204" pitchFamily="66" charset="0"/>
              </a:rPr>
              <a:t>" यसकारण यसको निम्‍ति हामी पनि परमेश्‍वरलाई निरन्‍तर धन्‍यवाद चढ़ाउँछौं, कि तिमीहरूले हामीबाट सुनेका वचन, जो वास्‍तवमा परमेश्‍वरको वचन हो, सो तिमीहरूले मानिसको वचनजस्‍तै होइन, तर परमेश्‍वरको वचनजस्‍तै ग्रहणगर्‍यौ, जुन वचनले तिमी विश्‍वासीहरूमा काम गर्दछ।।"  १ थेस्सोलिनिकी २:१३।</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6" y="4629559"/>
            <a:ext cx="6025471" cy="1015663"/>
          </a:xfrm>
          <a:prstGeom prst="rect">
            <a:avLst/>
          </a:prstGeom>
          <a:noFill/>
        </p:spPr>
        <p:txBody>
          <a:bodyPr wrap="square" rtlCol="0">
            <a:spAutoFit/>
          </a:bodyPr>
          <a:lstStyle/>
          <a:p>
            <a:pPr>
              <a:spcBef>
                <a:spcPts val="600"/>
              </a:spcBef>
            </a:pPr>
            <a:r>
              <a:rPr lang="ne-NP" sz="2000" b="1" dirty="0"/>
              <a:t>बाइबलका मित्रहरूले यसलाई जीवित परमेश्वरको वचनको रूपमा स्वीकार गर्छन् (१ थेस्सोलिनिकी २:१३)। तर कसरी यस्तो विश्वास आउँछ?</a:t>
            </a:r>
            <a:endParaRPr lang="en" sz="2000" b="1" dirty="0"/>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3172094238"/>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687030"/>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711317"/>
            <a:ext cx="6140178" cy="1015663"/>
          </a:xfrm>
          <a:prstGeom prst="rect">
            <a:avLst/>
          </a:prstGeom>
          <a:noFill/>
        </p:spPr>
        <p:txBody>
          <a:bodyPr wrap="square">
            <a:spAutoFit/>
          </a:bodyPr>
          <a:lstStyle/>
          <a:p>
            <a:pPr lvl="0">
              <a:spcBef>
                <a:spcPts val="600"/>
              </a:spcBef>
              <a:defRPr/>
            </a:pPr>
            <a:r>
              <a:rPr lang="ne-NP" sz="2000" b="1" dirty="0">
                <a:solidFill>
                  <a:prstClr val="black"/>
                </a:solidFill>
              </a:rPr>
              <a:t>पावल भन्छन्—आध्यात्मिक समझदारी आवश्यक छ</a:t>
            </a:r>
            <a:br>
              <a:rPr lang="es-ES" sz="2000" b="1" dirty="0">
                <a:solidFill>
                  <a:prstClr val="black"/>
                </a:solidFill>
              </a:rPr>
            </a:br>
            <a:r>
              <a:rPr lang="ne-NP" sz="2000" b="1" dirty="0">
                <a:solidFill>
                  <a:prstClr val="black"/>
                </a:solidFill>
              </a:rPr>
              <a:t>(१ कोरिन्थी २:१४)। बाइबलमा भएको परमेश्‍वरको सन्देश बुझाउन हाम्रो हृदयमा पवित्र आत्माको काम हो।</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3416320"/>
          </a:xfrm>
          <a:prstGeom prst="rect">
            <a:avLst/>
          </a:prstGeom>
          <a:noFill/>
        </p:spPr>
        <p:txBody>
          <a:bodyPr wrap="square">
            <a:spAutoFit/>
          </a:bodyPr>
          <a:lstStyle/>
          <a:p>
            <a:pPr>
              <a:spcBef>
                <a:spcPts val="600"/>
              </a:spcBef>
            </a:pPr>
            <a:r>
              <a:rPr lang="ne-NP" sz="2400" b="1" dirty="0">
                <a:latin typeface="Constantia" panose="02030602050306030303" pitchFamily="18" charset="0"/>
                <a:cs typeface="Kalimati" panose="00000400000000000000" pitchFamily="2"/>
              </a:rPr>
              <a:t>“बाइबलले सत्यलाई यस्तो सरलता र मानव हृदयका आवश्यकताहरू र चाहनाहरूअनुसार पूर्ण रूपमा अनुकूलित गरी प्रस्तुत गर्दछ कि यसले अत्यन्त शिक्षित र परिष्कृत बुद्धिजीविहरूलाई समेत अचम्मित र आकर्षित बनाएको छ, साथै यसले सबैभन्दा नम्र र अशिक्षित मानिसहरूलाई पनि उद्धारको मार्ग बुझ्न सक्षम बनाउँछ। तर यी सरल रूपमा व्यक्त गरिएका सत्यहरूले यस्ता उच्च, व्यापक र मानव समझभन्दा असीमित रूपमा परका विषयहरू समेटेका छन् कि हामी तिनलाई केवल परमेश्वरले प्रकट गर्नुभएको हुनाले मात्र स्वीकार गर्न सक्छौं। […] मानिसले जति धेरै बाइबल अध्ययन गर्छ, उति नै उसको विश्वास गहिरो बन्छ कि यो जीवित परमेश्वरको वचन हो, र मानव बुद्धि दिव्य प्रकाशको महिमाको अगाडि नतमस्तक हुन्छ।”</a:t>
            </a:r>
            <a:endParaRPr lang="en" sz="24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6633931" y="5416792"/>
            <a:ext cx="4043094" cy="338554"/>
          </a:xfrm>
          <a:prstGeom prst="rect">
            <a:avLst/>
          </a:prstGeom>
          <a:noFill/>
        </p:spPr>
        <p:txBody>
          <a:bodyPr wrap="none" rtlCol="0">
            <a:spAutoFit/>
          </a:bodyPr>
          <a:lstStyle/>
          <a:p>
            <a:pPr algn="r"/>
            <a:r>
              <a:rPr lang="ne-NP" sz="1600" b="1" dirty="0"/>
              <a:t>एलेन जी, ह्वाइट, </a:t>
            </a:r>
            <a:r>
              <a:rPr lang="ne-NP" sz="1600" b="1" i="1" dirty="0"/>
              <a:t>स्टेपस्स टु क्राइस्ट, </a:t>
            </a:r>
            <a:r>
              <a:rPr lang="ne-NP" sz="1600" b="1" dirty="0"/>
              <a:t>पृ. १०७</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811</TotalTime>
  <Words>991</Words>
  <Application>Microsoft Office PowerPoint</Application>
  <PresentationFormat>Panorámica</PresentationFormat>
  <Paragraphs>70</Paragraphs>
  <Slides>9</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Aptos Display</vt:lpstr>
      <vt:lpstr>Aptos</vt:lpstr>
      <vt:lpstr>Kalimati</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2026-03-14T15:12:41Z</dcterms:created>
  <dcterms:modified xsi:type="dcterms:W3CDTF">2026-04-03T06:41:03Z</dcterms:modified>
</cp:coreProperties>
</file>