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ne-NP" sz="2000" b="1" dirty="0">
              <a:solidFill>
                <a:schemeClr val="tx2">
                  <a:lumMod val="50000"/>
                </a:schemeClr>
              </a:solidFill>
            </a:rPr>
            <a:t>बाइबल कसरी अध्ययन गर्ने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ne-NP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Mangal" panose="02040503050203030202" pitchFamily="18" charset="0"/>
            </a:rPr>
            <a:t>समय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Mangal" panose="02040503050203030202" pitchFamily="18" charset="0"/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स्थान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विधि वा तरिका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ne-NP" sz="2000" b="1" dirty="0">
              <a:solidFill>
                <a:schemeClr val="accent2">
                  <a:lumMod val="50000"/>
                </a:schemeClr>
              </a:solidFill>
            </a:rPr>
            <a:t>बाइबल अध्ययनका लाभहरू: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बाँड्नेको लाभ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“खाने” को लाभ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गहिरिएर बाइबल अध्ययन गर्दा </a:t>
          </a:r>
          <a:r>
            <a:rPr lang="ne-NP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हमीमा</a:t>
          </a:r>
          <a:r>
            <a:rPr lang="ne-NP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देहायका चार चरणहरू हुन्छन्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प्रार्थना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पढ्ने र बुझ्ने केही तरिका वा सुझावहरू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बाँड्नुहोस्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/>
            </a:rPr>
            <a:t>पवित्र आत्मालाई मार्गदर्शक बनाउन आग्रह गर्नुपर्छ 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ne-NP" sz="2000" b="1" dirty="0">
              <a:effectLst/>
            </a:rPr>
            <a:t>बाइबलबाट एउटा पद वा अंश छान्नुहोस् 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600" b="1" dirty="0" err="1">
              <a:effectLst/>
            </a:rPr>
            <a:t>उहाँले</a:t>
          </a:r>
          <a:r>
            <a:rPr lang="ne-NP" sz="1600" b="1" dirty="0">
              <a:effectLst/>
            </a:rPr>
            <a:t> </a:t>
          </a:r>
          <a:r>
            <a:rPr lang="ne-NP" sz="1600" b="1" dirty="0" err="1">
              <a:effectLst/>
            </a:rPr>
            <a:t>तपाईंको</a:t>
          </a:r>
          <a:r>
            <a:rPr lang="ne-NP" sz="1600" b="1" dirty="0">
              <a:effectLst/>
            </a:rPr>
            <a:t> मन र हृदय </a:t>
          </a:r>
          <a:r>
            <a:rPr lang="ne-NP" sz="1600" b="1" dirty="0" err="1">
              <a:effectLst/>
            </a:rPr>
            <a:t>छुनुहुनेछ</a:t>
          </a:r>
          <a:r>
            <a:rPr lang="ne-NP" sz="1600" b="1" dirty="0">
              <a:effectLst/>
            </a:rPr>
            <a:t> ताकि </a:t>
          </a:r>
          <a:r>
            <a:rPr lang="ne-NP" sz="1600" b="1" dirty="0" err="1">
              <a:effectLst/>
            </a:rPr>
            <a:t>तपाईँले</a:t>
          </a:r>
          <a:r>
            <a:rPr lang="ne-NP" sz="1600" b="1" dirty="0">
              <a:effectLst/>
            </a:rPr>
            <a:t> पढेको बुझ्न सक्नुहुनेछ</a:t>
          </a:r>
          <a:endParaRPr lang="es-ES" sz="16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ne-NP" sz="18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तपाईंको</a:t>
          </a:r>
          <a:r>
            <a:rPr lang="ne-NP" sz="18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दिमागमा कोर्न सहायता गर्न त्यसलाई लेख्नुहोस् </a:t>
          </a:r>
          <a:endParaRPr lang="en" sz="18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ne-NP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मुख्य विचारहरू रेखाङ्कन गर्नुहोस्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ne-N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त्यसबाट </a:t>
          </a:r>
          <a:r>
            <a:rPr lang="ne-NP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तपाईँले</a:t>
          </a:r>
          <a:r>
            <a:rPr lang="ne-N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पाउने विचारहरू लेख्नुहोस् 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ne-NP" sz="1800" b="1" kern="1200" dirty="0" err="1">
              <a:effectLst/>
            </a:rPr>
            <a:t>तपाईँले</a:t>
          </a:r>
          <a:r>
            <a:rPr lang="ne-NP" sz="1800" b="1" kern="1200" dirty="0">
              <a:effectLst/>
            </a:rPr>
            <a:t> सिकेका कुरालाई कसलाई सुनाउन सकिन्छ सोच्नुहोस् </a:t>
          </a:r>
          <a:endParaRPr lang="en" sz="18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प्रार्थना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ne-NP" sz="2000" b="1" kern="1200" dirty="0">
              <a:effectLst/>
            </a:rPr>
            <a:t>सिकेको कुरा लागू गर्न परमेश्वरसँग सहयोग माग्नुहोस् </a:t>
          </a:r>
          <a:endParaRPr lang="en" sz="2000" b="1" kern="1200" dirty="0">
            <a:effectLst/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 custLinFactNeighborX="-4270" custLinFactNeighborY="16941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बाइबल अध्ययन गर्ने अन्य तरिकाहरू: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ne-NP" sz="2000" b="1" dirty="0">
              <a:solidFill>
                <a:schemeClr val="tx1"/>
              </a:solidFill>
              <a:effectLst/>
            </a:rPr>
            <a:t>एक पदसँग अर्को पद तुलना गर्नुहोस्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ne-NP" sz="2000" b="1" dirty="0">
              <a:solidFill>
                <a:schemeClr val="tx1"/>
              </a:solidFill>
              <a:effectLst/>
            </a:rPr>
            <a:t>(यशैया २८:१०) 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ne-NP" sz="2000" b="1" dirty="0" err="1">
              <a:solidFill>
                <a:schemeClr val="tx1"/>
              </a:solidFill>
              <a:effectLst/>
            </a:rPr>
            <a:t>पूरै</a:t>
          </a:r>
          <a:r>
            <a:rPr lang="ne-NP" sz="2000" b="1" dirty="0">
              <a:solidFill>
                <a:schemeClr val="tx1"/>
              </a:solidFill>
              <a:effectLst/>
            </a:rPr>
            <a:t> अध्याय वा पुस्तक अध्ययन गर्नुहोस् 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ne-NP" sz="1800" b="1" dirty="0">
              <a:solidFill>
                <a:schemeClr val="tx1"/>
              </a:solidFill>
              <a:effectLst/>
            </a:rPr>
            <a:t>विषय वा शब्द सूचीको सहायताले विषयवस्तु अध्ययन गर्नुहोस् </a:t>
          </a:r>
          <a:endParaRPr lang="en" sz="18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ne-NP" sz="2000" b="1" dirty="0" err="1">
              <a:solidFill>
                <a:schemeClr val="tx1"/>
              </a:solidFill>
              <a:effectLst/>
            </a:rPr>
            <a:t>बाइबलीय</a:t>
          </a:r>
          <a:r>
            <a:rPr lang="ne-NP" sz="2000" b="1" dirty="0">
              <a:solidFill>
                <a:schemeClr val="tx1"/>
              </a:solidFill>
              <a:effectLst/>
            </a:rPr>
            <a:t> टिप्पणी, मीमांसा वा </a:t>
          </a:r>
          <a:r>
            <a:rPr lang="ne-NP" sz="2000" b="1" dirty="0" err="1">
              <a:solidFill>
                <a:schemeClr val="tx1"/>
              </a:solidFill>
              <a:effectLst/>
            </a:rPr>
            <a:t>कमेन्टरी</a:t>
          </a:r>
          <a:r>
            <a:rPr lang="ne-NP" sz="2000" b="1" dirty="0">
              <a:solidFill>
                <a:schemeClr val="tx1"/>
              </a:solidFill>
              <a:effectLst/>
            </a:rPr>
            <a:t>  र शब्दकोशसँग सहायता </a:t>
          </a:r>
          <a:r>
            <a:rPr lang="ne-NP" sz="2000" b="1" dirty="0" err="1">
              <a:solidFill>
                <a:schemeClr val="tx1"/>
              </a:solidFill>
              <a:effectLst/>
            </a:rPr>
            <a:t>लिनुहोस्</a:t>
          </a:r>
          <a:r>
            <a:rPr lang="ne-NP" sz="2000" b="1" dirty="0">
              <a:solidFill>
                <a:schemeClr val="tx1"/>
              </a:solidFill>
              <a:effectLst/>
            </a:rPr>
            <a:t>।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ne-NP" sz="1800" b="1" dirty="0">
              <a:solidFill>
                <a:schemeClr val="tx1"/>
              </a:solidFill>
              <a:effectLst/>
            </a:rPr>
            <a:t>सक्नुहुन्छ र </a:t>
          </a:r>
          <a:r>
            <a:rPr lang="ne-NP" sz="1800" b="1" dirty="0" err="1">
              <a:solidFill>
                <a:schemeClr val="tx1"/>
              </a:solidFill>
              <a:effectLst/>
            </a:rPr>
            <a:t>छभने</a:t>
          </a:r>
          <a:r>
            <a:rPr lang="ne-NP" sz="1800" b="1" dirty="0">
              <a:solidFill>
                <a:schemeClr val="tx1"/>
              </a:solidFill>
              <a:effectLst/>
            </a:rPr>
            <a:t> </a:t>
          </a:r>
          <a:r>
            <a:rPr lang="ne-NP" sz="1800" b="1" dirty="0" err="1">
              <a:solidFill>
                <a:schemeClr val="tx1"/>
              </a:solidFill>
              <a:effectLst/>
            </a:rPr>
            <a:t>एलन</a:t>
          </a:r>
          <a:r>
            <a:rPr lang="ne-NP" sz="1800" b="1" dirty="0">
              <a:solidFill>
                <a:schemeClr val="tx1"/>
              </a:solidFill>
              <a:effectLst/>
            </a:rPr>
            <a:t> जी. </a:t>
          </a:r>
          <a:r>
            <a:rPr lang="ne-NP" sz="1800" b="1" dirty="0" err="1">
              <a:solidFill>
                <a:schemeClr val="tx1"/>
              </a:solidFill>
              <a:effectLst/>
            </a:rPr>
            <a:t>ह्वाइटको</a:t>
          </a:r>
          <a:r>
            <a:rPr lang="ne-NP" sz="1800" b="1" dirty="0">
              <a:solidFill>
                <a:schemeClr val="tx1"/>
              </a:solidFill>
              <a:effectLst/>
            </a:rPr>
            <a:t> “</a:t>
          </a:r>
          <a:r>
            <a:rPr lang="en-US" sz="1800" b="1" dirty="0">
              <a:solidFill>
                <a:schemeClr val="tx1"/>
              </a:solidFill>
              <a:effectLst/>
            </a:rPr>
            <a:t>Conflict of the Ages” </a:t>
          </a:r>
          <a:r>
            <a:rPr lang="ne-NP" sz="1800" b="1" dirty="0">
              <a:solidFill>
                <a:schemeClr val="tx1"/>
              </a:solidFill>
              <a:effectLst/>
            </a:rPr>
            <a:t>श्रृंखलासँग तुलना गर्नुहोस् </a:t>
          </a:r>
          <a:endParaRPr lang="en" sz="18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2">
                  <a:lumMod val="50000"/>
                </a:schemeClr>
              </a:solidFill>
            </a:rPr>
            <a:t>बाइबल कसरी अध्ययन गर्ने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Mangal" panose="02040503050203030202" pitchFamily="18" charset="0"/>
            </a:rPr>
            <a:t>समय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Mangal" panose="02040503050203030202" pitchFamily="18" charset="0"/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स्थान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विधि वा तरिका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accent2">
                  <a:lumMod val="50000"/>
                </a:schemeClr>
              </a:solidFill>
            </a:rPr>
            <a:t>बाइबल अध्ययनका लाभहरू: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बाँड्नेको लाभ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“खाने” को लाभ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15764" y="1547192"/>
          <a:ext cx="404117" cy="277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750"/>
              </a:lnTo>
              <a:lnTo>
                <a:pt x="404117" y="2776750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15764" y="1547192"/>
          <a:ext cx="404117" cy="942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879"/>
              </a:lnTo>
              <a:lnTo>
                <a:pt x="404117" y="942879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247851" y="531291"/>
          <a:ext cx="4435850" cy="376732"/>
        </a:xfrm>
        <a:custGeom>
          <a:avLst/>
          <a:gdLst/>
          <a:ahLst/>
          <a:cxnLst/>
          <a:rect l="0" t="0" r="0" b="0"/>
          <a:pathLst>
            <a:path>
              <a:moveTo>
                <a:pt x="4435850" y="0"/>
              </a:moveTo>
              <a:lnTo>
                <a:pt x="4435850" y="242507"/>
              </a:lnTo>
              <a:lnTo>
                <a:pt x="0" y="242507"/>
              </a:lnTo>
              <a:lnTo>
                <a:pt x="0" y="376732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गहिरिएर बाइबल अध्ययन गर्दा </a:t>
          </a:r>
          <a:r>
            <a:rPr lang="ne-NP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हमीमा</a:t>
          </a:r>
          <a:r>
            <a:rPr lang="ne-NP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देहायका चार चरणहरू हुन्छन्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82743" y="908024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प्रार्थना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2743" y="908024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/>
            </a:rPr>
            <a:t>पवित्र आत्मालाई मार्गदर्शक बनाउन आग्रह गर्नुपर्छ 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 err="1">
              <a:effectLst/>
            </a:rPr>
            <a:t>उहाँले</a:t>
          </a:r>
          <a:r>
            <a:rPr lang="ne-NP" sz="1600" b="1" kern="1200" dirty="0">
              <a:effectLst/>
            </a:rPr>
            <a:t> </a:t>
          </a:r>
          <a:r>
            <a:rPr lang="ne-NP" sz="1600" b="1" kern="1200" dirty="0" err="1">
              <a:effectLst/>
            </a:rPr>
            <a:t>तपाईंको</a:t>
          </a:r>
          <a:r>
            <a:rPr lang="ne-NP" sz="1600" b="1" kern="1200" dirty="0">
              <a:effectLst/>
            </a:rPr>
            <a:t> मन र हृदय </a:t>
          </a:r>
          <a:r>
            <a:rPr lang="ne-NP" sz="1600" b="1" kern="1200" dirty="0" err="1">
              <a:effectLst/>
            </a:rPr>
            <a:t>छुनुहुनेछ</a:t>
          </a:r>
          <a:r>
            <a:rPr lang="ne-NP" sz="1600" b="1" kern="1200" dirty="0">
              <a:effectLst/>
            </a:rPr>
            <a:t> ताकि </a:t>
          </a:r>
          <a:r>
            <a:rPr lang="ne-NP" sz="1600" b="1" kern="1200" dirty="0" err="1">
              <a:effectLst/>
            </a:rPr>
            <a:t>तपाईँले</a:t>
          </a:r>
          <a:r>
            <a:rPr lang="ne-NP" sz="1600" b="1" kern="1200" dirty="0">
              <a:effectLst/>
            </a:rPr>
            <a:t> पढेको बुझ्न सक्नुहुनेछ</a:t>
          </a:r>
          <a:endParaRPr lang="es-ES" sz="16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पढ्ने र बुझ्ने केही तरिका वा सुझावहरू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/>
            </a:rPr>
            <a:t>बाइबलबाट एउटा पद वा अंश छान्नुहोस् 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तपाईंको</a:t>
          </a:r>
          <a:r>
            <a:rPr lang="ne-NP" sz="18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दिमागमा कोर्न सहायता गर्न त्यसलाई लेख्नुहोस् </a:t>
          </a:r>
          <a:endParaRPr lang="en" sz="18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मुख्य विचारहरू रेखाङ्कन गर्नुहोस्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त्यसबाट </a:t>
          </a:r>
          <a:r>
            <a:rPr lang="ne-NP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तपाईँले</a:t>
          </a:r>
          <a:r>
            <a:rPr lang="ne-NP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पाउने विचारहरू लेख्नुहोस्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प्रार्थना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/>
            </a:rPr>
            <a:t>सिकेको कुरा लागू गर्न परमेश्वरसँग सहयोग माग्नुहोस् 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बाँड्नुहोस्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 err="1">
              <a:effectLst/>
            </a:rPr>
            <a:t>तपाईँले</a:t>
          </a:r>
          <a:r>
            <a:rPr lang="ne-NP" sz="1800" b="1" kern="1200" dirty="0">
              <a:effectLst/>
            </a:rPr>
            <a:t> सिकेका कुरालाई कसलाई सुनाउन सकिन्छ सोच्नुहोस् </a:t>
          </a:r>
          <a:endParaRPr lang="en" sz="18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बाइबल अध्ययन गर्ने अन्य तरिकाहरू: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1"/>
              </a:solidFill>
              <a:effectLst/>
            </a:rPr>
            <a:t>एक पदसँग अर्को पद तुलना गर्नुहोस्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ne-NP" sz="2000" b="1" kern="1200" dirty="0">
              <a:solidFill>
                <a:schemeClr val="tx1"/>
              </a:solidFill>
              <a:effectLst/>
            </a:rPr>
            <a:t>(यशैया २८:१०) 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solidFill>
                <a:schemeClr val="tx1"/>
              </a:solidFill>
              <a:effectLst/>
            </a:rPr>
            <a:t>पूरै</a:t>
          </a:r>
          <a:r>
            <a:rPr lang="ne-NP" sz="2000" b="1" kern="1200" dirty="0">
              <a:solidFill>
                <a:schemeClr val="tx1"/>
              </a:solidFill>
              <a:effectLst/>
            </a:rPr>
            <a:t> अध्याय वा पुस्तक अध्ययन गर्नुहोस् 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solidFill>
                <a:schemeClr val="tx1"/>
              </a:solidFill>
              <a:effectLst/>
            </a:rPr>
            <a:t>विषय वा शब्द सूचीको सहायताले विषयवस्तु अध्ययन गर्नुहोस् </a:t>
          </a:r>
          <a:endParaRPr lang="en" sz="18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solidFill>
                <a:schemeClr val="tx1"/>
              </a:solidFill>
              <a:effectLst/>
            </a:rPr>
            <a:t>बाइबलीय</a:t>
          </a:r>
          <a:r>
            <a:rPr lang="ne-NP" sz="2000" b="1" kern="1200" dirty="0">
              <a:solidFill>
                <a:schemeClr val="tx1"/>
              </a:solidFill>
              <a:effectLst/>
            </a:rPr>
            <a:t> टिप्पणी, मीमांसा वा </a:t>
          </a:r>
          <a:r>
            <a:rPr lang="ne-NP" sz="2000" b="1" kern="1200" dirty="0" err="1">
              <a:solidFill>
                <a:schemeClr val="tx1"/>
              </a:solidFill>
              <a:effectLst/>
            </a:rPr>
            <a:t>कमेन्टरी</a:t>
          </a:r>
          <a:r>
            <a:rPr lang="ne-NP" sz="2000" b="1" kern="1200" dirty="0">
              <a:solidFill>
                <a:schemeClr val="tx1"/>
              </a:solidFill>
              <a:effectLst/>
            </a:rPr>
            <a:t>  र शब्दकोशसँग सहायता </a:t>
          </a:r>
          <a:r>
            <a:rPr lang="ne-NP" sz="2000" b="1" kern="1200" dirty="0" err="1">
              <a:solidFill>
                <a:schemeClr val="tx1"/>
              </a:solidFill>
              <a:effectLst/>
            </a:rPr>
            <a:t>लिनुहोस्</a:t>
          </a:r>
          <a:r>
            <a:rPr lang="ne-NP" sz="2000" b="1" kern="1200" dirty="0">
              <a:solidFill>
                <a:schemeClr val="tx1"/>
              </a:solidFill>
              <a:effectLst/>
            </a:rPr>
            <a:t>।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solidFill>
                <a:schemeClr val="tx1"/>
              </a:solidFill>
              <a:effectLst/>
            </a:rPr>
            <a:t>सक्नुहुन्छ र </a:t>
          </a:r>
          <a:r>
            <a:rPr lang="ne-NP" sz="1800" b="1" kern="1200" dirty="0" err="1">
              <a:solidFill>
                <a:schemeClr val="tx1"/>
              </a:solidFill>
              <a:effectLst/>
            </a:rPr>
            <a:t>छभने</a:t>
          </a:r>
          <a:r>
            <a:rPr lang="ne-NP" sz="1800" b="1" kern="1200" dirty="0">
              <a:solidFill>
                <a:schemeClr val="tx1"/>
              </a:solidFill>
              <a:effectLst/>
            </a:rPr>
            <a:t> </a:t>
          </a:r>
          <a:r>
            <a:rPr lang="ne-NP" sz="1800" b="1" kern="1200" dirty="0" err="1">
              <a:solidFill>
                <a:schemeClr val="tx1"/>
              </a:solidFill>
              <a:effectLst/>
            </a:rPr>
            <a:t>एलन</a:t>
          </a:r>
          <a:r>
            <a:rPr lang="ne-NP" sz="1800" b="1" kern="1200" dirty="0">
              <a:solidFill>
                <a:schemeClr val="tx1"/>
              </a:solidFill>
              <a:effectLst/>
            </a:rPr>
            <a:t> जी. </a:t>
          </a:r>
          <a:r>
            <a:rPr lang="ne-NP" sz="1800" b="1" kern="1200" dirty="0" err="1">
              <a:solidFill>
                <a:schemeClr val="tx1"/>
              </a:solidFill>
              <a:effectLst/>
            </a:rPr>
            <a:t>ह्वाइटको</a:t>
          </a:r>
          <a:r>
            <a:rPr lang="ne-NP" sz="1800" b="1" kern="1200" dirty="0">
              <a:solidFill>
                <a:schemeClr val="tx1"/>
              </a:solidFill>
              <a:effectLst/>
            </a:rPr>
            <a:t> “</a:t>
          </a:r>
          <a:r>
            <a:rPr lang="en-US" sz="1800" b="1" kern="1200" dirty="0">
              <a:solidFill>
                <a:schemeClr val="tx1"/>
              </a:solidFill>
              <a:effectLst/>
            </a:rPr>
            <a:t>Conflict of the Ages” </a:t>
          </a:r>
          <a:r>
            <a:rPr lang="ne-NP" sz="1800" b="1" kern="1200" dirty="0">
              <a:solidFill>
                <a:schemeClr val="tx1"/>
              </a:solidFill>
              <a:effectLst/>
            </a:rPr>
            <a:t>श्रृंखलासँग तुलना गर्नुहोस् </a:t>
          </a:r>
          <a:endParaRPr lang="en" sz="18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411415"/>
            <a:ext cx="500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बाइबल कसरी अध्ययन गर्ने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मे २, २०२६ का लागि पाठ ५</a:t>
            </a:r>
            <a:endParaRPr lang="en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बाँड्नेको लाभ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थाकेकोलाई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सम्‍भाल्‍ने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वचन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जान्‍न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सकून्‌ भनेर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परमप्रभु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परमेश्‍वरले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मलाई सिकाइको बोली दिनुभएको छ।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मलाई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बिहानैपिच्‍छे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जगाउनुहुन्‍छ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सिक्‍नेलाई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झैँ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ध्‍यानसित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सुन्‍न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मेरो कान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खोलिदिनुहुन्‍छ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।" </a:t>
            </a:r>
            <a:r>
              <a:rPr lang="ne-NP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यशैया</a:t>
            </a:r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५०:४।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जब </a:t>
            </a:r>
            <a:r>
              <a:rPr lang="ne-NP" sz="2000" b="1" dirty="0" err="1"/>
              <a:t>तपाईं</a:t>
            </a:r>
            <a:r>
              <a:rPr lang="ne-NP" sz="2000" b="1" dirty="0"/>
              <a:t> </a:t>
            </a:r>
            <a:r>
              <a:rPr lang="ne-NP" sz="2000" b="1" dirty="0" err="1"/>
              <a:t>साबथको</a:t>
            </a:r>
            <a:r>
              <a:rPr lang="ne-NP" sz="2000" b="1" dirty="0"/>
              <a:t> लागि प्रवचन तयार गर्नुहुन्छ, पवित्र आत्माले प्रेरणा दिनुभएको अनुसार </a:t>
            </a:r>
            <a:r>
              <a:rPr lang="ne-NP" sz="2000" b="1" dirty="0" err="1"/>
              <a:t>तपाईँले</a:t>
            </a:r>
            <a:r>
              <a:rPr lang="ne-NP" sz="2000" b="1" dirty="0"/>
              <a:t> रोज्नुभएको विषयवस्तु अध्ययन निम्ति विशेष समय प्रार्थना गरेर समर्पण गर्नुहुन्छ। </a:t>
            </a:r>
            <a:r>
              <a:rPr lang="ne-NP" sz="2000" b="1" dirty="0" err="1"/>
              <a:t>साबथमा</a:t>
            </a:r>
            <a:r>
              <a:rPr lang="ne-NP" sz="2000" b="1" dirty="0"/>
              <a:t> </a:t>
            </a:r>
            <a:r>
              <a:rPr lang="ne-NP" sz="2000" b="1" dirty="0" err="1"/>
              <a:t>तपाईँ</a:t>
            </a:r>
            <a:r>
              <a:rPr lang="ne-NP" sz="2000" b="1" dirty="0"/>
              <a:t> प्रभावकारी रूपमा प्रवचन दिनुहुन्छ। यसमा सबभन्दा बढि फाइदा कसलाई भयो?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प्रवचनको निम्ति वा व्यक्तिगतको निम्ति बाइबल अध्ययन गर्नुहुन्छ तब यसको दोहोरो लाभ हामीलाई हुन्छ।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6" y="5478263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दुवै मामिलामा यसले परमेश्वरसँगको सम्बन्ध बलियो र गहिरो बनाउँछ।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वचनको शक्ति यो हो। यो बेकारमा </a:t>
            </a:r>
            <a:r>
              <a:rPr lang="ne-NP" sz="2000" b="1" dirty="0" err="1"/>
              <a:t>फर्किन्दैन</a:t>
            </a:r>
            <a:r>
              <a:rPr lang="ne-NP" sz="2000" b="1" dirty="0"/>
              <a:t> (</a:t>
            </a:r>
            <a:r>
              <a:rPr lang="ne-NP" sz="2000" b="1" dirty="0" err="1"/>
              <a:t>यशैया</a:t>
            </a:r>
            <a:r>
              <a:rPr lang="ne-NP" sz="2000" b="1" dirty="0"/>
              <a:t> ५५:११)।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पहिला त हामीले सिकेको कुराबाट हामीलाई नै फाइदा हुन्छ।  दोस्रोमा, जब हामीले पाएको </a:t>
            </a:r>
            <a:r>
              <a:rPr lang="ne-NP" sz="2000" b="1" dirty="0" err="1"/>
              <a:t>आत्मज्ञा</a:t>
            </a:r>
            <a:r>
              <a:rPr lang="ne-NP" sz="2000" b="1" dirty="0"/>
              <a:t> अरूलाई </a:t>
            </a:r>
            <a:r>
              <a:rPr lang="ne-NP" sz="2000" b="1" dirty="0" err="1"/>
              <a:t>बाड्छौं</a:t>
            </a:r>
            <a:r>
              <a:rPr lang="ne-NP" sz="2000" b="1" dirty="0"/>
              <a:t> अरू मानिसहरू पनि गहिरो बाइबल अध्ययन गर्न उत्साहित हुन्छन् ।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बाइबल खायो भने हुने लाभ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276225" y="550774"/>
            <a:ext cx="11639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तपाईंका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वचनहरू मेरो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जिब्रोमा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अति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स्‍वादिष्‍ठ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छन्‌,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महभन्‍दा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पनि मेरो मुखमा ती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बढ़ी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मीठा छन्‌।  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भजनसंग्रह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११९:१०३ 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हामीले परमेश्वरको वचन “</a:t>
            </a:r>
            <a:r>
              <a:rPr lang="ne-NP" sz="2000" b="1" dirty="0" err="1"/>
              <a:t>खानुपर्छ</a:t>
            </a:r>
            <a:r>
              <a:rPr lang="ne-NP" sz="2000" b="1" dirty="0"/>
              <a:t>” (</a:t>
            </a:r>
            <a:r>
              <a:rPr lang="ne-NP" sz="2000" b="1" dirty="0" err="1"/>
              <a:t>यर्मिया</a:t>
            </a:r>
            <a:r>
              <a:rPr lang="ne-NP" sz="2000" b="1" dirty="0"/>
              <a:t> १५:१६)।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“</a:t>
            </a:r>
            <a:r>
              <a:rPr lang="ne-NP" b="1" dirty="0">
                <a:cs typeface="Kalimati" panose="00000400000000000000" pitchFamily="2"/>
              </a:rPr>
              <a:t>मानिसले जतिसुकै बौद्धिक प्रगति गरे पनि, उसले एक क्षणका लागि पनि यस्तो नसोचोस् कि अझ ठूलो प्रकाशका लागि पवित्र धर्मशास्त्रको गहिरो र निरन्तर खोजी आवश्यक छैन। एक समुदायको रूपमा, हामी प्रत्येकलाई व्यक्तिगत रूपमा भविष्यवाणीका विद्यार्थी बन्न बोलाइएको छ।”</a:t>
            </a:r>
          </a:p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— </a:t>
            </a:r>
            <a:r>
              <a:rPr lang="ne-NP" b="1" dirty="0" err="1">
                <a:cs typeface="Kalimati" panose="00000400000000000000" pitchFamily="2"/>
              </a:rPr>
              <a:t>एलेन</a:t>
            </a:r>
            <a:r>
              <a:rPr lang="ne-NP" b="1" dirty="0">
                <a:cs typeface="Kalimati" panose="00000400000000000000" pitchFamily="2"/>
              </a:rPr>
              <a:t> जी. </a:t>
            </a:r>
            <a:r>
              <a:rPr lang="ne-NP" b="1" dirty="0" err="1">
                <a:cs typeface="Kalimati" panose="00000400000000000000" pitchFamily="2"/>
              </a:rPr>
              <a:t>ह्वाइट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काउन्सिल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टु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राइटरस्</a:t>
            </a:r>
            <a:r>
              <a:rPr lang="ne-NP" b="1" dirty="0">
                <a:cs typeface="Kalimati" panose="00000400000000000000" pitchFamily="2"/>
              </a:rPr>
              <a:t> एण्ड </a:t>
            </a:r>
            <a:r>
              <a:rPr lang="ne-NP" b="1" dirty="0" err="1">
                <a:cs typeface="Kalimati" panose="00000400000000000000" pitchFamily="2"/>
              </a:rPr>
              <a:t>एडिटर्स</a:t>
            </a:r>
            <a:r>
              <a:rPr lang="ne-NP" b="1" dirty="0">
                <a:cs typeface="Kalimati" panose="00000400000000000000" pitchFamily="2"/>
              </a:rPr>
              <a:t>,  पृष्ठ ४१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अझ यो निःशुल्क भोजन हो (</a:t>
            </a:r>
            <a:r>
              <a:rPr lang="ne-NP" sz="2000" b="1" dirty="0" err="1"/>
              <a:t>यशैया</a:t>
            </a:r>
            <a:r>
              <a:rPr lang="ne-NP" sz="2000" b="1" dirty="0"/>
              <a:t> ५५:१)।  हामी केवल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नजिक आउनुपर्छ र बाइबल अध्ययन गर्दा त्यसमा दिइएको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आवाज सुन्नुपर्छ। जति हामी यसमा भएका पानाहरूमा समय </a:t>
            </a:r>
            <a:r>
              <a:rPr lang="ne-NP" sz="2000" b="1" dirty="0" err="1"/>
              <a:t>विताउँछौं</a:t>
            </a:r>
            <a:r>
              <a:rPr lang="ne-NP" sz="2000" b="1" dirty="0"/>
              <a:t> त्यति पौष्टिक खाना हामी पाउँछौं र हामीले धेरै आशिषहरू पाउँछौं।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अझ यो निःशुल्क भोजन हो (</a:t>
            </a:r>
            <a:r>
              <a:rPr lang="ne-NP" sz="2000" b="1" dirty="0" err="1">
                <a:solidFill>
                  <a:prstClr val="black"/>
                </a:solidFill>
              </a:rPr>
              <a:t>यशैया</a:t>
            </a:r>
            <a:r>
              <a:rPr lang="ne-NP" sz="2000" b="1" dirty="0">
                <a:solidFill>
                  <a:prstClr val="black"/>
                </a:solidFill>
              </a:rPr>
              <a:t> ५५:१)।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</a:rPr>
              <a:t>यो महभन्दा </a:t>
            </a:r>
            <a:r>
              <a:rPr lang="ne-NP" b="1" dirty="0" err="1">
                <a:solidFill>
                  <a:prstClr val="black"/>
                </a:solidFill>
              </a:rPr>
              <a:t>मिठो</a:t>
            </a:r>
            <a:r>
              <a:rPr lang="ne-NP" b="1" dirty="0">
                <a:solidFill>
                  <a:prstClr val="black"/>
                </a:solidFill>
              </a:rPr>
              <a:t> भएतापनि यसलाई हामीले वास्तविक वा भौतिक रूपमा खानु हुँदैन (भजन ११९:१०३)। बाइबल अध्ययन गर्नु भनेको आत्माको निम्ति भोजन हो, जसले हाम्रो आत्मालाई ताजा बनाउँछ र चरित्र परिवर्तन गर्छ।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“केवल धर्मको नाउँमा, औपचारिकता पूरा गर्न वा झारा टार्ने बाइबल पढाइले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योजना अनुसार दिएको लक्ष्य पूरा मात्र  हुँदैन; यसलाई अध्ययन गरेर हृदयमा सजाइ राख्नुपर्छ। परमेश्वरको ज्ञान मानसिक प्रयास बिना प्राप्त हुँदैन। हामीले लगनशीलतापूर्वक बाइबल अध्ययन गर्नुपर्छ, र पवित्र आत्माको सहायता माग्नुपर्छ ताकि हामी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वचनलाई बुझ्न सकौं। हामीले एक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एक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पद पढ्नुपर्छ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विचार त्यस पदमा हामीलाई के दिएको छ सोमा ध्यान दिएर हामीले आफ्नै बनाउनुपर्छ। परमेश्वरको वचन जीवनको रोटी हो। जसले यसलाई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खान्छ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र वचनलाई पचाउँछ र आफ्नो जीवनको प्रत्येक पक्षमा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लागु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गर्छ र आफ्नो चरित्र वा मिजासको भाग बनाउँछ त्यो मानिस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परमेश्‍वरमा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बलियो हुन्छ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उहाँबाट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तागत मिल्छ। मरणशील मानिसको आत्मा वा मिजासलाई फुर्ती दिन्छ। उसको अनुभव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परिपक्‍व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हुन्छ र उसमा यस्तो आनन्द हुन्छ जुन सदाको निम्ति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रहिरन्छ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।" </a:t>
            </a:r>
            <a:endParaRPr lang="en" sz="24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6831659" y="5617876"/>
            <a:ext cx="3905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i="1" dirty="0"/>
              <a:t>लिफ्ट हिम अप, </a:t>
            </a:r>
            <a:r>
              <a:rPr lang="ne-NP" sz="1600" b="1" dirty="0"/>
              <a:t>अप्रिल ७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मेरो मुखबाट निस्कने मेरो वचन पनि त्यस्तै हुनेछ;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त्यो मसँग रित्तो फर्किने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छैन,तर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मैले चाहेको कुरा पूरा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गर्नेछ,र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जुन कामका लागि मैले पठाएको छु त्यसमा सफल हुनेछ।”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यशैया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५५:११)</a:t>
            </a: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753486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cs typeface="Kalimati" panose="00000400000000000000" pitchFamily="2"/>
              </a:rPr>
              <a:t>“</a:t>
            </a:r>
            <a:r>
              <a:rPr lang="ne-NP" sz="2000" b="1" dirty="0">
                <a:cs typeface="Kalimati" panose="00000400000000000000" pitchFamily="2"/>
              </a:rPr>
              <a:t>“पवित्र मानिसहरूले पवित्र आत्माद्वारा प्रेरित भई परमेश्वरबाट बोले” (२ </a:t>
            </a:r>
            <a:r>
              <a:rPr lang="ne-NP" sz="2000" b="1" dirty="0" err="1">
                <a:cs typeface="Kalimati" panose="00000400000000000000" pitchFamily="2"/>
              </a:rPr>
              <a:t>पत्रुस</a:t>
            </a:r>
            <a:r>
              <a:rPr lang="ne-NP" sz="2000" b="1" dirty="0">
                <a:cs typeface="Kalimati" panose="00000400000000000000" pitchFamily="2"/>
              </a:rPr>
              <a:t> १:२१),</a:t>
            </a:r>
            <a:r>
              <a:rPr lang="en-US" sz="2000" b="1" dirty="0">
                <a:cs typeface="Kalimati" panose="00000400000000000000" pitchFamily="2"/>
              </a:rPr>
              <a:t> </a:t>
            </a:r>
            <a:r>
              <a:rPr lang="ne-NP" sz="2000" b="1" dirty="0">
                <a:cs typeface="Kalimati" panose="00000400000000000000" pitchFamily="2"/>
              </a:rPr>
              <a:t>र आफ्नो सन्देश बाइबलका पानाहरूमा लेखे।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परमेश्वरले बाइबलमा हाम्रो लागि तयार गर्नुभएको यी रत्नहरू कसरी निकाल्ने?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ne-NP" sz="2000" b="1" dirty="0">
                <a:solidFill>
                  <a:prstClr val="black"/>
                </a:solidFill>
              </a:rPr>
              <a:t>र यसको अध्ययनबाट हामीले के लाभ </a:t>
            </a:r>
            <a:r>
              <a:rPr lang="ne-NP" sz="2000" b="1" dirty="0" err="1">
                <a:solidFill>
                  <a:prstClr val="black"/>
                </a:solidFill>
              </a:rPr>
              <a:t>पाउँछौँ</a:t>
            </a:r>
            <a:r>
              <a:rPr lang="ne-NP" sz="20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यसमा हामी जीवन, आशा, प्रोत्साहन, सान्त्वना दिने बहुमूल्य रत्नहरू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पाउँछौँ।केही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पहिलो नजरमै देखिन्छन्, अरूलाई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ध्यानपूर्वक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खोज्नुपर्छ।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617350" y="1790090"/>
            <a:ext cx="6531040" cy="32778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ne-NP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बाइबल कसरी अध्ययन गर्ने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e-NP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समय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“तिमीहरूले मलाई सम्पूर्ण हृदयले खोज्यौ भने मलाई 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भेट्नेछौ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।” (</a:t>
            </a:r>
            <a:r>
              <a:rPr lang="ne-NP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यर्मिया</a:t>
            </a:r>
            <a:r>
              <a:rPr lang="ne-N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२९:१३)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बाइबल अध्ययन गर्ने उत्तम समय कुन हो?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हामीले दुई कुरा ध्यान दिनुपर्छ: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समयको मात्रा र गुणस्तर।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2" y="4107786"/>
            <a:ext cx="886636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एक घण्टा समय </a:t>
            </a:r>
            <a:r>
              <a:rPr lang="ne-NP" b="1" dirty="0" err="1">
                <a:cs typeface="Kalimati" panose="00000400000000000000" pitchFamily="2"/>
              </a:rPr>
              <a:t>छुट्याउनु</a:t>
            </a:r>
            <a:r>
              <a:rPr lang="ne-NP" b="1" dirty="0">
                <a:cs typeface="Kalimati" panose="00000400000000000000" pitchFamily="2"/>
              </a:rPr>
              <a:t> पाँच मिनेटभन्दा बढी लाभदायक हुन्छ।</a:t>
            </a:r>
          </a:p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तर अध्ययन केवल सतही पढाइ, झारा तार्ने, धर्मात्मा भएँ </a:t>
            </a:r>
            <a:r>
              <a:rPr lang="ne-NP" b="1" dirty="0" err="1">
                <a:cs typeface="Kalimati" panose="00000400000000000000" pitchFamily="2"/>
              </a:rPr>
              <a:t>भन्‍ने</a:t>
            </a:r>
            <a:r>
              <a:rPr lang="ne-NP" b="1" dirty="0">
                <a:cs typeface="Kalimati" panose="00000400000000000000" pitchFamily="2"/>
              </a:rPr>
              <a:t> जस्ता मिजासमा सीमित </a:t>
            </a:r>
            <a:r>
              <a:rPr lang="ne-NP" b="1" dirty="0" err="1">
                <a:cs typeface="Kalimati" panose="00000400000000000000" pitchFamily="2"/>
              </a:rPr>
              <a:t>हुनुहुँदैन</a:t>
            </a:r>
            <a:r>
              <a:rPr lang="ne-NP" b="1" dirty="0">
                <a:cs typeface="Kalimati" panose="00000400000000000000" pitchFamily="2"/>
              </a:rPr>
              <a:t>। हाम्रो बाइबल अध्ययनको लक्ष्य के हो सो हामीले ठम्याउनुपर्छ। म किन बाइबल </a:t>
            </a:r>
            <a:r>
              <a:rPr lang="ne-NP" b="1" dirty="0" err="1">
                <a:cs typeface="Kalimati" panose="00000400000000000000" pitchFamily="2"/>
              </a:rPr>
              <a:t>पढ्दैछु</a:t>
            </a:r>
            <a:r>
              <a:rPr lang="ne-NP" b="1" dirty="0">
                <a:cs typeface="Kalimati" panose="00000400000000000000" pitchFamily="2"/>
              </a:rPr>
              <a:t>, के केवल ज्ञानको निम्ति मात्र </a:t>
            </a:r>
            <a:r>
              <a:rPr lang="ne-NP" b="1" dirty="0" err="1">
                <a:cs typeface="Kalimati" panose="00000400000000000000" pitchFamily="2"/>
              </a:rPr>
              <a:t>पढ्दैछु</a:t>
            </a:r>
            <a:r>
              <a:rPr lang="ne-NP" b="1" dirty="0">
                <a:cs typeface="Kalimati" panose="00000400000000000000" pitchFamily="2"/>
              </a:rPr>
              <a:t> त? के </a:t>
            </a:r>
            <a:r>
              <a:rPr lang="ne-NP" b="1" dirty="0" err="1">
                <a:cs typeface="Kalimati" panose="00000400000000000000" pitchFamily="2"/>
              </a:rPr>
              <a:t>परमेश्‍वरको</a:t>
            </a:r>
            <a:r>
              <a:rPr lang="ne-NP" b="1" dirty="0">
                <a:cs typeface="Kalimati" panose="00000400000000000000" pitchFamily="2"/>
              </a:rPr>
              <a:t> बारेमा गहिरिएर आत्मज्ञान पाउन बाइबल पढ्छु त?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एक घण्टा समय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छुट्याउनु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पाँच मिनेटभन्दा बढी लाभदायक हुन्छ।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जब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परमेश्‍वरसँग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समय बिताएर बाइबल अध्ययन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गर्छौँ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तब हामीले बाइबलमा भएका धेरै ज्ञानहरूको उपलब्ध गर्न सक्छौं (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यर्मिया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२९:१३)। अनि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उहाँसँग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रहन पाउँदा आनन्द हुन्छ (भजन ३७:४)। जब हामी बाइबलका पानाहरू पल्टाउँछौं तब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तिनीहरूमा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हाम्रो निम्ति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परमेश्‍वरको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के विशेष सन्देश छ भनेर हेर्न खुलदुली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भइरहन्छ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।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ne-NP" dirty="0">
                <a:solidFill>
                  <a:schemeClr val="accent5"/>
                </a:solidFill>
              </a:rPr>
              <a:t>स्थान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“बिहान सबेरै, अँध्यारो हुँदा नै, </a:t>
            </a:r>
            <a:r>
              <a:rPr lang="ne-NP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येशू</a:t>
            </a:r>
            <a:r>
              <a:rPr lang="ne-NP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उठ्नुभयो, घरबाट निस्कनुभयो, र एकान्त स्थानमा गएर प्रार्थना गर्नुभयो।” (</a:t>
            </a:r>
            <a:r>
              <a:rPr lang="ne-NP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मर्कूस</a:t>
            </a:r>
            <a:r>
              <a:rPr lang="ne-NP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१:३५)</a:t>
            </a:r>
            <a:endParaRPr lang="en" sz="1400" b="1" dirty="0">
              <a:solidFill>
                <a:srgbClr val="002060"/>
              </a:solidFill>
              <a:effectLst>
                <a:glow rad="127000">
                  <a:srgbClr val="4CEE7B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येशूले</a:t>
            </a:r>
            <a:r>
              <a:rPr lang="ne-NP" sz="2000" b="1" dirty="0"/>
              <a:t> परमेश्वरसँग विशेष समय बिताउन चाहनुहुन्थ्यो तब उहाँ बिहान सबेरै उठ्नुहुन्थ्यो र सुनसान ठाउँमा जानुहुन्थ्यो (</a:t>
            </a:r>
            <a:r>
              <a:rPr lang="ne-NP" sz="2000" b="1" dirty="0" err="1"/>
              <a:t>मर्कूस</a:t>
            </a:r>
            <a:r>
              <a:rPr lang="ne-NP" sz="2000" b="1" dirty="0"/>
              <a:t> १:३५)। बाइबल अध्ययन गर्न र प्रार्थना गर्न हामीले पनि यही तरिका अपनाउन सक्छौं।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43195" y="2602389"/>
            <a:ext cx="5829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हल्ला र व्यस्त समयमा बाइबल अध्ययन गर्न र त्यसमा ध्यान दिन कठिन हुन्छ। अलग, सुनसान र आफूलाई सजिलो हुने गरेर बस्दा प्रार्थना र बाइबल अध्ययन गर्न सजिलो हुन्छ।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एक पटक सही समय र स्थान भेटेपछि, यसलाई नियमित बनाऔँ। कतिपय समयमा विशेष परिस्थितिको कारण त्यो समय चुकाउनु पर्ने हुन्छ। तर बाइबल अध्ययन नगरि धेरै समय जान नदिऔं।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दिनको सुरुवात वा अन्त्यको शान्त समय उपयुक्त हुन्छ। </a:t>
            </a:r>
            <a:r>
              <a:rPr lang="ne-NP" sz="2000" b="1" dirty="0" err="1">
                <a:solidFill>
                  <a:prstClr val="black"/>
                </a:solidFill>
              </a:rPr>
              <a:t>त्यसबेला</a:t>
            </a:r>
            <a:r>
              <a:rPr lang="ne-NP" sz="2000" b="1" dirty="0">
                <a:solidFill>
                  <a:prstClr val="black"/>
                </a:solidFill>
              </a:rPr>
              <a:t> हाम्रा विचारहरू वा हाम्रो ध्यान परमेश्वरमा लगाउन सजिलो हुन्छ।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ne-NP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बिधि</a:t>
            </a:r>
            <a:r>
              <a:rPr lang="ne-NP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वा तरिकाहरू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ne-NP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१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“मेरो वचन रित्तो वा बेकारमा फर्किने छैन…” (</a:t>
            </a:r>
            <a:r>
              <a:rPr lang="ne-NP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यशैया</a:t>
            </a:r>
            <a:r>
              <a:rPr lang="ne-NP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५५:११)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982696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632057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ne-NP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विधि वा तरिका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ne-NP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२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“मेरो मुखबाट निस्कने मेरो वचन पनि त्यस्तै हुनेछ; त्यो मसँग रित्तो फर्किने छैन, तर मैले चाहेको कुरा पूरा गर्नेछ, र जुन कामका लागि मैले पठाएको छु त्यसमा सफल हुनेछ।” (</a:t>
            </a:r>
            <a:r>
              <a:rPr lang="ne-NP" sz="11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यशैया</a:t>
            </a:r>
            <a:r>
              <a:rPr lang="ne-NP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५५:११)</a:t>
            </a:r>
            <a:endParaRPr lang="es-ES" sz="11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444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ne-NP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बाइबल अध्ययनका लाभहरू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1093</Words>
  <Application>Microsoft Office PowerPoint</Application>
  <PresentationFormat>Panorámica</PresentationFormat>
  <Paragraphs>72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Comic Sans MS</vt:lpstr>
      <vt:lpstr>Arial</vt:lpstr>
      <vt:lpstr>Aptos</vt:lpstr>
      <vt:lpstr>Kalimati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2026-03-21T15:43:08Z</dcterms:created>
  <dcterms:modified xsi:type="dcterms:W3CDTF">2026-04-11T17:23:30Z</dcterms:modified>
</cp:coreProperties>
</file>