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Kalimati" panose="020B0604020202020204"/>
      <p:regular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69D"/>
    <a:srgbClr val="CC6600"/>
    <a:srgbClr val="996600"/>
    <a:srgbClr val="808000"/>
    <a:srgbClr val="B35E3C"/>
    <a:srgbClr val="208237"/>
    <a:srgbClr val="9B2A21"/>
    <a:srgbClr val="E2B7A6"/>
    <a:srgbClr val="8E492E"/>
    <a:srgbClr val="B15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परमेश्वरको भलाइले गर्दा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उहाँले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हामीलाई पश्चात्तापको लागि बोलाउनुहुन्छ (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रोमी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२:४)।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cs typeface="Kalimati" panose="00000400000000000000" pitchFamily="2"/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ne-NP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हामी </a:t>
          </a:r>
          <a:r>
            <a:rPr lang="ne-NP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उहाँको</a:t>
          </a:r>
          <a:r>
            <a:rPr lang="ne-NP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बोलावटको </a:t>
          </a:r>
          <a:r>
            <a:rPr lang="ne-NP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जवाफ</a:t>
          </a:r>
          <a:r>
            <a:rPr lang="ne-NP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दिन्छौं: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गरेका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गल्तीहरूप्रति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साँचो शोकका साथ।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ne-NP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पाप त्याग्ने इमानदार निर्णयका साथ।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ne-NP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येशूले</a:t>
          </a:r>
          <a:r>
            <a:rPr lang="ne-NP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ne-NP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क्रुसमा</a:t>
          </a:r>
          <a:r>
            <a:rPr lang="ne-NP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बगाउनुभएको रगतको आधारमा परमेश्वरले हाम्रा पापहरू क्षमा गर्नुहुन्छ (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कलस्सी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१:१३-१४)।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e-NP" sz="2400" b="1" dirty="0">
              <a:solidFill>
                <a:schemeClr val="tx1"/>
              </a:solidFill>
            </a:rPr>
            <a:t>पाप र अनुग्रह बीचको सम्बन्ध </a:t>
          </a:r>
          <a:endParaRPr lang="en" sz="2400" b="1" dirty="0">
            <a:solidFill>
              <a:schemeClr val="tx1"/>
            </a:solidFill>
          </a:endParaRP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रोमी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५:८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रोमी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५:२०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रोमी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५:२१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रोमी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६:२३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हामी पापी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छँदै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ख्रीष्ट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हाम्रा निम्ति मर्नुभयो"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"जहाँ पाप बढ्यो"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"अनुग्रह झन् बढी भयो"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"पापले मृत्युमा राज्य </a:t>
          </a:r>
          <a:r>
            <a:rPr lang="ne-NP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गर्‍यो</a:t>
          </a:r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"अनुग्रहले अनन्त जीवनको निम्ति राज्य गरोस्"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"पापको ज्याला मृत्यु हो"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ne-NP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"परमेश्वरको वरदान अनन्त जीवन हो"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 custLinFactNeighborX="-12795" custLinFactNeighborY="623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परमेश्वरको भलाइले गर्दा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उहाँले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हामीलाई पश्चात्तापको लागि बोलाउनुहुन्छ (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रोमी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  <a:cs typeface="Kalimati" panose="00000400000000000000" pitchFamily="2"/>
            </a:rPr>
            <a:t> २:४)।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cs typeface="Kalimati" panose="00000400000000000000" pitchFamily="2"/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हामी </a:t>
          </a:r>
          <a:r>
            <a:rPr lang="ne-NP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उहाँको</a:t>
          </a:r>
          <a:r>
            <a:rPr lang="ne-NP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बोलावटको </a:t>
          </a:r>
          <a:r>
            <a:rPr lang="ne-NP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जवाफ</a:t>
          </a:r>
          <a:r>
            <a:rPr lang="ne-NP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दिन्छौं: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गरेका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गल्तीहरूप्रति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साँचो शोकका साथ।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पाप त्याग्ने इमानदार निर्णयका साथ।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येशूले</a:t>
          </a:r>
          <a:r>
            <a:rPr lang="ne-NP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ne-NP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क्रुसमा</a:t>
          </a:r>
          <a:r>
            <a:rPr lang="ne-NP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बगाउनुभएको रगतको आधारमा परमेश्वरले हाम्रा पापहरू क्षमा गर्नुहुन्छ (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कलस्सी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१:१३-१४)।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698736" y="2200771"/>
          <a:ext cx="503989" cy="2115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838"/>
              </a:lnTo>
              <a:lnTo>
                <a:pt x="503989" y="211583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698736" y="2200771"/>
          <a:ext cx="503989" cy="828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440"/>
              </a:lnTo>
              <a:lnTo>
                <a:pt x="503989" y="82844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059020" cy="386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38"/>
              </a:lnTo>
              <a:lnTo>
                <a:pt x="3059020" y="196038"/>
              </a:lnTo>
              <a:lnTo>
                <a:pt x="3059020" y="386427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400" b="1" kern="1200" dirty="0">
              <a:solidFill>
                <a:schemeClr val="tx1"/>
              </a:solidFill>
            </a:rPr>
            <a:t>पाप र अनुग्रह बीचको सम्बन्ध 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रोमी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५:८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हामी पापी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छँदै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ख्रीष्ट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हाम्रा निम्ति मर्नुभयो"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रोमी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५:२०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"जहाँ पाप बढ्यो"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"अनुग्रह झन् बढी भयो"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रोमी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५:२१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"पापले मृत्युमा राज्य </a:t>
          </a: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गर्‍यो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"अनुग्रहले अनन्त जीवनको निम्ति राज्य गरोस्"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517412" y="1294153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रोमी</a:t>
          </a: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६:२३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517412" y="1294153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"पापको ज्याला मृत्यु हो"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ne-NP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"परमेश्वरको वरदान अनन्त जीवन हो"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ne-NP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पश्चात्ताप र क्षमा</a:t>
            </a:r>
            <a:endParaRPr lang="en" sz="54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254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जुन ६, २०२६ को लागि १० </a:t>
            </a:r>
            <a:r>
              <a:rPr lang="ne-NP" sz="1600" b="1" dirty="0" err="1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औं</a:t>
            </a:r>
            <a:r>
              <a:rPr lang="ne-NP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पाठ</a:t>
            </a:r>
            <a:endParaRPr lang="en" sz="1600" b="1" dirty="0">
              <a:solidFill>
                <a:srgbClr val="D5F7EE"/>
              </a:solidFill>
              <a:effectLst>
                <a:glow rad="127000">
                  <a:srgbClr val="204F7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-423081" y="-1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ne-NP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क्षमाको अनुग्रह (क्रमशः)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"हे 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परमप्रभु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तपाईंको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नामको खातिर मेरो अधर्म क्षमा गर्नुहोस्, 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किनकि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त्यो ठूलो छ।" (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भजनसंग्रह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२५:११)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ne-NP" sz="2000" b="1" dirty="0"/>
              <a:t>पाप र अनुग्रह बीचको सम्बन्ध के छ?: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493964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4400" b="1" spc="300" dirty="0">
                <a:ln/>
                <a:solidFill>
                  <a:srgbClr val="0070C0"/>
                </a:solidFill>
              </a:rPr>
              <a:t>क्षमाका वस्त्रहरू</a:t>
            </a:r>
            <a:endParaRPr lang="en" sz="4400" b="1" spc="300" dirty="0">
              <a:ln/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2217174" y="650998"/>
            <a:ext cx="775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उहाँले</a:t>
            </a:r>
            <a:r>
              <a:rPr lang="ne-NP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सोध्नुभयो, 'मित्र, विवाहको लुगा नलगाई तिमी यहाँ भित्र कसरी आयौ?' त्यो मानिस निरुत्तर भयो।" (</a:t>
            </a:r>
            <a:r>
              <a:rPr lang="ne-NP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मत्ती</a:t>
            </a:r>
            <a:r>
              <a:rPr lang="ne-NP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२२:१२)</a:t>
            </a:r>
            <a:endParaRPr lang="en" sz="1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27000">
                  <a:schemeClr val="accent5">
                    <a:lumMod val="75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परमेश्वरको मण्डली र यसका प्रत्येक सदस्यहरू "स्वच्छ र चम्किलो मलमलका लुगा" पहिरिएका र "दाग वा चाउरी वा त्यस्तै कुनै खोट नभएका" हुन्छन् (प्रकाश १९:८; </a:t>
            </a:r>
            <a:r>
              <a:rPr lang="ne-NP" sz="2000" b="1" dirty="0" err="1"/>
              <a:t>एफिसी</a:t>
            </a:r>
            <a:r>
              <a:rPr lang="ne-NP" sz="2000" b="1" dirty="0"/>
              <a:t> ५:२७)।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422713"/>
            <a:ext cx="50448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जब आदम र </a:t>
            </a:r>
            <a:r>
              <a:rPr lang="ne-NP" b="1" dirty="0" err="1">
                <a:cs typeface="Kalimati" panose="00000400000000000000" pitchFamily="2"/>
              </a:rPr>
              <a:t>हव्वाले</a:t>
            </a:r>
            <a:r>
              <a:rPr lang="ne-NP" b="1" dirty="0">
                <a:cs typeface="Kalimati" panose="00000400000000000000" pitchFamily="2"/>
              </a:rPr>
              <a:t> पाप गरे, उनीहरूले आफ्नै कामले आफ्नो नग्नता ढाक्ने कोसिस गरे। तर परमेश्वरको अगाडि उनीहरू अझै पनि आफूलाई </a:t>
            </a:r>
            <a:r>
              <a:rPr lang="ne-NP" b="1" dirty="0" err="1">
                <a:cs typeface="Kalimati" panose="00000400000000000000" pitchFamily="2"/>
              </a:rPr>
              <a:t>नाङ्गै</a:t>
            </a:r>
            <a:r>
              <a:rPr lang="ne-NP" b="1" dirty="0">
                <a:cs typeface="Kalimati" panose="00000400000000000000" pitchFamily="2"/>
              </a:rPr>
              <a:t> ठान्थे (उत्पत्ति ३:७-१०)। परमेश्वरले दिनुभएको लुगा </a:t>
            </a:r>
            <a:r>
              <a:rPr lang="ne-NP" b="1" dirty="0" err="1">
                <a:cs typeface="Kalimati" panose="00000400000000000000" pitchFamily="2"/>
              </a:rPr>
              <a:t>ख्रीष्टले</a:t>
            </a:r>
            <a:r>
              <a:rPr lang="ne-NP" b="1" dirty="0">
                <a:cs typeface="Kalimati" panose="00000400000000000000" pitchFamily="2"/>
              </a:rPr>
              <a:t> हामीलाई दिनुहुने "विवाहको </a:t>
            </a:r>
            <a:r>
              <a:rPr lang="ne-NP" b="1" dirty="0" err="1">
                <a:cs typeface="Kalimati" panose="00000400000000000000" pitchFamily="2"/>
              </a:rPr>
              <a:t>पोशाक</a:t>
            </a:r>
            <a:r>
              <a:rPr lang="ne-NP" b="1" dirty="0">
                <a:cs typeface="Kalimati" panose="00000400000000000000" pitchFamily="2"/>
              </a:rPr>
              <a:t>" को प्रतीक थियो: </a:t>
            </a:r>
            <a:r>
              <a:rPr lang="ne-NP" b="1" dirty="0" err="1">
                <a:cs typeface="Kalimati" panose="00000400000000000000" pitchFamily="2"/>
              </a:rPr>
              <a:t>उहाँको</a:t>
            </a:r>
            <a:r>
              <a:rPr lang="ne-NP" b="1" dirty="0">
                <a:cs typeface="Kalimati" panose="00000400000000000000" pitchFamily="2"/>
              </a:rPr>
              <a:t> सिद्ध धार्मिकता जसले हाम्रा पापहरू मेटाइदिन्छ (उत्पत्ति ३:२१; </a:t>
            </a:r>
            <a:r>
              <a:rPr lang="ne-NP" b="1" dirty="0" err="1">
                <a:cs typeface="Kalimati" panose="00000400000000000000" pitchFamily="2"/>
              </a:rPr>
              <a:t>भजनसंग्रह</a:t>
            </a:r>
            <a:r>
              <a:rPr lang="ne-NP" b="1" dirty="0">
                <a:cs typeface="Kalimati" panose="00000400000000000000" pitchFamily="2"/>
              </a:rPr>
              <a:t> ५१:७-१०)।</a:t>
            </a:r>
            <a:endParaRPr lang="en" b="1" dirty="0">
              <a:cs typeface="Kalimati" panose="00000400000000000000" pitchFamily="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-1" y="2392394"/>
            <a:ext cx="72981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यो मलमलको लुगा "पवित्र जनहरूका धर्मी कामहरूका" प्रतीक हो (प्रकाश १९:८ ख)। तर यो धार्मिकता उनीहरूको आफ्नै होइन; यो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ख्रीष्टद्वारा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उनीहरूलाई दिइएको हो (प्रकाश ७:१४)।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991915"/>
            <a:ext cx="4478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त्यो </a:t>
            </a:r>
            <a:r>
              <a:rPr lang="ne-NP" sz="2000" b="1" dirty="0" err="1">
                <a:solidFill>
                  <a:prstClr val="black"/>
                </a:solidFill>
              </a:rPr>
              <a:t>पोशाक</a:t>
            </a:r>
            <a:r>
              <a:rPr lang="ne-NP" sz="2000" b="1" dirty="0">
                <a:solidFill>
                  <a:prstClr val="black"/>
                </a:solidFill>
              </a:rPr>
              <a:t> बिना कोही पनि स्वर्ग जानेछैन (</a:t>
            </a:r>
            <a:r>
              <a:rPr lang="ne-NP" sz="2000" b="1" dirty="0" err="1">
                <a:solidFill>
                  <a:prstClr val="black"/>
                </a:solidFill>
              </a:rPr>
              <a:t>मत्ती</a:t>
            </a:r>
            <a:r>
              <a:rPr lang="ne-NP" sz="2000" b="1" dirty="0">
                <a:solidFill>
                  <a:prstClr val="black"/>
                </a:solidFill>
              </a:rPr>
              <a:t> २२:१-१४)।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504336"/>
            <a:ext cx="83970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  <a:cs typeface="Kalimati" panose="00000400000000000000" pitchFamily="2"/>
              </a:rPr>
              <a:t>“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"परमेश्वरको सन्तान बन्न चाहने जो कोहीले पनि यो सत्यलाई स्वीकार गर्नुपर्छ कि पश्चात्ताप र क्षमा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प्रायश्चित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बाहेक अरू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केहीबाट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पनि प्राप्त गर्न सकिँदैन। यसमा आश्वस्त भएर, पापीले आफ्नो लागि गरिएको कार्यसँग मेल खाने गरी प्रयास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गर्नुपर्दछ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, र अथक प्रार्थनाका साथ अनुग्रहको सिंहासनमा बिन्ती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गर्नुपर्दछ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, ताकि परमेश्वरको नवीकरण गर्ने शक्ति उसको आत्मामा आओस्।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पश्चात्तापी बाहेक अरू कसैलाई क्षमा गर्नुहुन्न, तर जसलाई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क्षमा गर्नुहुन्छ,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उहाँले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पहिले उसलाई पश्चात्तापी बनाउनुहुन्छ। गरिएको प्रावधान पूर्ण छ,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ख्रीष्टको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अनन्त धार्मिकता प्रत्येक विश्वासीको लेखामा राखिन्छ। स्वर्गको तानमा बुनिएको त्यो महँगो र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निष्खोट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</a:t>
            </a:r>
            <a:r>
              <a:rPr lang="ne-NP" sz="2400" b="1" dirty="0" err="1">
                <a:latin typeface="Constantia" panose="02030602050306030303" pitchFamily="18" charset="0"/>
                <a:cs typeface="Kalimati" panose="00000400000000000000" pitchFamily="2"/>
              </a:rPr>
              <a:t>पोशाक</a:t>
            </a:r>
            <a:r>
              <a:rPr lang="ne-NP" sz="2400" b="1" dirty="0">
                <a:latin typeface="Constantia" panose="02030602050306030303" pitchFamily="18" charset="0"/>
                <a:cs typeface="Kalimati" panose="00000400000000000000" pitchFamily="2"/>
              </a:rPr>
              <a:t> पश्चात्ताप गर्ने र विश्वास गर्ने पापीको लागि उपलब्ध गराइएको छ।"</a:t>
            </a:r>
            <a:r>
              <a:rPr lang="en" sz="2400" b="1" dirty="0">
                <a:latin typeface="Constantia" panose="02030602050306030303" pitchFamily="18" charset="0"/>
                <a:cs typeface="Kalimati" panose="00000400000000000000" pitchFamily="2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5523137" y="6477561"/>
            <a:ext cx="4820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एलेन</a:t>
            </a:r>
            <a:r>
              <a:rPr lang="ne-NP" sz="1600" b="1" dirty="0"/>
              <a:t> जी.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 </a:t>
            </a:r>
            <a:r>
              <a:rPr lang="ne-NP" sz="1600" b="1" dirty="0" err="1"/>
              <a:t>सेलेक्टेड</a:t>
            </a:r>
            <a:r>
              <a:rPr lang="ne-NP" sz="1600" b="1" dirty="0"/>
              <a:t> </a:t>
            </a:r>
            <a:r>
              <a:rPr lang="ne-NP" sz="1600" b="1" dirty="0" err="1"/>
              <a:t>मेसेजेज्</a:t>
            </a:r>
            <a:r>
              <a:rPr lang="ne-NP" sz="1600" b="1" dirty="0"/>
              <a:t>, ठेली १, </a:t>
            </a:r>
            <a:r>
              <a:rPr lang="ne-NP" sz="1600" b="1" dirty="0" err="1"/>
              <a:t>पृ</a:t>
            </a:r>
            <a:r>
              <a:rPr lang="ne-NP" sz="1600" b="1" dirty="0"/>
              <a:t>. ३९३ 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8" y="479703"/>
            <a:ext cx="4873032" cy="5915025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"यदि हामीले आफ्ना पापहरू स्वीकार गर्यौं भने, </a:t>
            </a:r>
            <a:r>
              <a:rPr kumimoji="0" lang="ne-NP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उहाँले</a:t>
            </a:r>
            <a:r>
              <a:rPr kumimoji="0" lang="ne-NP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हाम्रा पाप क्षमा गर्नुहुन्छ, र सबै अधर्मबाट हामीलाई शुद्ध पार्नुहुन्छ। उहाँ </a:t>
            </a:r>
            <a:r>
              <a:rPr kumimoji="0" lang="ne-NP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विश्वासयोग्य</a:t>
            </a:r>
            <a:r>
              <a:rPr kumimoji="0" lang="ne-NP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र धर्मी हुनुहुन्छ।"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(१ </a:t>
            </a:r>
            <a:r>
              <a:rPr kumimoji="0" lang="ne-NP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यूहन्ना</a:t>
            </a:r>
            <a:r>
              <a:rPr kumimoji="0" lang="ne-NP" sz="40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१:९)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905250"/>
            <a:ext cx="4742048" cy="27853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पश्चात्ताप:</a:t>
            </a:r>
          </a:p>
          <a:p>
            <a:pPr lvl="1">
              <a:spcBef>
                <a:spcPts val="600"/>
              </a:spcBef>
            </a:pPr>
            <a:r>
              <a:rPr lang="ne-NP" sz="2000" b="1" dirty="0">
                <a:solidFill>
                  <a:srgbClr val="7B259E"/>
                </a:solidFill>
              </a:rPr>
              <a:t>पश्चात्तापमा ढिलाइ</a:t>
            </a:r>
          </a:p>
          <a:p>
            <a:pPr lvl="1"/>
            <a:r>
              <a:rPr lang="ne-NP" sz="2000" b="1" dirty="0">
                <a:solidFill>
                  <a:srgbClr val="24869D"/>
                </a:solidFill>
              </a:rPr>
              <a:t>साँचो पश्चात्ताप</a:t>
            </a:r>
            <a:endParaRPr lang="en-US" sz="2000" b="1" dirty="0">
              <a:solidFill>
                <a:srgbClr val="24869D"/>
              </a:solidFill>
            </a:endParaRPr>
          </a:p>
          <a:p>
            <a:pPr lvl="1">
              <a:spcBef>
                <a:spcPts val="600"/>
              </a:spcBef>
            </a:pPr>
            <a:r>
              <a:rPr lang="ne-NP" sz="2000" b="1" dirty="0">
                <a:solidFill>
                  <a:srgbClr val="BE2B39"/>
                </a:solidFill>
              </a:rPr>
              <a:t>पश्चात्तापको लागि आह्वान</a:t>
            </a:r>
          </a:p>
          <a:p>
            <a:pPr>
              <a:spcBef>
                <a:spcPts val="1800"/>
              </a:spcBef>
            </a:pPr>
            <a:r>
              <a:rPr lang="ne-NP" sz="2000" b="1" dirty="0"/>
              <a:t>क्षमा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ne-NP" sz="2000" b="1" dirty="0">
                <a:solidFill>
                  <a:srgbClr val="264F9F"/>
                </a:solidFill>
              </a:rPr>
              <a:t>क्षमाको अनुग्रह</a:t>
            </a:r>
            <a:endParaRPr lang="en" sz="2000" b="1" dirty="0">
              <a:solidFill>
                <a:srgbClr val="264F9F"/>
              </a:solidFill>
            </a:endParaRPr>
          </a:p>
          <a:p>
            <a:pPr lvl="1">
              <a:spcBef>
                <a:spcPts val="600"/>
              </a:spcBef>
            </a:pPr>
            <a:r>
              <a:rPr lang="ne-NP" sz="2000" b="1" dirty="0">
                <a:solidFill>
                  <a:srgbClr val="4BA128"/>
                </a:solidFill>
              </a:rPr>
              <a:t>क्षमाका वस्त्रहरू</a:t>
            </a:r>
            <a:endParaRPr lang="en" sz="2000" b="1" dirty="0">
              <a:solidFill>
                <a:srgbClr val="4BA12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486382" y="160421"/>
            <a:ext cx="628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बाइबलले घोषणा गर्दछ कि "सबैले पाप गरेका छन् र परमेश्वरको महिमाबाट वञ्चित भएका छन्" (</a:t>
            </a:r>
            <a:r>
              <a:rPr lang="ne-NP" sz="2000" b="1" dirty="0" err="1"/>
              <a:t>रोमी</a:t>
            </a:r>
            <a:r>
              <a:rPr lang="ne-NP" sz="2000" b="1" dirty="0"/>
              <a:t> ३:२३)।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89572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535573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6755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0565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983902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934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372053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486377" y="2652280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क्षमाको लागि एउटै सर्त छ: पश्चात्ताप।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486380" y="1616475"/>
            <a:ext cx="6367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तर परमेश्वर हाम्रा पाप क्षमा गर्न इच्छुक हुनुहुन्छ। कुनै पनि पाप यति ठूलो वा भयानक छैन कि परमेश्वरले त्यसलाई क्षमा </a:t>
            </a:r>
            <a:r>
              <a:rPr lang="ne-NP" sz="2000" b="1" dirty="0" err="1">
                <a:solidFill>
                  <a:prstClr val="black"/>
                </a:solidFill>
              </a:rPr>
              <a:t>गर्नुहुन्‍न</a:t>
            </a:r>
            <a:r>
              <a:rPr lang="ne-NP" sz="2000" b="1" dirty="0">
                <a:solidFill>
                  <a:prstClr val="black"/>
                </a:solidFill>
              </a:rPr>
              <a:t> (</a:t>
            </a:r>
            <a:r>
              <a:rPr lang="ne-NP" sz="2000" b="1" dirty="0" err="1">
                <a:solidFill>
                  <a:prstClr val="black"/>
                </a:solidFill>
              </a:rPr>
              <a:t>यशैया</a:t>
            </a:r>
            <a:r>
              <a:rPr lang="ne-NP" sz="2000" b="1" dirty="0">
                <a:solidFill>
                  <a:prstClr val="black"/>
                </a:solidFill>
              </a:rPr>
              <a:t> १:१८)।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486379" y="888448"/>
            <a:ext cx="6286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b="1" dirty="0">
                <a:solidFill>
                  <a:prstClr val="black"/>
                </a:solidFill>
              </a:rPr>
              <a:t>बाइबलले यो पनि भन्दछ कि हामी आफ्नै बलले पापबाट बच्न वा यसलाई हटाउन असमर्थ छौं (</a:t>
            </a:r>
            <a:r>
              <a:rPr lang="ne-NP" b="1" dirty="0" err="1">
                <a:solidFill>
                  <a:prstClr val="black"/>
                </a:solidFill>
              </a:rPr>
              <a:t>यर्मिया</a:t>
            </a:r>
            <a:r>
              <a:rPr lang="ne-NP" b="1" dirty="0">
                <a:solidFill>
                  <a:prstClr val="black"/>
                </a:solidFill>
              </a:rPr>
              <a:t> १३:२३; २:२२)।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पश्‍चात्ताप</a:t>
            </a:r>
            <a:endParaRPr lang="en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पश्चात्तापमा ढिलाइ</a:t>
            </a:r>
            <a:endParaRPr lang="en" sz="4400" b="1" spc="30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effectLst>
                <a:glow rad="38100">
                  <a:schemeClr val="tx1">
                    <a:alpha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येशूले</a:t>
            </a:r>
            <a:r>
              <a:rPr lang="ne-NP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ne-NP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जवाफ</a:t>
            </a:r>
            <a:r>
              <a:rPr lang="ne-NP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दिएर तिनलाई भन्नुभयो, '</a:t>
            </a:r>
            <a:r>
              <a:rPr lang="ne-NP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मार्था</a:t>
            </a:r>
            <a:r>
              <a:rPr lang="ne-NP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ne-NP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मार्था</a:t>
            </a:r>
            <a:r>
              <a:rPr lang="ne-NP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तिमी धेरै कुराको फिक्री र चिन्ता </a:t>
            </a:r>
            <a:r>
              <a:rPr lang="ne-NP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गर्दछौ</a:t>
            </a:r>
            <a:r>
              <a:rPr lang="ne-NP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'।" (लूका १०:४१)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333375" y="1294328"/>
            <a:ext cx="860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लाजरसको</a:t>
            </a:r>
            <a:r>
              <a:rPr lang="ne-NP" sz="2000" b="1" dirty="0"/>
              <a:t> घरमा, </a:t>
            </a:r>
            <a:r>
              <a:rPr lang="ne-NP" sz="2000" b="1" dirty="0" err="1"/>
              <a:t>येशूले</a:t>
            </a:r>
            <a:r>
              <a:rPr lang="ne-NP" sz="2000" b="1" dirty="0"/>
              <a:t> मुक्तिका लागि </a:t>
            </a:r>
            <a:r>
              <a:rPr lang="ne-NP" sz="2000" b="1" dirty="0" err="1"/>
              <a:t>महत्वपूर्ण</a:t>
            </a:r>
            <a:r>
              <a:rPr lang="ne-NP" sz="2000" b="1" dirty="0"/>
              <a:t> विषयहरूमा कुरा गर्दै हुनुहुन्थ्यो। तर </a:t>
            </a:r>
            <a:r>
              <a:rPr lang="ne-NP" sz="2000" b="1" dirty="0" err="1"/>
              <a:t>मार्थाले</a:t>
            </a:r>
            <a:r>
              <a:rPr lang="ne-NP" sz="2000" b="1" dirty="0"/>
              <a:t> सुनिन। उनीसँग समय थिएन। गर्नुपर्ने कामहरू धेरै थिए! (लूका १०:४०-४१)।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095863" y="2471609"/>
            <a:ext cx="59338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हाम्रो जीवनमा पनि यस्तै हुन्छ। जब हामी पाप गर्छौं र पवित्र आत्माले हामीलाई पश्चात्तापको लागि बोलाउनुहुन्छ, तब सैतानले हामीलाई विभिन्न व्यस्तता, चिन्ता वा अन्य अलमल्याउने कुराहरूले भरिदिन्छ ताकि हामीले आफ्नो पापी अवस्थाबारे सोच्न र क्षमा माग्न नपाऔं।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884001" y="4264442"/>
            <a:ext cx="399342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तर परमेश्वरले हार मान्नुहुन्न। </a:t>
            </a:r>
            <a:r>
              <a:rPr lang="ne-NP" b="1" dirty="0" err="1">
                <a:cs typeface="Kalimati" panose="00000400000000000000" pitchFamily="2"/>
              </a:rPr>
              <a:t>उहाँले</a:t>
            </a:r>
            <a:r>
              <a:rPr lang="ne-NP" b="1" dirty="0">
                <a:cs typeface="Kalimati" panose="00000400000000000000" pitchFamily="2"/>
              </a:rPr>
              <a:t> हामीलाई </a:t>
            </a:r>
            <a:r>
              <a:rPr lang="ne-NP" b="1" dirty="0" err="1">
                <a:cs typeface="Kalimati" panose="00000400000000000000" pitchFamily="2"/>
              </a:rPr>
              <a:t>बोलाइरहनुहुन्छ</a:t>
            </a:r>
            <a:r>
              <a:rPr lang="ne-NP" b="1" dirty="0">
                <a:cs typeface="Kalimati" panose="00000400000000000000" pitchFamily="2"/>
              </a:rPr>
              <a:t> (</a:t>
            </a:r>
            <a:r>
              <a:rPr lang="ne-NP" b="1" dirty="0" err="1">
                <a:cs typeface="Kalimati" panose="00000400000000000000" pitchFamily="2"/>
              </a:rPr>
              <a:t>इजकिएल</a:t>
            </a:r>
            <a:r>
              <a:rPr lang="ne-NP" b="1" dirty="0">
                <a:cs typeface="Kalimati" panose="00000400000000000000" pitchFamily="2"/>
              </a:rPr>
              <a:t> ३३:११)। उहाँ हाम्रा पापहरूलाई फोहोर लुगासँग तुलना गर्नुहुन्छ (</a:t>
            </a:r>
            <a:r>
              <a:rPr lang="ne-NP" b="1" dirty="0" err="1">
                <a:cs typeface="Kalimati" panose="00000400000000000000" pitchFamily="2"/>
              </a:rPr>
              <a:t>यशैया</a:t>
            </a:r>
            <a:r>
              <a:rPr lang="ne-NP" b="1" dirty="0">
                <a:cs typeface="Kalimati" panose="00000400000000000000" pitchFamily="2"/>
              </a:rPr>
              <a:t> ६४:६)। उहाँ हामीलाई एउटा साटासाटको प्रस्ताव राख्नुहुन्छ: हाम्रा फोहोर लुगाको बदलामा </a:t>
            </a:r>
            <a:r>
              <a:rPr lang="ne-NP" b="1" dirty="0" err="1">
                <a:cs typeface="Kalimati" panose="00000400000000000000" pitchFamily="2"/>
              </a:rPr>
              <a:t>उहाँका</a:t>
            </a:r>
            <a:r>
              <a:rPr lang="ne-NP" b="1" dirty="0">
                <a:cs typeface="Kalimati" panose="00000400000000000000" pitchFamily="2"/>
              </a:rPr>
              <a:t> सफा वस्त्रहरू (</a:t>
            </a:r>
            <a:r>
              <a:rPr lang="ne-NP" b="1" dirty="0" err="1">
                <a:cs typeface="Kalimati" panose="00000400000000000000" pitchFamily="2"/>
              </a:rPr>
              <a:t>जकरिया</a:t>
            </a:r>
            <a:r>
              <a:rPr lang="ne-NP" b="1" dirty="0">
                <a:cs typeface="Kalimati" panose="00000400000000000000" pitchFamily="2"/>
              </a:rPr>
              <a:t> ३:४), जुन </a:t>
            </a:r>
            <a:r>
              <a:rPr lang="ne-NP" b="1" dirty="0" err="1">
                <a:cs typeface="Kalimati" panose="00000400000000000000" pitchFamily="2"/>
              </a:rPr>
              <a:t>येशूको</a:t>
            </a:r>
            <a:r>
              <a:rPr lang="ne-NP" b="1" dirty="0">
                <a:cs typeface="Kalimati" panose="00000400000000000000" pitchFamily="2"/>
              </a:rPr>
              <a:t> रगतले धोएका हुन्छन् (प्रकाश ७:१४)।</a:t>
            </a:r>
            <a:endParaRPr lang="en" b="1" dirty="0">
              <a:cs typeface="Kalimati" panose="00000400000000000000" pitchFamily="2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साँचो पश्चात्ताप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682387" y="655093"/>
            <a:ext cx="11027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आओ</a:t>
            </a:r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हामी </a:t>
            </a:r>
            <a:r>
              <a:rPr lang="ne-NP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परमप्रभुतिर</a:t>
            </a:r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फर्कौं। </a:t>
            </a:r>
            <a:r>
              <a:rPr lang="ne-NP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उहाँले</a:t>
            </a:r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नै हामीलाई टुक्रा-टुक्रा पार्नुभएको छ, र </a:t>
            </a:r>
            <a:r>
              <a:rPr lang="ne-NP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उहाँले</a:t>
            </a:r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नै हामीलाई निको पार्नुहुनेछ। </a:t>
            </a:r>
            <a:r>
              <a:rPr lang="ne-NP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उहाँले</a:t>
            </a:r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नै हामीलाई चोट </a:t>
            </a:r>
            <a:r>
              <a:rPr lang="ne-NP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पुर्‍याउनुभएको</a:t>
            </a:r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छ, र </a:t>
            </a:r>
            <a:r>
              <a:rPr lang="ne-NP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उहाँले</a:t>
            </a:r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नै हाम्रा घाउहरूमा पट्टी </a:t>
            </a:r>
            <a:r>
              <a:rPr lang="ne-NP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बाँधिदिनुहुनेछ</a:t>
            </a:r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।" (</a:t>
            </a:r>
            <a:r>
              <a:rPr lang="ne-NP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होशे</a:t>
            </a:r>
            <a:r>
              <a:rPr lang="ne-NP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६:१)</a:t>
            </a:r>
            <a:endParaRPr lang="en" sz="1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26" y="1569154"/>
            <a:ext cx="6857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पश्चात्ताप भनेको के हो? साँचो र झूटो वा देखावटी पश्चात्ताप बीच के भिन्नता छ? (२ </a:t>
            </a:r>
            <a:r>
              <a:rPr lang="ne-NP" sz="2000" b="1" dirty="0" err="1"/>
              <a:t>कोरिन्थी</a:t>
            </a:r>
            <a:r>
              <a:rPr lang="ne-NP" sz="2000" b="1" dirty="0"/>
              <a:t> ७:१०)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499845" y="5078087"/>
            <a:ext cx="6858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जब हामी पाप गर्छौं, पवित्र आत्माले हामीलाई शोकको गहिरो भावनाद्वारा "टुक्रा-टुक्रा" पार्नुहुन्छ वा "चोट" 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पुर्‍याउनुहुन्छ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। यदि हामीले साँचो पश्चात्तापका साथ प्रतिक्रिया दियौं भने, परमेश्वरले हाम्रा पापहरू क्षमा गरेर हामीलाई निको पार्नुहुन्छ (</a:t>
            </a:r>
            <a:r>
              <a:rPr lang="ne-NP" sz="2000" b="1" dirty="0" err="1">
                <a:solidFill>
                  <a:prstClr val="black"/>
                </a:solidFill>
                <a:cs typeface="Kalimati" panose="00000400000000000000" pitchFamily="2"/>
              </a:rPr>
              <a:t>होशे</a:t>
            </a:r>
            <a:r>
              <a:rPr lang="ne-NP" sz="2000" b="1" dirty="0">
                <a:solidFill>
                  <a:prstClr val="black"/>
                </a:solidFill>
                <a:cs typeface="Kalimati" panose="00000400000000000000" pitchFamily="2"/>
              </a:rPr>
              <a:t> ६:१)।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Kalimati" panose="00000400000000000000" pitchFamily="2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25" y="3892867"/>
            <a:ext cx="6858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जब पाप गरेको तथ्यले नै हामीलाई दुःखी बनाउँछ र क्षमा पाउने गहिरो इच्छा जगाउँछ (चाहे त्यसको नराम्रो परिणाम होस् वा नहोस्), तब त्यो साँचो पश्चात्ताप हो।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22" y="2277040"/>
            <a:ext cx="68579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जब पापले </a:t>
            </a:r>
            <a:r>
              <a:rPr lang="ne-NP" sz="2000" b="1" dirty="0" err="1">
                <a:solidFill>
                  <a:prstClr val="black"/>
                </a:solidFill>
              </a:rPr>
              <a:t>तत्कालै</a:t>
            </a:r>
            <a:r>
              <a:rPr lang="ne-NP" sz="2000" b="1" dirty="0">
                <a:solidFill>
                  <a:prstClr val="black"/>
                </a:solidFill>
              </a:rPr>
              <a:t> नराम्रो परिणाम ल्याउँछ, तब हामीलाई पछुतो हुन्छ। यो पछुतो </a:t>
            </a:r>
            <a:r>
              <a:rPr lang="ne-NP" sz="2000" b="1" dirty="0" err="1">
                <a:solidFill>
                  <a:prstClr val="black"/>
                </a:solidFill>
              </a:rPr>
              <a:t>यसकारण</a:t>
            </a:r>
            <a:r>
              <a:rPr lang="ne-NP" sz="2000" b="1" dirty="0">
                <a:solidFill>
                  <a:prstClr val="black"/>
                </a:solidFill>
              </a:rPr>
              <a:t> हुन्छ </a:t>
            </a:r>
            <a:r>
              <a:rPr lang="ne-NP" sz="2000" b="1" dirty="0" err="1">
                <a:solidFill>
                  <a:prstClr val="black"/>
                </a:solidFill>
              </a:rPr>
              <a:t>किनकि</a:t>
            </a:r>
            <a:r>
              <a:rPr lang="ne-NP" sz="2000" b="1" dirty="0">
                <a:solidFill>
                  <a:prstClr val="black"/>
                </a:solidFill>
              </a:rPr>
              <a:t> हामीले गरेको कामको फल राम्रो आएन। यदि नराम्रो परिणाम नआएको भए, हामीलाई आफ्नो </a:t>
            </a:r>
            <a:r>
              <a:rPr lang="ne-NP" sz="2000" b="1" dirty="0" err="1">
                <a:solidFill>
                  <a:prstClr val="black"/>
                </a:solidFill>
              </a:rPr>
              <a:t>कार्यप्रति</a:t>
            </a:r>
            <a:r>
              <a:rPr lang="ne-NP" sz="2000" b="1" dirty="0">
                <a:solidFill>
                  <a:prstClr val="black"/>
                </a:solidFill>
              </a:rPr>
              <a:t> दुःख लाग्ने थिएन। यो साँचो पश्चात्ताप होइन।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4400" b="1" dirty="0">
                <a:ln/>
                <a:solidFill>
                  <a:schemeClr val="accent3"/>
                </a:solidFill>
              </a:rPr>
              <a:t>पश्चात्तापको लागि आह्वान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462086" y="585172"/>
            <a:ext cx="9267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ne-NP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यसकारण</a:t>
            </a:r>
            <a:r>
              <a:rPr lang="ne-NP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पश्चात्ताप गर र परमेश्वरतिर फर्क, ताकि </a:t>
            </a:r>
            <a:r>
              <a:rPr lang="ne-NP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तिम्रा</a:t>
            </a:r>
            <a:r>
              <a:rPr lang="ne-NP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पापहरू </a:t>
            </a:r>
            <a:r>
              <a:rPr lang="ne-NP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मेटिइजाऊन्</a:t>
            </a:r>
            <a:r>
              <a:rPr lang="ne-NP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र प्रभुको उपस्थितिबाट स्फूर्तिका समयहरू आऊन्।" (प्रेरित ३:१९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9" y="1382077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यूहन्ना</a:t>
            </a:r>
            <a:r>
              <a:rPr lang="ne-NP" sz="2000" b="1" dirty="0"/>
              <a:t> </a:t>
            </a:r>
            <a:r>
              <a:rPr lang="ne-NP" sz="2000" b="1" dirty="0" err="1"/>
              <a:t>बप्तिस्मा</a:t>
            </a:r>
            <a:r>
              <a:rPr lang="ne-NP" sz="2000" b="1" dirty="0"/>
              <a:t> दिन र </a:t>
            </a:r>
            <a:r>
              <a:rPr lang="ne-NP" sz="2000" b="1" dirty="0" err="1"/>
              <a:t>येशूले</a:t>
            </a:r>
            <a:r>
              <a:rPr lang="ne-NP" sz="2000" b="1" dirty="0"/>
              <a:t> आफ्नो </a:t>
            </a:r>
            <a:r>
              <a:rPr lang="ne-NP" sz="2000" b="1" dirty="0" err="1"/>
              <a:t>सेवकाइ</a:t>
            </a:r>
            <a:r>
              <a:rPr lang="ne-NP" sz="2000" b="1" dirty="0"/>
              <a:t> एउटै सन्देशबाट सुरु गर्नुभयो: "पश्चात्ताप गर" (</a:t>
            </a:r>
            <a:r>
              <a:rPr lang="ne-NP" sz="2000" b="1" dirty="0" err="1"/>
              <a:t>मत्ती</a:t>
            </a:r>
            <a:r>
              <a:rPr lang="ne-NP" sz="2000" b="1" dirty="0"/>
              <a:t> ३:१-२; ४:१७)।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82984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842337"/>
            <a:ext cx="6341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b="1" dirty="0">
                <a:cs typeface="Kalimati" panose="00000400000000000000" pitchFamily="2"/>
              </a:rPr>
              <a:t>याद राख्नुहोस्, पश्चात्ताप र क्षमाले हामीलाई </a:t>
            </a:r>
            <a:r>
              <a:rPr lang="ne-NP" b="1" dirty="0" err="1">
                <a:cs typeface="Kalimati" panose="00000400000000000000" pitchFamily="2"/>
              </a:rPr>
              <a:t>सधैं</a:t>
            </a:r>
            <a:r>
              <a:rPr lang="ne-NP" b="1" dirty="0">
                <a:cs typeface="Kalimati" panose="00000400000000000000" pitchFamily="2"/>
              </a:rPr>
              <a:t> सुधार (</a:t>
            </a:r>
            <a:r>
              <a:rPr lang="en-US" b="1" dirty="0">
                <a:cs typeface="Kalimati" panose="00000400000000000000" pitchFamily="2"/>
              </a:rPr>
              <a:t>Reformation) </a:t>
            </a:r>
            <a:r>
              <a:rPr lang="ne-NP" b="1" dirty="0">
                <a:cs typeface="Kalimati" panose="00000400000000000000" pitchFamily="2"/>
              </a:rPr>
              <a:t>तर्फ </a:t>
            </a:r>
            <a:r>
              <a:rPr lang="ne-NP" b="1" dirty="0" err="1">
                <a:cs typeface="Kalimati" panose="00000400000000000000" pitchFamily="2"/>
              </a:rPr>
              <a:t>लैजानुपर्छ</a:t>
            </a:r>
            <a:r>
              <a:rPr lang="ne-NP" b="1" dirty="0">
                <a:cs typeface="Kalimati" panose="00000400000000000000" pitchFamily="2"/>
              </a:rPr>
              <a:t>; अर्थात् यस्तो सोचाइको परिवर्तन जसले हामीलाई पाप गर्न छोड्न प्रेरित गर्छ (</a:t>
            </a:r>
            <a:r>
              <a:rPr lang="ne-NP" b="1" dirty="0" err="1">
                <a:cs typeface="Kalimati" panose="00000400000000000000" pitchFamily="2"/>
              </a:rPr>
              <a:t>यूहन्ना</a:t>
            </a:r>
            <a:r>
              <a:rPr lang="ne-NP" b="1" dirty="0">
                <a:cs typeface="Kalimati" panose="00000400000000000000" pitchFamily="2"/>
              </a:rPr>
              <a:t> ५:१४)।</a:t>
            </a:r>
            <a:endParaRPr lang="en" b="1" dirty="0">
              <a:cs typeface="Kalimati" panose="00000400000000000000" pitchFamily="2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9" y="2062604"/>
            <a:ext cx="8373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>
                <a:solidFill>
                  <a:prstClr val="black"/>
                </a:solidFill>
              </a:rPr>
              <a:t>पश्चात्ताप किन महत्त्वपूर्ण छ? किनभने पश्चात्ताप बिना पापको क्षमा हुँदैन (प्रेरित २:३८; ३:१९)। यो प्रक्रिया कसरी हुन्छ?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क्षमा</a:t>
            </a:r>
            <a:endParaRPr lang="en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ne-NP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क्षमाको अनुग्रह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7" y="672197"/>
            <a:ext cx="8010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हे 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परमप्रभु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तपाईंको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नामको खातिर मेरो अधर्म क्षमा गर्नुहोस्, 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किनकि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त्यो ठूलो छ।" (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भजनसंग्रह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२५:११)</a:t>
            </a:r>
            <a:endParaRPr lang="en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60" y="1470923"/>
            <a:ext cx="6722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परमेश्वरलाई हामीलाई क्षमा गर्न बाध्य पार्ने कुनै कुरा छैन। त्यो क्षमा पाउनको लागि हामीले गर्न सक्ने केही छैन। परमेश्वरले हामीलाई </a:t>
            </a:r>
            <a:r>
              <a:rPr lang="ne-NP" sz="2000" b="1" dirty="0" err="1">
                <a:cs typeface="Kalimati" panose="00000400000000000000" pitchFamily="2"/>
              </a:rPr>
              <a:t>उहाँको</a:t>
            </a:r>
            <a:r>
              <a:rPr lang="ne-NP" sz="2000" b="1" dirty="0">
                <a:cs typeface="Kalimati" panose="00000400000000000000" pitchFamily="2"/>
              </a:rPr>
              <a:t> अनुग्रह र अनन्त प्रेमद्वारा क्षमा दिनुहुन्छ। उहाँ क्षमा गर्नुहुन्छ </a:t>
            </a:r>
            <a:r>
              <a:rPr lang="ne-NP" sz="2000" b="1" dirty="0" err="1">
                <a:cs typeface="Kalimati" panose="00000400000000000000" pitchFamily="2"/>
              </a:rPr>
              <a:t>किनकि</a:t>
            </a:r>
            <a:r>
              <a:rPr lang="ne-NP" sz="2000" b="1" dirty="0">
                <a:cs typeface="Kalimati" panose="00000400000000000000" pitchFamily="2"/>
              </a:rPr>
              <a:t> उहाँ "भलो हुनुहुन्छ, क्षमा गर्न तत्पर हुनुहुन्छ, र कृपामा प्रशस्त हुनुहुन्छ" (</a:t>
            </a:r>
            <a:r>
              <a:rPr lang="ne-NP" sz="2000" b="1" dirty="0" err="1">
                <a:cs typeface="Kalimati" panose="00000400000000000000" pitchFamily="2"/>
              </a:rPr>
              <a:t>भजनसंग्रह</a:t>
            </a:r>
            <a:r>
              <a:rPr lang="ne-NP" sz="2000" b="1" dirty="0">
                <a:cs typeface="Kalimati" panose="00000400000000000000" pitchFamily="2"/>
              </a:rPr>
              <a:t> ८६:५; प्रस्थान ३४:६-७ हेर्नुहोस्)।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0" y="4823188"/>
            <a:ext cx="3200400" cy="1631216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ne-NP" sz="2000" b="1" dirty="0"/>
              <a:t>जब हामी हाम्रा पापहरू </a:t>
            </a:r>
            <a:r>
              <a:rPr lang="ne-NP" sz="2000" b="1" dirty="0" err="1"/>
              <a:t>क्रुसको</a:t>
            </a:r>
            <a:r>
              <a:rPr lang="ne-NP" sz="2000" b="1" dirty="0"/>
              <a:t> फेदमा ल्याउँछौं, </a:t>
            </a:r>
            <a:r>
              <a:rPr lang="ne-NP" sz="2000" b="1" dirty="0" err="1"/>
              <a:t>येशूले</a:t>
            </a:r>
            <a:r>
              <a:rPr lang="ne-NP" sz="2000" b="1" dirty="0"/>
              <a:t> हामीलाई थिच्ने भारीबाट मुक्त </a:t>
            </a:r>
            <a:r>
              <a:rPr lang="ne-NP" sz="2000" b="1" dirty="0" err="1"/>
              <a:t>गरिदिनुहुन्छ</a:t>
            </a:r>
            <a:r>
              <a:rPr lang="ne-NP" sz="2000" b="1" dirty="0"/>
              <a:t> (</a:t>
            </a:r>
            <a:r>
              <a:rPr lang="ne-NP" sz="2000" b="1" dirty="0" err="1"/>
              <a:t>हिब्रू</a:t>
            </a:r>
            <a:r>
              <a:rPr lang="ne-NP" sz="2000" b="1" dirty="0"/>
              <a:t> १२:१-२)।</a:t>
            </a:r>
            <a:endParaRPr lang="en" sz="2000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347591"/>
            <a:ext cx="6722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ne-NP" sz="2000" b="1" dirty="0" err="1">
                <a:solidFill>
                  <a:prstClr val="black"/>
                </a:solidFill>
              </a:rPr>
              <a:t>उहाँको</a:t>
            </a:r>
            <a:r>
              <a:rPr lang="ne-NP" sz="2000" b="1" dirty="0">
                <a:solidFill>
                  <a:prstClr val="black"/>
                </a:solidFill>
              </a:rPr>
              <a:t> प्रेमले नै </a:t>
            </a:r>
            <a:r>
              <a:rPr lang="ne-NP" sz="2000" b="1" dirty="0" err="1">
                <a:solidFill>
                  <a:prstClr val="black"/>
                </a:solidFill>
              </a:rPr>
              <a:t>उहाँलाई</a:t>
            </a:r>
            <a:r>
              <a:rPr lang="ne-NP" sz="2000" b="1" dirty="0">
                <a:solidFill>
                  <a:prstClr val="black"/>
                </a:solidFill>
              </a:rPr>
              <a:t> </a:t>
            </a:r>
            <a:r>
              <a:rPr lang="ne-NP" sz="2000" b="1" dirty="0" err="1">
                <a:solidFill>
                  <a:prstClr val="black"/>
                </a:solidFill>
              </a:rPr>
              <a:t>क्रुसमा</a:t>
            </a:r>
            <a:r>
              <a:rPr lang="ne-NP" sz="2000" b="1" dirty="0">
                <a:solidFill>
                  <a:prstClr val="black"/>
                </a:solidFill>
              </a:rPr>
              <a:t> अर्पण गर्न </a:t>
            </a:r>
            <a:r>
              <a:rPr lang="ne-NP" sz="2000" b="1" dirty="0" err="1">
                <a:solidFill>
                  <a:prstClr val="black"/>
                </a:solidFill>
              </a:rPr>
              <a:t>डोऱ्यायो</a:t>
            </a:r>
            <a:r>
              <a:rPr lang="ne-NP" sz="2000" b="1" dirty="0">
                <a:solidFill>
                  <a:prstClr val="black"/>
                </a:solidFill>
              </a:rPr>
              <a:t>, ताकि हामीले तिर्न नसक्ने पापको ऋण </a:t>
            </a:r>
            <a:r>
              <a:rPr lang="ne-NP" sz="2000" b="1" dirty="0" err="1">
                <a:solidFill>
                  <a:prstClr val="black"/>
                </a:solidFill>
              </a:rPr>
              <a:t>उहाँले</a:t>
            </a:r>
            <a:r>
              <a:rPr lang="ne-NP" sz="2000" b="1" dirty="0">
                <a:solidFill>
                  <a:prstClr val="black"/>
                </a:solidFill>
              </a:rPr>
              <a:t> </a:t>
            </a:r>
            <a:r>
              <a:rPr lang="ne-NP" sz="2000" b="1" dirty="0" err="1">
                <a:solidFill>
                  <a:prstClr val="black"/>
                </a:solidFill>
              </a:rPr>
              <a:t>तिरिदिनुहोस्</a:t>
            </a:r>
            <a:r>
              <a:rPr lang="ne-NP" sz="2000" b="1" dirty="0">
                <a:solidFill>
                  <a:prstClr val="black"/>
                </a:solidFill>
              </a:rPr>
              <a:t> (</a:t>
            </a:r>
            <a:r>
              <a:rPr lang="ne-NP" sz="2000" b="1" dirty="0" err="1">
                <a:solidFill>
                  <a:prstClr val="black"/>
                </a:solidFill>
              </a:rPr>
              <a:t>एफिसी</a:t>
            </a:r>
            <a:r>
              <a:rPr lang="ne-NP" sz="2000" b="1" dirty="0">
                <a:solidFill>
                  <a:prstClr val="black"/>
                </a:solidFill>
              </a:rPr>
              <a:t> २:४-५)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1107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Comic Sans MS</vt:lpstr>
      <vt:lpstr>Aptos Display</vt:lpstr>
      <vt:lpstr>Kalimati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110</cp:revision>
  <dcterms:created xsi:type="dcterms:W3CDTF">2026-04-18T15:41:31Z</dcterms:created>
  <dcterms:modified xsi:type="dcterms:W3CDTF">2026-05-11T05:45:56Z</dcterms:modified>
</cp:coreProperties>
</file>