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Kalimati" panose="020B0604020202020204"/>
      <p:regular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ne-NP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अपरिपक्व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तिनीहरू</a:t>
          </a:r>
          <a:r>
            <a:rPr lang="ne-NP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बालकहरू जस्तै छन् (१ </a:t>
          </a:r>
          <a:r>
            <a:rPr lang="ne-NP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कोरिन्थी</a:t>
          </a:r>
          <a:r>
            <a:rPr lang="ne-NP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३:१)</a:t>
          </a:r>
          <a:endParaRPr lang="en" sz="2000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तिनीहरू</a:t>
          </a:r>
          <a:r>
            <a:rPr lang="ne-NP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 दूध </a:t>
          </a:r>
          <a:r>
            <a:rPr lang="ne-NP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खान्छन्</a:t>
          </a:r>
          <a:r>
            <a:rPr lang="ne-NP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 (१ </a:t>
          </a:r>
          <a:r>
            <a:rPr lang="ne-NP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कोरिन्थी</a:t>
          </a:r>
          <a:r>
            <a:rPr lang="ne-NP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 ३:२)</a:t>
          </a:r>
          <a:endParaRPr lang="en" sz="1800" b="1" noProof="0" dirty="0">
            <a:effectLst>
              <a:outerShdw blurRad="50800" dist="50800" dir="5400000" algn="ctr" rotWithShape="0">
                <a:schemeClr val="tx1"/>
              </a:outerShdw>
            </a:effectLst>
            <a:cs typeface="Kalimati" panose="00000400000000000000" pitchFamily="2"/>
          </a:endParaRP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तिनीहरू</a:t>
          </a:r>
          <a:r>
            <a:rPr lang="ne-NP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सांसारिक छन् (१ </a:t>
          </a:r>
          <a:r>
            <a:rPr lang="ne-NP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कोरिन्थी</a:t>
          </a:r>
          <a:r>
            <a:rPr lang="ne-NP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३:३)</a:t>
          </a:r>
          <a:endParaRPr lang="en" sz="1800" b="1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6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तिनीहरू</a:t>
          </a:r>
          <a:r>
            <a:rPr lang="ne-NP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 अरूको विचारबाट बहकिन्छन् (१ </a:t>
          </a:r>
          <a:r>
            <a:rPr lang="ne-NP" sz="16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कोरिन्थी</a:t>
          </a:r>
          <a:r>
            <a:rPr lang="ne-NP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 ३:४</a:t>
          </a:r>
          <a:r>
            <a:rPr lang="ne-NP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)</a:t>
          </a:r>
          <a:endParaRPr lang="en" sz="1600" b="1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e-NP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परिपक्व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noProof="0" dirty="0" err="1">
              <a:solidFill>
                <a:schemeClr val="tx1"/>
              </a:solidFill>
            </a:rPr>
            <a:t>तिनीहरू</a:t>
          </a:r>
          <a:r>
            <a:rPr lang="ne-NP" sz="2000" b="1" noProof="0" dirty="0">
              <a:solidFill>
                <a:schemeClr val="tx1"/>
              </a:solidFill>
            </a:rPr>
            <a:t> वयस्क हुन् (१ </a:t>
          </a:r>
          <a:r>
            <a:rPr lang="ne-NP" sz="2000" b="1" noProof="0" dirty="0" err="1">
              <a:solidFill>
                <a:schemeClr val="tx1"/>
              </a:solidFill>
            </a:rPr>
            <a:t>कोरिन्थी</a:t>
          </a:r>
          <a:r>
            <a:rPr lang="ne-NP" sz="2000" b="1" noProof="0" dirty="0">
              <a:solidFill>
                <a:schemeClr val="tx1"/>
              </a:solidFill>
            </a:rPr>
            <a:t> १४:२०)</a:t>
          </a:r>
          <a:endParaRPr lang="en" sz="2000" b="1" noProof="0" dirty="0">
            <a:solidFill>
              <a:schemeClr val="tx1"/>
            </a:solidFill>
          </a:endParaRP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noProof="0" dirty="0" err="1">
              <a:solidFill>
                <a:schemeClr val="tx1"/>
              </a:solidFill>
            </a:rPr>
            <a:t>तिनीहरू</a:t>
          </a:r>
          <a:r>
            <a:rPr lang="ne-NP" sz="2000" b="1" noProof="0" dirty="0">
              <a:solidFill>
                <a:schemeClr val="tx1"/>
              </a:solidFill>
            </a:rPr>
            <a:t> ठोस भोजन </a:t>
          </a:r>
          <a:r>
            <a:rPr lang="ne-NP" sz="2000" b="1" noProof="0" dirty="0" err="1">
              <a:solidFill>
                <a:schemeClr val="tx1"/>
              </a:solidFill>
            </a:rPr>
            <a:t>खान्छन्</a:t>
          </a:r>
          <a:r>
            <a:rPr lang="ne-NP" sz="2000" b="1" noProof="0" dirty="0">
              <a:solidFill>
                <a:schemeClr val="tx1"/>
              </a:solidFill>
            </a:rPr>
            <a:t> (</a:t>
          </a:r>
          <a:r>
            <a:rPr lang="ne-NP" sz="2000" b="1" noProof="0" dirty="0" err="1">
              <a:solidFill>
                <a:schemeClr val="tx1"/>
              </a:solidFill>
            </a:rPr>
            <a:t>हिब्रू</a:t>
          </a:r>
          <a:r>
            <a:rPr lang="ne-NP" sz="2000" b="1" noProof="0" dirty="0">
              <a:solidFill>
                <a:schemeClr val="tx1"/>
              </a:solidFill>
            </a:rPr>
            <a:t> ५:१४)</a:t>
          </a:r>
          <a:endParaRPr lang="en" sz="2000" b="1" noProof="0" dirty="0">
            <a:solidFill>
              <a:schemeClr val="tx1"/>
            </a:solidFill>
          </a:endParaRP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noProof="0" dirty="0" err="1">
              <a:solidFill>
                <a:schemeClr val="tx1"/>
              </a:solidFill>
            </a:rPr>
            <a:t>तिनीहरू</a:t>
          </a:r>
          <a:r>
            <a:rPr lang="ne-NP" sz="2000" b="1" noProof="0" dirty="0">
              <a:solidFill>
                <a:schemeClr val="tx1"/>
              </a:solidFill>
            </a:rPr>
            <a:t> आत्मिक छन् (१ </a:t>
          </a:r>
          <a:r>
            <a:rPr lang="ne-NP" sz="2000" b="1" noProof="0" dirty="0" err="1">
              <a:solidFill>
                <a:schemeClr val="tx1"/>
              </a:solidFill>
            </a:rPr>
            <a:t>कोरिन्थी</a:t>
          </a:r>
          <a:r>
            <a:rPr lang="ne-NP" sz="2000" b="1" noProof="0" dirty="0">
              <a:solidFill>
                <a:schemeClr val="tx1"/>
              </a:solidFill>
            </a:rPr>
            <a:t> २:१३)</a:t>
          </a:r>
          <a:endParaRPr lang="en" sz="2000" b="1" noProof="0" dirty="0">
            <a:solidFill>
              <a:schemeClr val="tx1"/>
            </a:solidFill>
          </a:endParaRP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noProof="0" dirty="0" err="1">
              <a:solidFill>
                <a:schemeClr val="tx1"/>
              </a:solidFill>
              <a:cs typeface="Kalimati" panose="00000400000000000000" pitchFamily="2"/>
            </a:rPr>
            <a:t>तिनीहरूसँग</a:t>
          </a:r>
          <a:r>
            <a:rPr lang="ne-NP" sz="1800" b="1" noProof="0" dirty="0">
              <a:solidFill>
                <a:schemeClr val="tx1"/>
              </a:solidFill>
              <a:cs typeface="Kalimati" panose="00000400000000000000" pitchFamily="2"/>
            </a:rPr>
            <a:t> आत्मिक विवेक हुन्छ (१ </a:t>
          </a:r>
          <a:r>
            <a:rPr lang="ne-NP" sz="1800" b="1" noProof="0" dirty="0" err="1">
              <a:solidFill>
                <a:schemeClr val="tx1"/>
              </a:solidFill>
              <a:cs typeface="Kalimati" panose="00000400000000000000" pitchFamily="2"/>
            </a:rPr>
            <a:t>कोरिन्थी</a:t>
          </a:r>
          <a:r>
            <a:rPr lang="ne-NP" sz="1800" b="1" noProof="0" dirty="0">
              <a:solidFill>
                <a:schemeClr val="tx1"/>
              </a:solidFill>
              <a:cs typeface="Kalimati" panose="00000400000000000000" pitchFamily="2"/>
            </a:rPr>
            <a:t> २:१४)</a:t>
          </a:r>
          <a:endParaRPr lang="en" sz="1800" b="1" noProof="0" dirty="0">
            <a:solidFill>
              <a:schemeClr val="tx1"/>
            </a:solidFill>
            <a:cs typeface="Kalimati" panose="00000400000000000000" pitchFamily="2"/>
          </a:endParaRP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9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अपरिपक्व</a:t>
          </a:r>
          <a:endParaRPr lang="en" sz="39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तिनीहरू</a:t>
          </a:r>
          <a:r>
            <a:rPr lang="ne-NP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बालकहरू जस्तै छन् (१ </a:t>
          </a:r>
          <a:r>
            <a:rPr lang="ne-NP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कोरिन्थी</a:t>
          </a:r>
          <a:r>
            <a:rPr lang="ne-NP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३:१)</a:t>
          </a:r>
          <a:endParaRPr lang="en" sz="20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तिनीहरू</a:t>
          </a:r>
          <a:r>
            <a:rPr lang="ne-NP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 दूध </a:t>
          </a:r>
          <a:r>
            <a:rPr lang="ne-NP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खान्छन्</a:t>
          </a:r>
          <a:r>
            <a:rPr lang="ne-NP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 (१ </a:t>
          </a:r>
          <a:r>
            <a:rPr lang="ne-NP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कोरिन्थी</a:t>
          </a:r>
          <a:r>
            <a:rPr lang="ne-NP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 ३:२)</a:t>
          </a:r>
          <a:endParaRPr lang="en" sz="1800" b="1" kern="1200" noProof="0" dirty="0">
            <a:effectLst>
              <a:outerShdw blurRad="50800" dist="50800" dir="5400000" algn="ctr" rotWithShape="0">
                <a:schemeClr val="tx1"/>
              </a:outerShdw>
            </a:effectLst>
            <a:cs typeface="Kalimati" panose="00000400000000000000" pitchFamily="2"/>
          </a:endParaRP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तिनीहरू</a:t>
          </a:r>
          <a:r>
            <a:rPr lang="ne-NP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सांसारिक छन् (१ </a:t>
          </a:r>
          <a:r>
            <a:rPr lang="ne-NP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कोरिन्थी</a:t>
          </a:r>
          <a:r>
            <a:rPr lang="ne-NP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३:३)</a:t>
          </a:r>
          <a:endParaRPr lang="en" sz="1800" b="1" kern="1200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तिनीहरू</a:t>
          </a:r>
          <a:r>
            <a:rPr lang="ne-NP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 अरूको विचारबाट बहकिन्छन् (१ </a:t>
          </a:r>
          <a:r>
            <a:rPr lang="ne-NP" sz="16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कोरिन्थी</a:t>
          </a:r>
          <a:r>
            <a:rPr lang="ne-NP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cs typeface="Kalimati" panose="00000400000000000000" pitchFamily="2"/>
            </a:rPr>
            <a:t> ३:४</a:t>
          </a:r>
          <a:r>
            <a:rPr lang="ne-NP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)</a:t>
          </a:r>
          <a:endParaRPr lang="en" sz="1600" b="1" kern="1200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39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परिपक्व</a:t>
          </a:r>
          <a:endParaRPr lang="en" sz="39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 err="1">
              <a:solidFill>
                <a:schemeClr val="tx1"/>
              </a:solidFill>
            </a:rPr>
            <a:t>तिनीहरू</a:t>
          </a:r>
          <a:r>
            <a:rPr lang="ne-NP" sz="2000" b="1" kern="1200" noProof="0" dirty="0">
              <a:solidFill>
                <a:schemeClr val="tx1"/>
              </a:solidFill>
            </a:rPr>
            <a:t> वयस्क हुन् (१ </a:t>
          </a:r>
          <a:r>
            <a:rPr lang="ne-NP" sz="2000" b="1" kern="1200" noProof="0" dirty="0" err="1">
              <a:solidFill>
                <a:schemeClr val="tx1"/>
              </a:solidFill>
            </a:rPr>
            <a:t>कोरिन्थी</a:t>
          </a:r>
          <a:r>
            <a:rPr lang="ne-NP" sz="2000" b="1" kern="1200" noProof="0" dirty="0">
              <a:solidFill>
                <a:schemeClr val="tx1"/>
              </a:solidFill>
            </a:rPr>
            <a:t> १४:२०)</a:t>
          </a:r>
          <a:endParaRPr lang="en" sz="2000" b="1" kern="1200" noProof="0" dirty="0">
            <a:solidFill>
              <a:schemeClr val="tx1"/>
            </a:solidFill>
          </a:endParaRP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 err="1">
              <a:solidFill>
                <a:schemeClr val="tx1"/>
              </a:solidFill>
            </a:rPr>
            <a:t>तिनीहरू</a:t>
          </a:r>
          <a:r>
            <a:rPr lang="ne-NP" sz="2000" b="1" kern="1200" noProof="0" dirty="0">
              <a:solidFill>
                <a:schemeClr val="tx1"/>
              </a:solidFill>
            </a:rPr>
            <a:t> ठोस भोजन </a:t>
          </a:r>
          <a:r>
            <a:rPr lang="ne-NP" sz="2000" b="1" kern="1200" noProof="0" dirty="0" err="1">
              <a:solidFill>
                <a:schemeClr val="tx1"/>
              </a:solidFill>
            </a:rPr>
            <a:t>खान्छन्</a:t>
          </a:r>
          <a:r>
            <a:rPr lang="ne-NP" sz="2000" b="1" kern="1200" noProof="0" dirty="0">
              <a:solidFill>
                <a:schemeClr val="tx1"/>
              </a:solidFill>
            </a:rPr>
            <a:t> (</a:t>
          </a:r>
          <a:r>
            <a:rPr lang="ne-NP" sz="2000" b="1" kern="1200" noProof="0" dirty="0" err="1">
              <a:solidFill>
                <a:schemeClr val="tx1"/>
              </a:solidFill>
            </a:rPr>
            <a:t>हिब्रू</a:t>
          </a:r>
          <a:r>
            <a:rPr lang="ne-NP" sz="2000" b="1" kern="1200" noProof="0" dirty="0">
              <a:solidFill>
                <a:schemeClr val="tx1"/>
              </a:solidFill>
            </a:rPr>
            <a:t> ५:१४)</a:t>
          </a:r>
          <a:endParaRPr lang="en" sz="2000" b="1" kern="1200" noProof="0" dirty="0">
            <a:solidFill>
              <a:schemeClr val="tx1"/>
            </a:solidFill>
          </a:endParaRP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 err="1">
              <a:solidFill>
                <a:schemeClr val="tx1"/>
              </a:solidFill>
            </a:rPr>
            <a:t>तिनीहरू</a:t>
          </a:r>
          <a:r>
            <a:rPr lang="ne-NP" sz="2000" b="1" kern="1200" noProof="0" dirty="0">
              <a:solidFill>
                <a:schemeClr val="tx1"/>
              </a:solidFill>
            </a:rPr>
            <a:t> आत्मिक छन् (१ </a:t>
          </a:r>
          <a:r>
            <a:rPr lang="ne-NP" sz="2000" b="1" kern="1200" noProof="0" dirty="0" err="1">
              <a:solidFill>
                <a:schemeClr val="tx1"/>
              </a:solidFill>
            </a:rPr>
            <a:t>कोरिन्थी</a:t>
          </a:r>
          <a:r>
            <a:rPr lang="ne-NP" sz="2000" b="1" kern="1200" noProof="0" dirty="0">
              <a:solidFill>
                <a:schemeClr val="tx1"/>
              </a:solidFill>
            </a:rPr>
            <a:t> २:१३)</a:t>
          </a:r>
          <a:endParaRPr lang="en" sz="2000" b="1" kern="1200" noProof="0" dirty="0">
            <a:solidFill>
              <a:schemeClr val="tx1"/>
            </a:solidFill>
          </a:endParaRP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noProof="0" dirty="0" err="1">
              <a:solidFill>
                <a:schemeClr val="tx1"/>
              </a:solidFill>
              <a:cs typeface="Kalimati" panose="00000400000000000000" pitchFamily="2"/>
            </a:rPr>
            <a:t>तिनीहरूसँग</a:t>
          </a:r>
          <a:r>
            <a:rPr lang="ne-NP" sz="1800" b="1" kern="1200" noProof="0" dirty="0">
              <a:solidFill>
                <a:schemeClr val="tx1"/>
              </a:solidFill>
              <a:cs typeface="Kalimati" panose="00000400000000000000" pitchFamily="2"/>
            </a:rPr>
            <a:t> आत्मिक विवेक हुन्छ (१ </a:t>
          </a:r>
          <a:r>
            <a:rPr lang="ne-NP" sz="1800" b="1" kern="1200" noProof="0" dirty="0" err="1">
              <a:solidFill>
                <a:schemeClr val="tx1"/>
              </a:solidFill>
              <a:cs typeface="Kalimati" panose="00000400000000000000" pitchFamily="2"/>
            </a:rPr>
            <a:t>कोरिन्थी</a:t>
          </a:r>
          <a:r>
            <a:rPr lang="ne-NP" sz="1800" b="1" kern="1200" noProof="0" dirty="0">
              <a:solidFill>
                <a:schemeClr val="tx1"/>
              </a:solidFill>
              <a:cs typeface="Kalimati" panose="00000400000000000000" pitchFamily="2"/>
            </a:rPr>
            <a:t> २:१४)</a:t>
          </a:r>
          <a:endParaRPr lang="en" sz="1800" b="1" kern="1200" noProof="0" dirty="0">
            <a:solidFill>
              <a:schemeClr val="tx1"/>
            </a:solidFill>
            <a:cs typeface="Kalimati" panose="00000400000000000000" pitchFamily="2"/>
          </a:endParaRP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0" y="5761077"/>
            <a:ext cx="121777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ne-NP" sz="7200" b="1" spc="60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ख्रीष्टमा</a:t>
            </a:r>
            <a:r>
              <a:rPr lang="ne-NP" sz="72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एकता</a:t>
            </a:r>
            <a:endParaRPr lang="en" sz="72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जुलाई १८, २०२६ को लागि पाठ ३</a:t>
            </a:r>
            <a:endParaRPr lang="en" sz="1600" b="1" noProof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744159" y="6096001"/>
            <a:ext cx="495300" cy="495300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0648951" y="6103287"/>
            <a:ext cx="495300" cy="495300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327547" y="-14979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ne-NP" sz="4400" b="1" spc="60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अगुवाहरूप्रति</a:t>
            </a:r>
            <a:r>
              <a:rPr lang="ne-NP" sz="4400" b="1" spc="6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आदर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"यसबाहेक, भण्डारे वा व्यवस्थापक </a:t>
            </a:r>
            <a:r>
              <a:rPr lang="ne-NP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विश्वासयोग्य</a:t>
            </a:r>
            <a:r>
              <a:rPr lang="ne-NP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ठहरिनु आवश्यक छ।" (१ </a:t>
            </a:r>
            <a:r>
              <a:rPr lang="ne-NP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४:२)</a:t>
            </a:r>
            <a:endParaRPr lang="en" sz="1400" b="1" noProof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31409" y="1165177"/>
            <a:ext cx="7115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अगुवाहरूलाई लिएर </a:t>
            </a:r>
            <a:r>
              <a:rPr lang="ne-NP" sz="2000" b="1" dirty="0" err="1"/>
              <a:t>आपसी</a:t>
            </a:r>
            <a:r>
              <a:rPr lang="ne-NP" sz="2000" b="1" dirty="0"/>
              <a:t> प्रतिस्पर्धा र गुटबन्दी हुनुको अर्थ हामीले उनीहरूलाई अस्वीकार गर्नुपर्छ भन्ने होइन। यसको विपरीत, </a:t>
            </a:r>
            <a:r>
              <a:rPr lang="ne-NP" sz="2000" b="1" dirty="0" err="1"/>
              <a:t>पावलले</a:t>
            </a:r>
            <a:r>
              <a:rPr lang="ne-NP" sz="2000" b="1" dirty="0"/>
              <a:t> </a:t>
            </a:r>
            <a:r>
              <a:rPr lang="ne-NP" sz="2000" b="1" dirty="0" err="1"/>
              <a:t>अपोल्लोसको</a:t>
            </a:r>
            <a:r>
              <a:rPr lang="ne-NP" sz="2000" b="1" dirty="0"/>
              <a:t> </a:t>
            </a:r>
            <a:r>
              <a:rPr lang="ne-NP" sz="2000" b="1" dirty="0" err="1"/>
              <a:t>सेवकाइ</a:t>
            </a:r>
            <a:r>
              <a:rPr lang="ne-NP" sz="2000" b="1" dirty="0"/>
              <a:t> र </a:t>
            </a:r>
            <a:r>
              <a:rPr lang="ne-NP" sz="2000" b="1" dirty="0" err="1"/>
              <a:t>कोरिन्थमा</a:t>
            </a:r>
            <a:r>
              <a:rPr lang="ne-NP" sz="2000" b="1" dirty="0"/>
              <a:t> उनको कामलाई समर्थन र बचाउ गरे (१ </a:t>
            </a:r>
            <a:r>
              <a:rPr lang="ne-NP" sz="2000" b="1" dirty="0" err="1"/>
              <a:t>कोरिन्थी</a:t>
            </a:r>
            <a:r>
              <a:rPr lang="ne-NP" sz="2000" b="1" dirty="0"/>
              <a:t> ३:५-६; ४:६; १६:१२)।</a:t>
            </a:r>
            <a:endParaRPr lang="en" sz="2000" b="1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00027" y="3930504"/>
            <a:ext cx="2626744" cy="2672497"/>
            <a:chOff x="9365230" y="1587500"/>
            <a:chExt cx="2626744" cy="267249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830997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e-NP" sz="1200" b="1" noProof="0" dirty="0"/>
                <a:t>फ्र्याङ्क र </a:t>
              </a:r>
              <a:r>
                <a:rPr lang="ne-NP" sz="1200" b="1" noProof="0" dirty="0" err="1"/>
                <a:t>वाल्टर</a:t>
              </a:r>
              <a:r>
                <a:rPr lang="ne-NP" sz="1200" b="1" noProof="0" dirty="0"/>
                <a:t> </a:t>
              </a:r>
              <a:r>
                <a:rPr lang="ne-NP" sz="1200" b="1" noProof="0" dirty="0" err="1"/>
                <a:t>बन्ड</a:t>
              </a:r>
              <a:r>
                <a:rPr lang="ne-NP" sz="1200" b="1" noProof="0" dirty="0"/>
                <a:t> स्पेनका पहिलो मिसनरी (</a:t>
              </a:r>
              <a:r>
                <a:rPr lang="ne-NP" sz="1200" b="1" noProof="0" dirty="0" err="1"/>
                <a:t>धर्मप्रचारक</a:t>
              </a:r>
              <a:r>
                <a:rPr lang="ne-NP" sz="1200" b="1" noProof="0" dirty="0"/>
                <a:t>) थिए। </a:t>
              </a:r>
              <a:r>
                <a:rPr lang="ne-NP" sz="1200" b="1" noProof="0" dirty="0" err="1"/>
                <a:t>वाल्टरको</a:t>
              </a:r>
              <a:r>
                <a:rPr lang="ne-NP" sz="1200" b="1" noProof="0" dirty="0"/>
                <a:t> सन् १९१४ मा </a:t>
              </a:r>
              <a:r>
                <a:rPr lang="ne-NP" sz="1200" b="1" noProof="0" dirty="0" err="1"/>
                <a:t>जेएन</a:t>
              </a:r>
              <a:r>
                <a:rPr lang="ne-NP" sz="1200" b="1" noProof="0" dirty="0"/>
                <a:t> (</a:t>
              </a:r>
              <a:r>
                <a:rPr lang="en-US" sz="1200" b="1" noProof="0" dirty="0"/>
                <a:t>Jaen) </a:t>
              </a:r>
              <a:r>
                <a:rPr lang="ne-NP" sz="1200" b="1" noProof="0" dirty="0"/>
                <a:t>मा आफ्नो आस्थाका कारण मृत्यु भएको थियो।</a:t>
              </a:r>
              <a:endParaRPr lang="en" sz="1200" b="1" noProof="0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5" y="4046364"/>
            <a:ext cx="50768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येशूभक्त</a:t>
            </a:r>
            <a:r>
              <a:rPr lang="ne-NP" sz="2000" b="1" dirty="0">
                <a:cs typeface="Kalimati" panose="00000400000000000000" pitchFamily="2"/>
              </a:rPr>
              <a:t> अगुवाहरू आफ्ना भाइहरू र </a:t>
            </a:r>
            <a:r>
              <a:rPr lang="ne-NP" sz="2000" b="1" dirty="0" err="1">
                <a:cs typeface="Kalimati" panose="00000400000000000000" pitchFamily="2"/>
              </a:rPr>
              <a:t>दिदीबहिनीहरूका</a:t>
            </a:r>
            <a:r>
              <a:rPr lang="ne-NP" sz="2000" b="1" dirty="0">
                <a:cs typeface="Kalimati" panose="00000400000000000000" pitchFamily="2"/>
              </a:rPr>
              <a:t> लागि दुःख भोग्न र आवश्यक परेमा आफ्नो </a:t>
            </a:r>
            <a:r>
              <a:rPr lang="ne-NP" sz="2000" b="1" dirty="0" err="1">
                <a:cs typeface="Kalimati" panose="00000400000000000000" pitchFamily="2"/>
              </a:rPr>
              <a:t>सेवकाइको</a:t>
            </a:r>
            <a:r>
              <a:rPr lang="ne-NP" sz="2000" b="1" dirty="0">
                <a:cs typeface="Kalimati" panose="00000400000000000000" pitchFamily="2"/>
              </a:rPr>
              <a:t> लागि मर्न समेत तयार भएर </a:t>
            </a:r>
            <a:r>
              <a:rPr lang="ne-NP" sz="2000" b="1" dirty="0" err="1">
                <a:cs typeface="Kalimati" panose="00000400000000000000" pitchFamily="2"/>
              </a:rPr>
              <a:t>येशूको</a:t>
            </a:r>
            <a:r>
              <a:rPr lang="ne-NP" sz="2000" b="1" dirty="0">
                <a:cs typeface="Kalimati" panose="00000400000000000000" pitchFamily="2"/>
              </a:rPr>
              <a:t> पाइला पछ्याउँछन्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४:११-१३; २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११:२३-२८)।</a:t>
            </a:r>
            <a:endParaRPr lang="en" sz="2000" b="1" noProof="0" dirty="0">
              <a:cs typeface="Kalimati" panose="00000400000000000000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31408" y="2445668"/>
            <a:ext cx="71150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b="1" dirty="0">
                <a:solidFill>
                  <a:prstClr val="black"/>
                </a:solidFill>
              </a:rPr>
              <a:t>जब </a:t>
            </a:r>
            <a:r>
              <a:rPr lang="ne-NP" b="1" dirty="0" err="1">
                <a:solidFill>
                  <a:prstClr val="black"/>
                </a:solidFill>
              </a:rPr>
              <a:t>अगुवाहरूले</a:t>
            </a:r>
            <a:r>
              <a:rPr lang="ne-NP" b="1" dirty="0">
                <a:solidFill>
                  <a:prstClr val="black"/>
                </a:solidFill>
              </a:rPr>
              <a:t> </a:t>
            </a:r>
            <a:r>
              <a:rPr lang="ne-NP" b="1" dirty="0" err="1">
                <a:solidFill>
                  <a:prstClr val="black"/>
                </a:solidFill>
              </a:rPr>
              <a:t>विश्वासयोग्यतापूर्वक</a:t>
            </a:r>
            <a:r>
              <a:rPr lang="ne-NP" b="1" dirty="0">
                <a:solidFill>
                  <a:prstClr val="black"/>
                </a:solidFill>
              </a:rPr>
              <a:t> काम गर्छन्, </a:t>
            </a:r>
            <a:r>
              <a:rPr lang="ne-NP" b="1" dirty="0" err="1">
                <a:solidFill>
                  <a:prstClr val="black"/>
                </a:solidFill>
              </a:rPr>
              <a:t>तिनीहरू</a:t>
            </a:r>
            <a:r>
              <a:rPr lang="ne-NP" b="1" dirty="0">
                <a:solidFill>
                  <a:prstClr val="black"/>
                </a:solidFill>
              </a:rPr>
              <a:t> आदरका योग्य हुन्छन् (१ </a:t>
            </a:r>
            <a:r>
              <a:rPr lang="ne-NP" b="1" dirty="0" err="1">
                <a:solidFill>
                  <a:prstClr val="black"/>
                </a:solidFill>
              </a:rPr>
              <a:t>कोरिन्थी</a:t>
            </a:r>
            <a:r>
              <a:rPr lang="ne-NP" b="1" dirty="0">
                <a:solidFill>
                  <a:prstClr val="black"/>
                </a:solidFill>
              </a:rPr>
              <a:t> ४:२; १ </a:t>
            </a:r>
            <a:r>
              <a:rPr lang="ne-NP" b="1" dirty="0" err="1">
                <a:solidFill>
                  <a:prstClr val="black"/>
                </a:solidFill>
              </a:rPr>
              <a:t>तिमोथी</a:t>
            </a:r>
            <a:r>
              <a:rPr lang="ne-NP" b="1" dirty="0">
                <a:solidFill>
                  <a:prstClr val="black"/>
                </a:solidFill>
              </a:rPr>
              <a:t> ५:१७)। तर उनीहरूले त्यो आदर नपाउँदा पनि, उनीहरू </a:t>
            </a:r>
            <a:r>
              <a:rPr lang="ne-NP" b="1" dirty="0" err="1">
                <a:solidFill>
                  <a:prstClr val="black"/>
                </a:solidFill>
              </a:rPr>
              <a:t>विश्वासयोग्य</a:t>
            </a:r>
            <a:r>
              <a:rPr lang="ne-NP" b="1" dirty="0">
                <a:solidFill>
                  <a:prstClr val="black"/>
                </a:solidFill>
              </a:rPr>
              <a:t> रहन्छन् किनभने उनीहरूलाई थाहा छ कि मानिसहरूले होइन, परमेश्वर आफैले उनीहरूको न्याय गर्नुहुनेछ (१ </a:t>
            </a:r>
            <a:r>
              <a:rPr lang="ne-NP" b="1" dirty="0" err="1">
                <a:solidFill>
                  <a:prstClr val="black"/>
                </a:solidFill>
              </a:rPr>
              <a:t>कोरिन्थी</a:t>
            </a:r>
            <a:r>
              <a:rPr lang="ne-NP" b="1" dirty="0">
                <a:solidFill>
                  <a:prstClr val="black"/>
                </a:solidFill>
              </a:rPr>
              <a:t> ४:३-४)।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62275" y="5590950"/>
            <a:ext cx="50768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न त अगुवाहरू न त सदस्यहरू नै एकअर्कासँग लड्न वा बहस गर्न बोलाइएका हुन्, तर येशूको प्रशंसा गर्न र क्रूसको सन्देश प्रचार गर्न एकजुट हुन बोलाइएका हुन्।</a:t>
            </a:r>
            <a:endParaRPr lang="ne-NP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184936" y="826386"/>
            <a:ext cx="777721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Constantia" panose="02030602050306030303" pitchFamily="18" charset="0"/>
                <a:cs typeface="Kalimati" panose="00000400000000000000" pitchFamily="2"/>
              </a:rPr>
              <a:t>“</a:t>
            </a:r>
            <a:r>
              <a:rPr lang="ne-NP" sz="2000" b="1" dirty="0">
                <a:latin typeface="Constantia" panose="02030602050306030303" pitchFamily="18" charset="0"/>
                <a:cs typeface="Kalimati" panose="00000400000000000000" pitchFamily="2"/>
              </a:rPr>
              <a:t>न त अगुवाहरू न त सदस्यहरू नै </a:t>
            </a:r>
            <a:r>
              <a:rPr lang="ne-NP" sz="2000" b="1" dirty="0" err="1">
                <a:latin typeface="Constantia" panose="02030602050306030303" pitchFamily="18" charset="0"/>
                <a:cs typeface="Kalimati" panose="00000400000000000000" pitchFamily="2"/>
              </a:rPr>
              <a:t>एकअर्कासँग</a:t>
            </a:r>
            <a:r>
              <a:rPr lang="ne-NP" sz="2000" b="1" dirty="0">
                <a:latin typeface="Constantia" panose="02030602050306030303" pitchFamily="18" charset="0"/>
                <a:cs typeface="Kalimati" panose="00000400000000000000" pitchFamily="2"/>
              </a:rPr>
              <a:t> लड्न वा बहस गर्न बोलाइएका हुन्, तर </a:t>
            </a:r>
            <a:r>
              <a:rPr lang="ne-NP" sz="2000" b="1" dirty="0" err="1">
                <a:latin typeface="Constantia" panose="02030602050306030303" pitchFamily="18" charset="0"/>
                <a:cs typeface="Kalimati" panose="00000400000000000000" pitchFamily="2"/>
              </a:rPr>
              <a:t>येशूको</a:t>
            </a:r>
            <a:r>
              <a:rPr lang="ne-NP" sz="2000" b="1" dirty="0">
                <a:latin typeface="Constantia" panose="02030602050306030303" pitchFamily="18" charset="0"/>
                <a:cs typeface="Kalimati" panose="00000400000000000000" pitchFamily="2"/>
              </a:rPr>
              <a:t> प्रशंसा गर्न र </a:t>
            </a:r>
            <a:r>
              <a:rPr lang="ne-NP" sz="2000" b="1" dirty="0" err="1">
                <a:latin typeface="Constantia" panose="02030602050306030303" pitchFamily="18" charset="0"/>
                <a:cs typeface="Kalimati" panose="00000400000000000000" pitchFamily="2"/>
              </a:rPr>
              <a:t>क्रूसको</a:t>
            </a:r>
            <a:r>
              <a:rPr lang="ne-NP" sz="2000" b="1" dirty="0">
                <a:latin typeface="Constantia" panose="02030602050306030303" pitchFamily="18" charset="0"/>
                <a:cs typeface="Kalimati" panose="00000400000000000000" pitchFamily="2"/>
              </a:rPr>
              <a:t> सन्देश प्रचार गर्न </a:t>
            </a:r>
            <a:r>
              <a:rPr lang="ne-NP" sz="2000" b="1" dirty="0" err="1">
                <a:latin typeface="Constantia" panose="02030602050306030303" pitchFamily="18" charset="0"/>
                <a:cs typeface="Kalimati" panose="00000400000000000000" pitchFamily="2"/>
              </a:rPr>
              <a:t>एकजुट</a:t>
            </a:r>
            <a:r>
              <a:rPr lang="ne-NP" sz="2000" b="1" dirty="0">
                <a:latin typeface="Constantia" panose="02030602050306030303" pitchFamily="18" charset="0"/>
                <a:cs typeface="Kalimati" panose="00000400000000000000" pitchFamily="2"/>
              </a:rPr>
              <a:t> हुन बोलाइएका हुन्। </a:t>
            </a:r>
            <a:r>
              <a:rPr lang="ne-NP" sz="20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</a:t>
            </a:r>
            <a:r>
              <a:rPr lang="ne-NP" sz="2000" b="1" dirty="0">
                <a:latin typeface="Constantia" panose="02030602050306030303" pitchFamily="18" charset="0"/>
                <a:cs typeface="Kalimati" panose="00000400000000000000" pitchFamily="2"/>
              </a:rPr>
              <a:t> जस्तै सहनशीलताको भावनाले बाहेक अरू कुनै पनि कुराले मण्डलीमा पूर्ण एकता ल्याउन सक्दैन। सैतानले फुटको बीउ रोप्न सक्छ; तर </a:t>
            </a:r>
            <a:r>
              <a:rPr lang="ne-NP" sz="20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ख्रीष्टले</a:t>
            </a:r>
            <a:r>
              <a:rPr lang="ne-NP" sz="2000" b="1" dirty="0">
                <a:latin typeface="Constantia" panose="02030602050306030303" pitchFamily="18" charset="0"/>
                <a:cs typeface="Kalimati" panose="00000400000000000000" pitchFamily="2"/>
              </a:rPr>
              <a:t> मात्र असहमत </a:t>
            </a:r>
            <a:r>
              <a:rPr lang="ne-NP" sz="2000" b="1" dirty="0" err="1">
                <a:latin typeface="Constantia" panose="02030602050306030303" pitchFamily="18" charset="0"/>
                <a:cs typeface="Kalimati" panose="00000400000000000000" pitchFamily="2"/>
              </a:rPr>
              <a:t>तत्वहरूलाई</a:t>
            </a:r>
            <a:r>
              <a:rPr lang="ne-NP" sz="2000" b="1" dirty="0">
                <a:latin typeface="Constantia" panose="02030602050306030303" pitchFamily="18" charset="0"/>
                <a:cs typeface="Kalimati" panose="00000400000000000000" pitchFamily="2"/>
              </a:rPr>
              <a:t> मिलाउन सक्नुहुन्छ।... जब तपाईंहरू मण्डलीका व्यक्तिगत कार्यकर्ताका रूपमा परमेश्वरलाई सर्वोच्च प्रेम गर्नुहुन्छ र आफ्ना छिमेकीलाई आफूलाई जस्तै प्रेम गर्नुहुन्छ, तब एकतामा रहनका लागि कुनै कडा परिश्रम गर्नु पर्दैन, ख्रीष्टमा एकताबद्धता हुनेछ, कुरा लगाउने (कुरा काट्ने) कानहरू बन्द हुनेछन्, र कसैले पनि आफ्नो छिमेकीको निन्दा गर्ने छैन। मण्डलीका सदस्यहरूले प्रेम र एकतालाई जोगाएर राख्नेछन् र एउटा ठूलो परिवार जस्तै बन्नेछन्। तब मात्र हामीले संसारको सामु त्यस्तो प्रमाण प्रस्तुत गर्नेछौं जसले यो गवाही दिनेछ कि परमेश्वरले आफ्ना पुत्रलाई यस संसारमा पठाउनुभएको हो।"</a:t>
            </a:r>
            <a:endParaRPr lang="en" sz="20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5810049" y="6045012"/>
            <a:ext cx="4152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एलेन</a:t>
            </a:r>
            <a:r>
              <a:rPr lang="ne-NP" sz="1600" b="1" dirty="0"/>
              <a:t> जी. </a:t>
            </a:r>
            <a:r>
              <a:rPr lang="ne-NP" sz="1600" b="1" dirty="0" err="1"/>
              <a:t>ह्वाइट</a:t>
            </a:r>
            <a:r>
              <a:rPr lang="ne-NP" sz="1600" b="1" dirty="0"/>
              <a:t>, </a:t>
            </a:r>
            <a:r>
              <a:rPr lang="ne-NP" sz="1600" b="1" dirty="0" err="1"/>
              <a:t>रेफ्लेक्टिङ्ग</a:t>
            </a:r>
            <a:r>
              <a:rPr lang="ne-NP" sz="1600" b="1" dirty="0"/>
              <a:t> </a:t>
            </a:r>
            <a:r>
              <a:rPr lang="ne-NP" sz="1600" b="1" dirty="0" err="1"/>
              <a:t>क्राइस्छ</a:t>
            </a:r>
            <a:r>
              <a:rPr lang="ne-NP" sz="1600" b="1" dirty="0"/>
              <a:t>, जुलाई 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1015663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ne-NP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तिमीहरू पूर्ण रूपले एक ठाउँमा बाँधिएका </a:t>
            </a:r>
            <a:r>
              <a:rPr kumimoji="0" lang="ne-N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होओ</a:t>
            </a:r>
            <a:r>
              <a:rPr kumimoji="0" lang="ne-NP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।" (१ </a:t>
            </a:r>
            <a:r>
              <a:rPr kumimoji="0" lang="ne-N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कोरिन्थी</a:t>
            </a:r>
            <a:r>
              <a:rPr kumimoji="0" lang="ne-NP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१:१०)</a:t>
            </a:r>
            <a:r>
              <a:rPr lang="en" sz="2000" b="1" dirty="0">
                <a:solidFill>
                  <a:srgbClr val="993423"/>
                </a:solidFill>
                <a:latin typeface="Comic Sans MS" panose="030F0702030302020204" pitchFamily="66" charset="0"/>
                <a:cs typeface="Kalimati" panose="00000400000000000000" pitchFamily="2"/>
              </a:rPr>
              <a:t> “</a:t>
            </a:r>
            <a:r>
              <a:rPr lang="ne-NP" sz="2000" b="1" dirty="0">
                <a:solidFill>
                  <a:srgbClr val="993423"/>
                </a:solidFill>
                <a:latin typeface="Comic Sans MS" panose="030F0702030302020204" pitchFamily="66" charset="0"/>
                <a:cs typeface="Kalimati" panose="00000400000000000000" pitchFamily="2"/>
              </a:rPr>
              <a:t>"हे भाइहरू हो, हाम्रा प्रभु </a:t>
            </a:r>
            <a:r>
              <a:rPr lang="ne-NP" sz="2000" b="1" dirty="0" err="1">
                <a:solidFill>
                  <a:srgbClr val="993423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येशू</a:t>
            </a:r>
            <a:r>
              <a:rPr lang="ne-NP" sz="2000" b="1" dirty="0">
                <a:solidFill>
                  <a:srgbClr val="993423"/>
                </a:solidFill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srgbClr val="993423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ख्रीष्टको</a:t>
            </a:r>
            <a:r>
              <a:rPr lang="ne-NP" sz="2000" b="1" dirty="0">
                <a:solidFill>
                  <a:srgbClr val="993423"/>
                </a:solidFill>
                <a:latin typeface="Comic Sans MS" panose="030F0702030302020204" pitchFamily="66" charset="0"/>
                <a:cs typeface="Kalimati" panose="00000400000000000000" pitchFamily="2"/>
              </a:rPr>
              <a:t> नाममा म तिमीहरूलाई बिन्ती </a:t>
            </a:r>
            <a:r>
              <a:rPr lang="ne-NP" sz="2000" b="1" dirty="0" err="1">
                <a:solidFill>
                  <a:srgbClr val="993423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गर्दछु</a:t>
            </a:r>
            <a:r>
              <a:rPr lang="ne-NP" sz="2000" b="1" dirty="0">
                <a:solidFill>
                  <a:srgbClr val="993423"/>
                </a:solidFill>
                <a:latin typeface="Comic Sans MS" panose="030F0702030302020204" pitchFamily="66" charset="0"/>
                <a:cs typeface="Kalimati" panose="00000400000000000000" pitchFamily="2"/>
              </a:rPr>
              <a:t>, कि तिमीहरू सबै एउटै कुरामा सहमत </a:t>
            </a:r>
            <a:r>
              <a:rPr lang="ne-NP" sz="2000" b="1" dirty="0" err="1">
                <a:solidFill>
                  <a:srgbClr val="993423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होओ</a:t>
            </a:r>
            <a:r>
              <a:rPr lang="ne-NP" sz="2000" b="1" dirty="0">
                <a:solidFill>
                  <a:srgbClr val="993423"/>
                </a:solidFill>
                <a:latin typeface="Comic Sans MS" panose="030F0702030302020204" pitchFamily="66" charset="0"/>
                <a:cs typeface="Kalimati" panose="00000400000000000000" pitchFamily="2"/>
              </a:rPr>
              <a:t> र तिमीहरूका बीचमा कुनै फूट नहोस्, तर एउटै मन र एउटै विचारमा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5" y="3760707"/>
            <a:ext cx="4419600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फूट उत्पन्न गर्ने समस्याहरू: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ne-NP" sz="2000" b="1" dirty="0">
                <a:solidFill>
                  <a:srgbClr val="C53544"/>
                </a:solidFill>
              </a:rPr>
              <a:t>विभाजन र कलह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एकता कसरी कायम राख्ने</a:t>
            </a:r>
          </a:p>
          <a:p>
            <a:pPr lvl="1">
              <a:spcBef>
                <a:spcPts val="600"/>
              </a:spcBef>
            </a:pPr>
            <a:r>
              <a:rPr lang="ne-NP" sz="2000" b="1" dirty="0" err="1">
                <a:solidFill>
                  <a:srgbClr val="55A14E"/>
                </a:solidFill>
              </a:rPr>
              <a:t>येशूमा</a:t>
            </a:r>
            <a:r>
              <a:rPr lang="ne-NP" sz="2000" b="1" dirty="0">
                <a:solidFill>
                  <a:srgbClr val="55A14E"/>
                </a:solidFill>
              </a:rPr>
              <a:t> एकता</a:t>
            </a:r>
          </a:p>
          <a:p>
            <a:pPr lvl="1">
              <a:spcBef>
                <a:spcPts val="600"/>
              </a:spcBef>
            </a:pPr>
            <a:r>
              <a:rPr lang="ne-NP" sz="2000" b="1" dirty="0">
                <a:solidFill>
                  <a:srgbClr val="3080B9"/>
                </a:solidFill>
                <a:cs typeface="Kalimati" panose="00000400000000000000" pitchFamily="2"/>
              </a:rPr>
              <a:t>बुद्धि र परिपक्वता</a:t>
            </a:r>
            <a:endParaRPr lang="es-ES" sz="2000" b="1" dirty="0">
              <a:solidFill>
                <a:srgbClr val="3080B9"/>
              </a:solidFill>
              <a:cs typeface="Kalimati" panose="00000400000000000000" pitchFamily="2"/>
            </a:endParaRPr>
          </a:p>
          <a:p>
            <a:pPr lvl="1">
              <a:spcBef>
                <a:spcPts val="600"/>
              </a:spcBef>
            </a:pPr>
            <a:r>
              <a:rPr lang="ne-NP" sz="2000" b="1" dirty="0">
                <a:solidFill>
                  <a:srgbClr val="C57035"/>
                </a:solidFill>
              </a:rPr>
              <a:t>सेवा र नम्रता</a:t>
            </a:r>
            <a:endParaRPr lang="es-ES" sz="2000" b="1" dirty="0">
              <a:solidFill>
                <a:srgbClr val="C57035"/>
              </a:solidFill>
            </a:endParaRPr>
          </a:p>
          <a:p>
            <a:pPr lvl="1">
              <a:spcBef>
                <a:spcPts val="600"/>
              </a:spcBef>
            </a:pPr>
            <a:r>
              <a:rPr lang="ne-NP" sz="2000" b="1" dirty="0">
                <a:solidFill>
                  <a:srgbClr val="BD2DB8"/>
                </a:solidFill>
              </a:rPr>
              <a:t>अगुवाहरूप्रति आदर</a:t>
            </a:r>
            <a:endParaRPr lang="en" sz="2000" b="1" noProof="0" dirty="0">
              <a:solidFill>
                <a:srgbClr val="BD2DB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199168"/>
            <a:ext cx="7019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कोरिन्थीहरूलाई</a:t>
            </a:r>
            <a:r>
              <a:rPr lang="ne-NP" sz="2000" b="1" dirty="0">
                <a:cs typeface="Kalimati" panose="00000400000000000000" pitchFamily="2"/>
              </a:rPr>
              <a:t> अभिवादन गरिसकेपछि र उनीहरूको आत्मिक वृद्धिको लागि प्रशंसा गरेपछि, </a:t>
            </a:r>
            <a:r>
              <a:rPr lang="ne-NP" sz="2000" b="1" dirty="0" err="1">
                <a:cs typeface="Kalimati" panose="00000400000000000000" pitchFamily="2"/>
              </a:rPr>
              <a:t>पावलले</a:t>
            </a:r>
            <a:r>
              <a:rPr lang="ne-NP" sz="2000" b="1" dirty="0">
                <a:cs typeface="Kalimati" panose="00000400000000000000" pitchFamily="2"/>
              </a:rPr>
              <a:t> त्यस मण्डलीलाई असर गरिरहेको पहिलो समस्यालाई सम्बोधन </a:t>
            </a:r>
            <a:r>
              <a:rPr lang="ne-NP" sz="2000" b="1" dirty="0" err="1">
                <a:cs typeface="Kalimati" panose="00000400000000000000" pitchFamily="2"/>
              </a:rPr>
              <a:t>गर्दछन्</a:t>
            </a:r>
            <a:r>
              <a:rPr lang="ne-NP" sz="2000" b="1" dirty="0">
                <a:cs typeface="Kalimati" panose="00000400000000000000" pitchFamily="2"/>
              </a:rPr>
              <a:t>: एकताको अभाव</a:t>
            </a:r>
            <a:r>
              <a:rPr lang="ne-NP" sz="2000" b="1" dirty="0"/>
              <a:t>।</a:t>
            </a:r>
            <a:endParaRPr lang="en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73922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96991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35456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12387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549481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456206"/>
            <a:ext cx="7019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सुरुदेखि नै एउटा कुरा स्पष्ट छ: मण्डलीमा एकता मानवीय प्रयासबाट प्राप्त गर्न सकिँदैन।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येशूमा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मात्र ध्यान केन्द्रित गरेर हामीले एकता प्राप्त गर्न सक्छौं।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327687"/>
            <a:ext cx="70199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कोरिन्थीहरूलाई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लेखिएका पत्रहरू 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पावलले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लेखेका अन्य पत्रहरूमा, हामीले यो समस्या समाधान गर्न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उहाँले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कसरी मार्गदर्शन दिनुभएको छ भनी देख्न सक्छौं, जसले आजका मण्डलीहरूलाई पनि असर गर्न सक्छ।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875002"/>
            <a:ext cx="9910916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ne-NP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फूट उत्पन्न गर्ने समस्याहरू</a:t>
            </a:r>
            <a:endParaRPr lang="en" sz="6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4400" b="1" dirty="0">
                <a:ln/>
                <a:solidFill>
                  <a:srgbClr val="FF0000"/>
                </a:solidFill>
              </a:rPr>
              <a:t>विभाजन र कलह</a:t>
            </a:r>
            <a:endParaRPr lang="en" sz="4400" b="1" noProof="0" dirty="0">
              <a:ln/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rgbClr val="002060"/>
                </a:solidFill>
                <a:latin typeface="Comic Sans MS" panose="030F0702030302020204" pitchFamily="66" charset="0"/>
                <a:cs typeface="Kalimati" panose="00000400000000000000" pitchFamily="2"/>
              </a:rPr>
              <a:t>"हे भाइहरू हो, हाम्रा प्रभु </a:t>
            </a:r>
            <a:r>
              <a:rPr lang="ne-NP" b="1" dirty="0" err="1">
                <a:solidFill>
                  <a:srgbClr val="002060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येशू</a:t>
            </a:r>
            <a:r>
              <a:rPr lang="ne-NP" b="1" dirty="0">
                <a:solidFill>
                  <a:srgbClr val="002060"/>
                </a:solidFill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srgbClr val="002060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ख्रीष्टको</a:t>
            </a:r>
            <a:r>
              <a:rPr lang="ne-NP" b="1" dirty="0">
                <a:solidFill>
                  <a:srgbClr val="002060"/>
                </a:solidFill>
                <a:latin typeface="Comic Sans MS" panose="030F0702030302020204" pitchFamily="66" charset="0"/>
                <a:cs typeface="Kalimati" panose="00000400000000000000" pitchFamily="2"/>
              </a:rPr>
              <a:t> नाममा म तिमीहरूलाई बिन्ती </a:t>
            </a:r>
            <a:r>
              <a:rPr lang="ne-NP" b="1" dirty="0" err="1">
                <a:solidFill>
                  <a:srgbClr val="002060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गर्दछु</a:t>
            </a:r>
            <a:r>
              <a:rPr lang="ne-NP" b="1" dirty="0">
                <a:solidFill>
                  <a:srgbClr val="002060"/>
                </a:solidFill>
                <a:latin typeface="Comic Sans MS" panose="030F0702030302020204" pitchFamily="66" charset="0"/>
                <a:cs typeface="Kalimati" panose="00000400000000000000" pitchFamily="2"/>
              </a:rPr>
              <a:t>, कि तिमीहरू सबै एउटै कुरामा सहमत </a:t>
            </a:r>
            <a:r>
              <a:rPr lang="ne-NP" b="1" dirty="0" err="1">
                <a:solidFill>
                  <a:srgbClr val="002060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होओ</a:t>
            </a:r>
            <a:r>
              <a:rPr lang="ne-NP" b="1" dirty="0">
                <a:solidFill>
                  <a:srgbClr val="002060"/>
                </a:solidFill>
                <a:latin typeface="Comic Sans MS" panose="030F0702030302020204" pitchFamily="66" charset="0"/>
                <a:cs typeface="Kalimati" panose="00000400000000000000" pitchFamily="2"/>
              </a:rPr>
              <a:t> र तिमीहरूका बीचमा कुनै फूट नहोस्, तर एउटै मन र एउटै विचारमा तिमीहरू पूर्ण रूपले एक ठाउँमा बाँधिएका </a:t>
            </a:r>
            <a:r>
              <a:rPr lang="ne-NP" b="1" dirty="0" err="1">
                <a:solidFill>
                  <a:srgbClr val="002060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होओ</a:t>
            </a:r>
            <a:r>
              <a:rPr lang="ne-NP" b="1" dirty="0">
                <a:solidFill>
                  <a:srgbClr val="002060"/>
                </a:solidFill>
                <a:latin typeface="Comic Sans MS" panose="030F0702030302020204" pitchFamily="66" charset="0"/>
                <a:cs typeface="Kalimati" panose="00000400000000000000" pitchFamily="2"/>
              </a:rPr>
              <a:t>।" (१ </a:t>
            </a:r>
            <a:r>
              <a:rPr lang="ne-NP" b="1" dirty="0" err="1">
                <a:solidFill>
                  <a:srgbClr val="002060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कोरिन्थी</a:t>
            </a:r>
            <a:r>
              <a:rPr lang="ne-NP" b="1" dirty="0">
                <a:solidFill>
                  <a:srgbClr val="002060"/>
                </a:solidFill>
                <a:latin typeface="Comic Sans MS" panose="030F0702030302020204" pitchFamily="66" charset="0"/>
                <a:cs typeface="Kalimati" panose="00000400000000000000" pitchFamily="2"/>
              </a:rPr>
              <a:t> १:१०)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2146027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कोरिन्थमा</a:t>
            </a:r>
            <a:r>
              <a:rPr lang="ne-NP" sz="2000" b="1" dirty="0">
                <a:cs typeface="Kalimati" panose="00000400000000000000" pitchFamily="2"/>
              </a:rPr>
              <a:t> विभिन्न अगुवाहरू आएका थिए र प्रत्येक विश्वासीको आ-आफ्नो मनपर्ने प्रचारक थिए (</a:t>
            </a:r>
            <a:r>
              <a:rPr lang="ne-NP" sz="2000" b="1" dirty="0" err="1">
                <a:cs typeface="Kalimati" panose="00000400000000000000" pitchFamily="2"/>
              </a:rPr>
              <a:t>पावल</a:t>
            </a:r>
            <a:r>
              <a:rPr lang="ne-NP" sz="2000" b="1" dirty="0">
                <a:cs typeface="Kalimati" panose="00000400000000000000" pitchFamily="2"/>
              </a:rPr>
              <a:t>, </a:t>
            </a:r>
            <a:r>
              <a:rPr lang="ne-NP" sz="2000" b="1" dirty="0" err="1">
                <a:cs typeface="Kalimati" panose="00000400000000000000" pitchFamily="2"/>
              </a:rPr>
              <a:t>अपोल्लोस</a:t>
            </a:r>
            <a:r>
              <a:rPr lang="ne-NP" sz="2000" b="1" dirty="0">
                <a:cs typeface="Kalimati" panose="00000400000000000000" pitchFamily="2"/>
              </a:rPr>
              <a:t>, </a:t>
            </a:r>
            <a:r>
              <a:rPr lang="ne-NP" sz="2000" b="1" dirty="0" err="1">
                <a:cs typeface="Kalimati" panose="00000400000000000000" pitchFamily="2"/>
              </a:rPr>
              <a:t>पत्रुस</a:t>
            </a:r>
            <a:r>
              <a:rPr lang="ne-NP" sz="2000" b="1" dirty="0">
                <a:cs typeface="Kalimati" panose="00000400000000000000" pitchFamily="2"/>
              </a:rPr>
              <a:t>...)। यसले गर्दा </a:t>
            </a:r>
            <a:r>
              <a:rPr lang="ne-NP" sz="2000" b="1" dirty="0" err="1">
                <a:cs typeface="Kalimati" panose="00000400000000000000" pitchFamily="2"/>
              </a:rPr>
              <a:t>उनीहरूबीच</a:t>
            </a:r>
            <a:r>
              <a:rPr lang="ne-NP" sz="2000" b="1" dirty="0">
                <a:cs typeface="Kalimati" panose="00000400000000000000" pitchFamily="2"/>
              </a:rPr>
              <a:t> विवाद उत्पन्न हुने स्थिति सिर्जना भएको थियो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१:११)।</a:t>
            </a:r>
            <a:endParaRPr lang="en" sz="2000" b="1" noProof="0" dirty="0">
              <a:cs typeface="Kalimati" panose="00000400000000000000" pitchFamily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3" y="5017824"/>
            <a:ext cx="60180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बिस्तारै, मण्डलीको जीवन प्रभावित भयो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३:३)। एकताको अभावले प्रभुको भोजको उत्सवलाई </a:t>
            </a:r>
            <a:r>
              <a:rPr lang="ne-NP" sz="2000" b="1" dirty="0" err="1">
                <a:cs typeface="Kalimati" panose="00000400000000000000" pitchFamily="2"/>
              </a:rPr>
              <a:t>बिगार्‍यो</a:t>
            </a:r>
            <a:r>
              <a:rPr lang="ne-NP" sz="2000" b="1" dirty="0">
                <a:cs typeface="Kalimati" panose="00000400000000000000" pitchFamily="2"/>
              </a:rPr>
              <a:t>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११:३३), र तिमीहरू </a:t>
            </a:r>
            <a:r>
              <a:rPr lang="ne-NP" sz="2000" b="1" dirty="0" err="1">
                <a:cs typeface="Kalimati" panose="00000400000000000000" pitchFamily="2"/>
              </a:rPr>
              <a:t>एकअर्काको</a:t>
            </a:r>
            <a:r>
              <a:rPr lang="ne-NP" sz="2000" b="1" dirty="0">
                <a:cs typeface="Kalimati" panose="00000400000000000000" pitchFamily="2"/>
              </a:rPr>
              <a:t> विरुद्धमा अदालतमा मुद्दासम्म हाल्ने हदसम्म पुगे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६:१)।</a:t>
            </a:r>
            <a:endParaRPr lang="en" sz="2000" b="1" noProof="0" dirty="0">
              <a:cs typeface="Kalimati" panose="00000400000000000000" pitchFamily="2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कोरिन्थको</a:t>
            </a:r>
            <a:r>
              <a:rPr lang="ne-NP" sz="2000" b="1" dirty="0"/>
              <a:t> मण्डलीमा कस्ता विभाजनहरू थिए (१ </a:t>
            </a:r>
            <a:r>
              <a:rPr lang="ne-NP" sz="2000" b="1" dirty="0" err="1"/>
              <a:t>कोरिन्थी</a:t>
            </a:r>
            <a:r>
              <a:rPr lang="ne-NP" sz="2000" b="1" dirty="0"/>
              <a:t> १:१२)?</a:t>
            </a:r>
            <a:endParaRPr lang="en" sz="2000" b="1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7394" y="3819823"/>
            <a:ext cx="518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सबैले एउटै साझा सन्देश प्रचार गरिरहेका छन् भन्ने कुरा नबुझी, उनीहरूले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अप्रासंगिक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वा अनावश्यक कुराहरूमा ध्यान केन्द्रित गरे (१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३:५-८)।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1494896" y="2875002"/>
            <a:ext cx="9202208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ne-NP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एकता कसरी कायम राख्ने</a:t>
            </a:r>
            <a:endParaRPr lang="en" sz="6600" b="1" noProof="0" dirty="0">
              <a:ln w="12700" cmpd="sng">
                <a:solidFill>
                  <a:srgbClr val="285E2D"/>
                </a:solidFill>
                <a:prstDash val="solid"/>
              </a:ln>
              <a:gradFill>
                <a:gsLst>
                  <a:gs pos="0">
                    <a:srgbClr val="285E2D"/>
                  </a:gs>
                  <a:gs pos="40000">
                    <a:srgbClr val="64BC6C"/>
                  </a:gs>
                  <a:gs pos="87000">
                    <a:srgbClr val="B7DFBA"/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4400" b="1" dirty="0" err="1">
                <a:ln/>
                <a:solidFill>
                  <a:schemeClr val="accent3"/>
                </a:solidFill>
              </a:rPr>
              <a:t>येशूमा</a:t>
            </a:r>
            <a:r>
              <a:rPr lang="ne-NP" sz="4400" b="1" dirty="0">
                <a:ln/>
                <a:solidFill>
                  <a:schemeClr val="accent3"/>
                </a:solidFill>
              </a:rPr>
              <a:t> एकता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444755" y="681722"/>
            <a:ext cx="6848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“</a:t>
            </a:r>
            <a:r>
              <a:rPr lang="ne-NP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"परमेश्वर </a:t>
            </a:r>
            <a:r>
              <a:rPr lang="ne-NP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विश्वासयोग्य</a:t>
            </a:r>
            <a:r>
              <a:rPr lang="ne-NP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हुनुहुन्छ, जसद्वारा तिमीहरू </a:t>
            </a:r>
            <a:r>
              <a:rPr lang="ne-NP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उहाँका</a:t>
            </a:r>
            <a:r>
              <a:rPr lang="ne-NP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पुत्र हाम्रा प्रभु </a:t>
            </a:r>
            <a:r>
              <a:rPr lang="ne-NP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येशू</a:t>
            </a:r>
            <a:r>
              <a:rPr lang="ne-NP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ख्रीष्टको</a:t>
            </a:r>
            <a:r>
              <a:rPr lang="ne-NP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संगतिमा</a:t>
            </a:r>
            <a:r>
              <a:rPr lang="ne-NP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बोलाइएका </a:t>
            </a:r>
            <a:r>
              <a:rPr lang="ne-NP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छौ</a:t>
            </a:r>
            <a:r>
              <a:rPr lang="ne-NP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।" (१ </a:t>
            </a:r>
            <a:r>
              <a:rPr lang="ne-NP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कोरिन्थी</a:t>
            </a:r>
            <a:r>
              <a:rPr lang="ne-NP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  <a:cs typeface="Kalimati" panose="00000400000000000000" pitchFamily="2"/>
              </a:rPr>
              <a:t> १:९)</a:t>
            </a:r>
            <a:endParaRPr lang="en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163330" y="1539807"/>
            <a:ext cx="7428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"के </a:t>
            </a:r>
            <a:r>
              <a:rPr lang="ne-NP" sz="2000" b="1" dirty="0" err="1">
                <a:cs typeface="Kalimati" panose="00000400000000000000" pitchFamily="2"/>
              </a:rPr>
              <a:t>ख्रीष्ट</a:t>
            </a:r>
            <a:r>
              <a:rPr lang="ne-NP" sz="2000" b="1" dirty="0">
                <a:cs typeface="Kalimati" panose="00000400000000000000" pitchFamily="2"/>
              </a:rPr>
              <a:t> विभाजित हुनुहुन्छ? के </a:t>
            </a:r>
            <a:r>
              <a:rPr lang="ne-NP" sz="2000" b="1" dirty="0" err="1">
                <a:cs typeface="Kalimati" panose="00000400000000000000" pitchFamily="2"/>
              </a:rPr>
              <a:t>पावल</a:t>
            </a:r>
            <a:r>
              <a:rPr lang="ne-NP" sz="2000" b="1" dirty="0">
                <a:cs typeface="Kalimati" panose="00000400000000000000" pitchFamily="2"/>
              </a:rPr>
              <a:t> तिमीहरूका निम्ति </a:t>
            </a:r>
            <a:r>
              <a:rPr lang="ne-NP" sz="2000" b="1" dirty="0" err="1">
                <a:cs typeface="Kalimati" panose="00000400000000000000" pitchFamily="2"/>
              </a:rPr>
              <a:t>क्रूसमा</a:t>
            </a:r>
            <a:r>
              <a:rPr lang="ne-NP" sz="2000" b="1" dirty="0">
                <a:cs typeface="Kalimati" panose="00000400000000000000" pitchFamily="2"/>
              </a:rPr>
              <a:t> टाँगिएका थिए? अथवा के तिमीहरूले </a:t>
            </a:r>
            <a:r>
              <a:rPr lang="ne-NP" sz="2000" b="1" dirty="0" err="1">
                <a:cs typeface="Kalimati" panose="00000400000000000000" pitchFamily="2"/>
              </a:rPr>
              <a:t>पावलको</a:t>
            </a:r>
            <a:r>
              <a:rPr lang="ne-NP" sz="2000" b="1" dirty="0">
                <a:cs typeface="Kalimati" panose="00000400000000000000" pitchFamily="2"/>
              </a:rPr>
              <a:t> नाममा </a:t>
            </a:r>
            <a:r>
              <a:rPr lang="ne-NP" sz="2000" b="1" dirty="0" err="1">
                <a:cs typeface="Kalimati" panose="00000400000000000000" pitchFamily="2"/>
              </a:rPr>
              <a:t>बप्तिस्मा</a:t>
            </a:r>
            <a:r>
              <a:rPr lang="ne-NP" sz="2000" b="1" dirty="0">
                <a:cs typeface="Kalimati" panose="00000400000000000000" pitchFamily="2"/>
              </a:rPr>
              <a:t> लियौ?"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१:१३)। यी प्रश्नहरूद्वारा </a:t>
            </a:r>
            <a:r>
              <a:rPr lang="ne-NP" sz="2000" b="1" dirty="0" err="1">
                <a:cs typeface="Kalimati" panose="00000400000000000000" pitchFamily="2"/>
              </a:rPr>
              <a:t>पावल</a:t>
            </a:r>
            <a:r>
              <a:rPr lang="ne-NP" sz="2000" b="1" dirty="0">
                <a:cs typeface="Kalimati" panose="00000400000000000000" pitchFamily="2"/>
              </a:rPr>
              <a:t> उनीहरूलाई सोच्न बाध्य बनाउन चाहन्छन्।</a:t>
            </a:r>
            <a:endParaRPr lang="en" sz="2000" b="1" noProof="0" dirty="0">
              <a:cs typeface="Kalimati" panose="00000400000000000000" pitchFamily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9" y="6110061"/>
            <a:ext cx="7353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मण्डलीमा एकता आफू मरेर </a:t>
            </a:r>
            <a:r>
              <a:rPr lang="ne-NP" sz="2000" b="1" dirty="0" err="1">
                <a:solidFill>
                  <a:prstClr val="black"/>
                </a:solidFill>
              </a:rPr>
              <a:t>येशूका</a:t>
            </a:r>
            <a:r>
              <a:rPr lang="ne-NP" sz="2000" b="1" dirty="0">
                <a:solidFill>
                  <a:prstClr val="black"/>
                </a:solidFill>
              </a:rPr>
              <a:t> लागि बाँचेर मात्र प्राप्त हुन्छ।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37589" y="4998275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विचारका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सानातिना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भिन्नताहरू र प्रत्येकसँग भएका फरक-फरक वरदानहरू जब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ख्रीष्टमा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केन्द्रित हुन्छन्, तब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तिनीहरूले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फूट उत्पन्न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गर्नुको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साटो एकता पैदा गर्छन् (१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१२:१२-१३, २५, २७)।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37589" y="3886489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तर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येशूमा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एकता भनेको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एकनाशता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(</a:t>
            </a:r>
            <a:r>
              <a:rPr lang="en-US" sz="2000" b="1" dirty="0">
                <a:solidFill>
                  <a:prstClr val="black"/>
                </a:solidFill>
                <a:cs typeface="Kalimati" panose="00000400000000000000" pitchFamily="2"/>
              </a:rPr>
              <a:t>uniformity) 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होइन। यसको अर्थ यो होइन कि हामी सबैले हरेक कुरामा एउटै सोचौं, वा हामी सबैले एउटै तरिकाले काम गरौं।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18" y="2774703"/>
            <a:ext cx="735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येशूलाई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हाम्रो प्रभु मानेर मात्र एकता प्राप्त गर्न सकिन्छ। कुनै भाइ वा बहिनीको विचार वा धारणामा बाँधिएर, वा बन्द समूहहरू (गुट) बनाएर एकता प्राप्त हुँदैन।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4400" b="1" spc="60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Kalimati" panose="00000400000000000000" pitchFamily="2"/>
              </a:rPr>
              <a:t>बुद्धि र परिपक्वता</a:t>
            </a:r>
            <a:endParaRPr lang="en" sz="4400" b="1" spc="600" noProof="0" dirty="0">
              <a:ln/>
              <a:solidFill>
                <a:srgbClr val="864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690563" y="596763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“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"हे भाइहरू हो, म तिमीहरूसित आत्मिक मानिसहरूसित 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झैं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कुरा गर्न सक्दिनथें, तर सांसारिक मानिसहरूसित, अर्थात् 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ख्रीष्टमा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बालकहरूसित 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झैं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कुरा 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गरें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।" (१ 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कोरिन्थी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३:१)</a:t>
            </a:r>
            <a:endParaRPr lang="en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55781" y="1311918"/>
            <a:ext cx="3295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पावलले</a:t>
            </a:r>
            <a:r>
              <a:rPr lang="ne-NP" sz="2000" b="1" dirty="0">
                <a:cs typeface="Kalimati" panose="00000400000000000000" pitchFamily="2"/>
              </a:rPr>
              <a:t> अपरिपक्व </a:t>
            </a:r>
            <a:r>
              <a:rPr lang="ne-NP" sz="2000" b="1" dirty="0" err="1">
                <a:cs typeface="Kalimati" panose="00000400000000000000" pitchFamily="2"/>
              </a:rPr>
              <a:t>क्रिश्चियनहरूलाई</a:t>
            </a:r>
            <a:r>
              <a:rPr lang="ne-NP" sz="2000" b="1" dirty="0">
                <a:cs typeface="Kalimati" panose="00000400000000000000" pitchFamily="2"/>
              </a:rPr>
              <a:t> "</a:t>
            </a:r>
            <a:r>
              <a:rPr lang="ne-NP" sz="2000" b="1" dirty="0" err="1">
                <a:cs typeface="Kalimati" panose="00000400000000000000" pitchFamily="2"/>
              </a:rPr>
              <a:t>ख्रीष्टमा</a:t>
            </a:r>
            <a:r>
              <a:rPr lang="ne-NP" sz="2000" b="1" dirty="0">
                <a:cs typeface="Kalimati" panose="00000400000000000000" pitchFamily="2"/>
              </a:rPr>
              <a:t> बालकहरू", "शारीरिक वा सांसारिक" भनी बोलाउँछन् (१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३:१)। यस प्रकारका </a:t>
            </a:r>
            <a:r>
              <a:rPr lang="ne-NP" sz="2000" b="1" dirty="0" err="1">
                <a:cs typeface="Kalimati" panose="00000400000000000000" pitchFamily="2"/>
              </a:rPr>
              <a:t>क्रिश्चियनहरू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येशूमा</a:t>
            </a:r>
            <a:r>
              <a:rPr lang="ne-NP" sz="2000" b="1" dirty="0">
                <a:cs typeface="Kalimati" panose="00000400000000000000" pitchFamily="2"/>
              </a:rPr>
              <a:t> भन्दा मानिसहरूमा बढी ध्यान केन्द्रित गर्छन्।</a:t>
            </a:r>
            <a:endParaRPr lang="en" sz="2000" b="1" noProof="0" dirty="0">
              <a:cs typeface="Kalimati" panose="00000400000000000000" pitchFamily="2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956444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665243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280371" y="3935287"/>
            <a:ext cx="29677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b="1" dirty="0">
                <a:solidFill>
                  <a:prstClr val="black"/>
                </a:solidFill>
              </a:rPr>
              <a:t>जब अन्य अगुवाहरूको तुलनामा केही अगुवाहरूलाई अनुचित महत्त्व दिइन्छ, तब मण्डलीलाई विभाजन गर्ने समूहहरू बन्छन्। यो अपरिपक्वताको परिणाम हो।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त्यसकारण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,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पावलले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हामीलाई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ख्रीष्टमा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परिपक्वता हासिल गर्न आमन्त्रित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गर्दछन्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(१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कोरिन्थी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२:६)।</a:t>
            </a: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सेवा र नम्रता</a:t>
            </a:r>
            <a:endParaRPr lang="en" sz="4400" b="1" spc="300" noProof="0" dirty="0">
              <a:ln w="15875">
                <a:solidFill>
                  <a:srgbClr val="C34B2F"/>
                </a:solidFill>
                <a:prstDash val="solid"/>
              </a:ln>
              <a:solidFill>
                <a:srgbClr val="66FFCC"/>
              </a:solidFill>
              <a:effectLst>
                <a:outerShdw blurRad="38100" dist="22860" dir="5400000" algn="tl" rotWithShape="0">
                  <a:srgbClr val="000000">
                    <a:alpha val="8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29" y="690063"/>
            <a:ext cx="917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यसकारण</a:t>
            </a:r>
            <a:r>
              <a:rPr lang="ne-NP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मानिसले हामीलाई </a:t>
            </a:r>
            <a:r>
              <a:rPr lang="ne-NP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ख्रीष्टका</a:t>
            </a:r>
            <a:r>
              <a:rPr lang="ne-NP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सेवकहरू र परमेश्वरका रहस्यका भण्डारीहरू भनी ठानून्।" (१ </a:t>
            </a:r>
            <a:r>
              <a:rPr lang="ne-NP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४:१)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)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00025" y="1430656"/>
            <a:ext cx="651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आज जस्तै, पहिलो शताब्दीमा पनि मानिसहरू राजनीतिक, दर्शन, धार्मिक र अन्य धारणाहरूद्वारा विभाजित थिए। हामी कसरी यस प्रकारको सोचलाई मण्डलीमा प्रवेश गर्न र विभाजन सिर्जना </a:t>
            </a:r>
            <a:r>
              <a:rPr lang="ne-NP" sz="2000" b="1" dirty="0" err="1">
                <a:cs typeface="Kalimati" panose="00000400000000000000" pitchFamily="2"/>
              </a:rPr>
              <a:t>गर्नबाट</a:t>
            </a:r>
            <a:r>
              <a:rPr lang="ne-NP" sz="2000" b="1" dirty="0">
                <a:cs typeface="Kalimati" panose="00000400000000000000" pitchFamily="2"/>
              </a:rPr>
              <a:t> रोक्न सक्छौं?</a:t>
            </a:r>
            <a:endParaRPr lang="en" sz="2000" b="1" noProof="0" dirty="0">
              <a:cs typeface="Kalimati" panose="00000400000000000000" pitchFamily="2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9" y="2844934"/>
            <a:ext cx="63912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अगुवाको मनोवृत्तिले यसमा महत्त्वपूर्ण भूमिका खेल्छ। मण्डलीका अगुवाहरू भण्डारीको रूपमा आफ्नो भूमिकाबारे स्पष्ट हुनुपर्छ। </a:t>
            </a:r>
            <a:r>
              <a:rPr lang="ne-NP" sz="2000" b="1" dirty="0" err="1">
                <a:cs typeface="Kalimati" panose="00000400000000000000" pitchFamily="2"/>
              </a:rPr>
              <a:t>तिनीहरू</a:t>
            </a:r>
            <a:r>
              <a:rPr lang="ne-NP" sz="2000" b="1" dirty="0">
                <a:cs typeface="Kalimati" panose="00000400000000000000" pitchFamily="2"/>
              </a:rPr>
              <a:t> मण्डलीका मालिक होइनन्; </a:t>
            </a:r>
            <a:r>
              <a:rPr lang="ne-NP" sz="2000" b="1" dirty="0" err="1">
                <a:cs typeface="Kalimati" panose="00000400000000000000" pitchFamily="2"/>
              </a:rPr>
              <a:t>तिनीहरूले</a:t>
            </a:r>
            <a:r>
              <a:rPr lang="ne-NP" sz="2000" b="1" dirty="0">
                <a:cs typeface="Kalimati" panose="00000400000000000000" pitchFamily="2"/>
              </a:rPr>
              <a:t> केवल </a:t>
            </a:r>
            <a:r>
              <a:rPr lang="ne-NP" sz="2000" b="1" dirty="0" err="1">
                <a:cs typeface="Kalimati" panose="00000400000000000000" pitchFamily="2"/>
              </a:rPr>
              <a:t>ख्रीष्टको</a:t>
            </a:r>
            <a:r>
              <a:rPr lang="ne-NP" sz="2000" b="1" dirty="0">
                <a:cs typeface="Kalimati" panose="00000400000000000000" pitchFamily="2"/>
              </a:rPr>
              <a:t> लागि यसको व्यवस्थापन गर्छन्।</a:t>
            </a:r>
            <a:endParaRPr lang="en" sz="2000" b="1" noProof="0" dirty="0">
              <a:cs typeface="Kalimati" panose="00000400000000000000" pitchFamily="2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19209" y="6106689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यदि मण्डलीमा सबैले—केवल </a:t>
            </a:r>
            <a:r>
              <a:rPr lang="ne-NP" sz="2000" b="1" dirty="0" err="1">
                <a:solidFill>
                  <a:prstClr val="black"/>
                </a:solidFill>
              </a:rPr>
              <a:t>अगुवाहरूले</a:t>
            </a:r>
            <a:r>
              <a:rPr lang="ne-NP" sz="2000" b="1" dirty="0">
                <a:solidFill>
                  <a:prstClr val="black"/>
                </a:solidFill>
              </a:rPr>
              <a:t> मात्र होइन, तर प्रत्येक सदस्यले—यस प्रकारले काम गरे कस्तो एकता होला?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5019437"/>
            <a:ext cx="6391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व्यवस्थापन गर्ने सेवकले आफ्ना प्रभुले जस्तै व्यवहार गर्नुपर्छ: अरूको सेवामा नम्रतापूर्वक आफूलाई समर्पित गर्न </a:t>
            </a:r>
            <a:r>
              <a:rPr lang="ne-NP" sz="2000" b="1" dirty="0" err="1">
                <a:solidFill>
                  <a:prstClr val="black"/>
                </a:solidFill>
              </a:rPr>
              <a:t>सधैं</a:t>
            </a:r>
            <a:r>
              <a:rPr lang="ne-NP" sz="2000" b="1" dirty="0">
                <a:solidFill>
                  <a:prstClr val="black"/>
                </a:solidFill>
              </a:rPr>
              <a:t> तयार रहने (</a:t>
            </a:r>
            <a:r>
              <a:rPr lang="ne-NP" sz="2000" b="1" dirty="0" err="1">
                <a:solidFill>
                  <a:prstClr val="black"/>
                </a:solidFill>
              </a:rPr>
              <a:t>फिलिप्पी</a:t>
            </a:r>
            <a:r>
              <a:rPr lang="ne-NP" sz="2000" b="1" dirty="0">
                <a:solidFill>
                  <a:prstClr val="black"/>
                </a:solidFill>
              </a:rPr>
              <a:t> २:३-८)।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19209" y="4239962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मण्डलीको अगुवा </a:t>
            </a:r>
            <a:r>
              <a:rPr lang="ne-NP" sz="2000" b="1" dirty="0" err="1">
                <a:solidFill>
                  <a:prstClr val="black"/>
                </a:solidFill>
              </a:rPr>
              <a:t>येशू</a:t>
            </a:r>
            <a:r>
              <a:rPr lang="ne-NP" sz="2000" b="1" dirty="0">
                <a:solidFill>
                  <a:prstClr val="black"/>
                </a:solidFill>
              </a:rPr>
              <a:t> हुनुहुन्छ, बाँकी सबैले "</a:t>
            </a:r>
            <a:r>
              <a:rPr lang="ne-NP" sz="2000" b="1" dirty="0" err="1">
                <a:solidFill>
                  <a:prstClr val="black"/>
                </a:solidFill>
              </a:rPr>
              <a:t>ख्रीष्टका</a:t>
            </a:r>
            <a:r>
              <a:rPr lang="ne-NP" sz="2000" b="1" dirty="0">
                <a:solidFill>
                  <a:prstClr val="black"/>
                </a:solidFill>
              </a:rPr>
              <a:t> सेवकहरू" का रूपमा यसको नेतृत्व गर्छन् (१ </a:t>
            </a:r>
            <a:r>
              <a:rPr lang="ne-NP" sz="2000" b="1" dirty="0" err="1">
                <a:solidFill>
                  <a:prstClr val="black"/>
                </a:solidFill>
              </a:rPr>
              <a:t>कोरिन्थी</a:t>
            </a:r>
            <a:r>
              <a:rPr lang="ne-NP" sz="2000" b="1" dirty="0">
                <a:solidFill>
                  <a:prstClr val="black"/>
                </a:solidFill>
              </a:rPr>
              <a:t> ४:१)।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1154</Words>
  <Application>Microsoft Office PowerPoint</Application>
  <PresentationFormat>Panorámica</PresentationFormat>
  <Paragraphs>59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Comic Sans MS</vt:lpstr>
      <vt:lpstr>Constantia</vt:lpstr>
      <vt:lpstr>Aptos Display</vt:lpstr>
      <vt:lpstr>Kalimati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79</cp:revision>
  <dcterms:created xsi:type="dcterms:W3CDTF">2026-06-06T16:57:43Z</dcterms:created>
  <dcterms:modified xsi:type="dcterms:W3CDTF">2026-06-21T05:39:56Z</dcterms:modified>
</cp:coreProperties>
</file>