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Kalimati" panose="020B0604020202020204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मण्डलीभित्र पाप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पापको उन्मूलन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आन्तरिक समस्याहरूसँग सामना गर्ने तरिका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मण्डलीलाई पापबाट कसरी जोगाउने?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पवित्र आत्माका मन्दिरहरू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वैध वैवाहिक सम्बन्ध (यौनिकता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प्रश्रय दिइएको पाप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152961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ती व्यक्तिको दोष निर्धारण गर्न वा नगर्न न्याय वा फैसला गर्ने (१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५:३)।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ne-NP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जबसम्म कुनै व्यक्ति आफ्नो पाप त्याग्न तयार हुँदैन तर मण्डलीकै सदस्य </a:t>
          </a:r>
          <a:r>
            <a:rPr lang="ne-NP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भइरहन</a:t>
          </a:r>
          <a:r>
            <a:rPr lang="ne-NP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जिद्दी गर्छ, तबसम्म </a:t>
          </a:r>
          <a:r>
            <a:rPr lang="ne-NP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त्यस्ता</a:t>
          </a:r>
          <a:r>
            <a:rPr lang="ne-NP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पापीसँग सङ्गत नगर्ने, यहाँसम्म कि उनीहरूसँगै बसेर खाना पनि नखाने (१ </a:t>
          </a:r>
          <a:r>
            <a:rPr lang="ne-NP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५:११)।</a:t>
          </a:r>
          <a:endParaRPr lang="en" sz="1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पापीलाई मण्डलीबाट 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निष्कासित गर्ने र उसलाई "सैतानको हातमा" </a:t>
          </a: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सुम्पिदिने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; </a:t>
          </a: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किनकि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स्वेच्छाले यस पापलाई प्रश्रय दिएर उसले </a:t>
          </a: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आफैंलाई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सैतानको जुवामुनि राख्ने निर्णय गरिसकेको छ (१ </a:t>
          </a:r>
          <a:r>
            <a:rPr lang="ne-NP" sz="16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कोरिन्थी</a:t>
          </a:r>
          <a:r>
            <a:rPr lang="ne-NP" sz="16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५:२ख, ५क, १३ख)।</a:t>
          </a:r>
          <a:endParaRPr lang="en" sz="1600" b="1" dirty="0">
            <a:effectLst>
              <a:outerShdw blurRad="38100" dist="38100" dir="2700000" algn="tl">
                <a:srgbClr val="000000"/>
              </a:outerShdw>
            </a:effectLst>
            <a:cs typeface="Kalimati" panose="00000400000000000000" pitchFamily="2"/>
          </a:endParaRP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मण्डलीभित्र पाप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796403"/>
          <a:ext cx="2628949" cy="544270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प्रश्रय दिइएको पाप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222" y="822977"/>
        <a:ext cx="2575801" cy="491122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पापको उन्मूलन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आन्तरिक समस्याहरूसँग सामना गर्ने तरिका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मण्डलीलाई पापबाट कसरी जोगाउने?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पवित्र आत्माका मन्दिरहरू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वैध वैवाहिक सम्बन्ध (यौनिकता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ती व्यक्तिको दोष निर्धारण गर्न वा नगर्न न्याय वा फैसला गर्ने (१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५:३)।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जबसम्म कुनै व्यक्ति आफ्नो पाप त्याग्न तयार हुँदैन तर मण्डलीकै सदस्य </a:t>
          </a:r>
          <a:r>
            <a:rPr lang="ne-NP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भइरहन</a:t>
          </a:r>
          <a:r>
            <a:rPr lang="ne-NP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जिद्दी गर्छ, तबसम्म </a:t>
          </a:r>
          <a:r>
            <a:rPr lang="ne-NP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त्यस्ता</a:t>
          </a:r>
          <a:r>
            <a:rPr lang="ne-NP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पापीसँग सङ्गत नगर्ने, यहाँसम्म कि उनीहरूसँगै बसेर खाना पनि नखाने (१ </a:t>
          </a:r>
          <a:r>
            <a:rPr lang="ne-NP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५:११)।</a:t>
          </a:r>
          <a:endParaRPr lang="en" sz="1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पापीलाई मण्डलीबाट 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निष्कासित गर्ने र उसलाई "सैतानको हातमा" </a:t>
          </a: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सुम्पिदिने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; </a:t>
          </a: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किनकि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स्वेच्छाले यस पापलाई प्रश्रय दिएर उसले </a:t>
          </a: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आफैंलाई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सैतानको जुवामुनि राख्ने निर्णय गरिसकेको छ (१ </a:t>
          </a:r>
          <a:r>
            <a:rPr lang="ne-NP" sz="16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कोरिन्थी</a:t>
          </a:r>
          <a:r>
            <a:rPr lang="ne-NP" sz="16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५:२ख, ५क, १३ख)।</a:t>
          </a:r>
          <a:endParaRPr lang="en" sz="1600" b="1" kern="1200" dirty="0">
            <a:effectLst>
              <a:outerShdw blurRad="38100" dist="38100" dir="2700000" algn="tl">
                <a:srgbClr val="000000"/>
              </a:outerShdw>
            </a:effectLst>
            <a:cs typeface="Kalimati" panose="00000400000000000000" pitchFamily="2"/>
          </a:endParaRP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D8076-4019-4793-B25F-F9BC58081E92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C62F-BF9D-4746-A74F-D404E792BB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C62F-BF9D-4746-A74F-D404E792BB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6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204716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ne-NP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मण्डलीभित्र पाप</a:t>
            </a:r>
            <a:endParaRPr lang="en" sz="6000" b="1" spc="300" dirty="0">
              <a:ln w="0"/>
              <a:solidFill>
                <a:srgbClr val="68668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२०२६, जुलाई २५ का लागि पाठ ४</a:t>
            </a:r>
            <a:endParaRPr lang="en" sz="1600" b="1" dirty="0">
              <a:solidFill>
                <a:srgbClr val="FCE4C4"/>
              </a:solidFill>
              <a:effectLst>
                <a:glow rad="127000">
                  <a:srgbClr val="82502E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ne-NP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पवित्र आत्माका मन्दिरहरू</a:t>
            </a:r>
            <a:endParaRPr lang="en" sz="4000" b="1" dirty="0">
              <a:ln w="22225">
                <a:solidFill>
                  <a:srgbClr val="826000"/>
                </a:solidFill>
                <a:prstDash val="solid"/>
              </a:ln>
              <a:solidFill>
                <a:srgbClr val="CC9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"के तिमीहरूलाई थाहा छैन, कि तिमीहरूका शरीर पवित्र आत्माका मन्दिर हुन्, जो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तिमीहरूभित्र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हुनुहुन्छ, जसलाई तिमीहरूले परमेश्वरबाट पाएका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हौ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तिमीहरू आफ्ना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हौइनौ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।" १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६:१९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अदालतको मुद्दा मामिलाको विषयलाई सम्बोधन गरिसकेपछि </a:t>
            </a:r>
            <a:r>
              <a:rPr lang="ne-NP" b="1" dirty="0" err="1">
                <a:cs typeface="Kalimati" panose="00000400000000000000" pitchFamily="2"/>
              </a:rPr>
              <a:t>पावल</a:t>
            </a:r>
            <a:r>
              <a:rPr lang="ne-NP" b="1" dirty="0">
                <a:cs typeface="Kalimati" panose="00000400000000000000" pitchFamily="2"/>
              </a:rPr>
              <a:t> पुनः मुख्य विषयमा फर्कन्छन्: मण्डलीभित्रको यौन अनैतिकता। यो किन अस्तित्वमा थियो त?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85225"/>
            <a:ext cx="900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उनको तर्क थियो: हाम्रा शरीरहरू </a:t>
            </a:r>
            <a:r>
              <a:rPr lang="ne-NP" sz="2000" b="1" dirty="0" err="1">
                <a:cs typeface="Kalimati" panose="00000400000000000000" pitchFamily="2"/>
              </a:rPr>
              <a:t>ख्रीष्टका</a:t>
            </a:r>
            <a:r>
              <a:rPr lang="ne-NP" sz="2000" b="1" dirty="0">
                <a:cs typeface="Kalimati" panose="00000400000000000000" pitchFamily="2"/>
              </a:rPr>
              <a:t> अङ्गहरू हुन्। हामी </a:t>
            </a:r>
            <a:r>
              <a:rPr lang="ne-NP" sz="2000" b="1" dirty="0" err="1">
                <a:cs typeface="Kalimati" panose="00000400000000000000" pitchFamily="2"/>
              </a:rPr>
              <a:t>ख्रीष्टको</a:t>
            </a:r>
            <a:r>
              <a:rPr lang="ne-NP" sz="2000" b="1" dirty="0">
                <a:cs typeface="Kalimati" panose="00000400000000000000" pitchFamily="2"/>
              </a:rPr>
              <a:t> अङ्ग लिएर त्यसलाई कुनै वेश्या वा व्यभिचारिणीसँग एक गराउन सक्दैनौं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६:१५-१८)।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6"/>
            <a:ext cx="8634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अन्तमा, यसले हामीलाई एउटा गम्भीर कुरामा सोच्न बाध्य बनाउँछ: हाम्रा शरीरहरू पवित्र आत्माका मन्दिर हुन् र त्यसैले यी हाम्रा निजी सम्पत्ति होइनन्, बरु परमेश्वरका हुन् (१ </a:t>
            </a:r>
            <a:r>
              <a:rPr lang="ne-NP" b="1" dirty="0" err="1">
                <a:cs typeface="Kalimati" panose="00000400000000000000" pitchFamily="2"/>
              </a:rPr>
              <a:t>कोरिन्थी</a:t>
            </a:r>
            <a:r>
              <a:rPr lang="ne-NP" b="1" dirty="0">
                <a:cs typeface="Kalimati" panose="00000400000000000000" pitchFamily="2"/>
              </a:rPr>
              <a:t> ६:१९)। परमेश्वरले हामीलाई </a:t>
            </a:r>
            <a:r>
              <a:rPr lang="ne-NP" b="1" dirty="0" err="1">
                <a:cs typeface="Kalimati" panose="00000400000000000000" pitchFamily="2"/>
              </a:rPr>
              <a:t>उहाँका</a:t>
            </a:r>
            <a:r>
              <a:rPr lang="ne-NP" b="1" dirty="0">
                <a:cs typeface="Kalimati" panose="00000400000000000000" pitchFamily="2"/>
              </a:rPr>
              <a:t> पुत्रको अमूल्य रगतद्वारा किन्नुभएको हो, त्यसैले हामीले आफ्नो शरीर र आत्मा दुवैद्वारा परमेश्वरको महिमा गर्नुपर्छ (१ </a:t>
            </a:r>
            <a:r>
              <a:rPr lang="ne-NP" b="1" dirty="0" err="1">
                <a:cs typeface="Kalimati" panose="00000400000000000000" pitchFamily="2"/>
              </a:rPr>
              <a:t>कोरिन्थी</a:t>
            </a:r>
            <a:r>
              <a:rPr lang="ne-NP" b="1" dirty="0">
                <a:cs typeface="Kalimati" panose="00000400000000000000" pitchFamily="2"/>
              </a:rPr>
              <a:t> ६:२०)।</a:t>
            </a:r>
            <a:endParaRPr lang="en" b="1" dirty="0">
              <a:cs typeface="Kalimati" panose="00000400000000000000" pitchFamily="2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क्रिश्चियनहरू</a:t>
            </a:r>
            <a:r>
              <a:rPr lang="ne-NP" sz="2000" b="1" dirty="0">
                <a:cs typeface="Kalimati" panose="00000400000000000000" pitchFamily="2"/>
              </a:rPr>
              <a:t> पवित्रताका लागि बोलाइएका हुन्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६:११), र यसले सबै पापहरूलाई बाहिर राख्नुपर्छ। तर कसै-कसैले तर्क गर्थे कि उनीहरूको पाप क्षमा भइसकेको हुनाले उनीहरूले आफ्नो शरीरसँग जे मन लाग्छ त्यही गर्न सक्छन्। त्यसैले </a:t>
            </a:r>
            <a:r>
              <a:rPr lang="ne-NP" sz="2000" b="1" dirty="0" err="1">
                <a:cs typeface="Kalimati" panose="00000400000000000000" pitchFamily="2"/>
              </a:rPr>
              <a:t>पावल</a:t>
            </a:r>
            <a:r>
              <a:rPr lang="ne-NP" sz="2000" b="1" dirty="0">
                <a:cs typeface="Kalimati" panose="00000400000000000000" pitchFamily="2"/>
              </a:rPr>
              <a:t> स्पष्ट पार्छन् कि "शरीर यौन अनैतिकताका लागि होइन"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६:१२-१३)।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वैध यौनिकता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511342"/>
            <a:ext cx="835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कोरिन्थका</a:t>
            </a:r>
            <a:r>
              <a:rPr lang="ne-NP" sz="2000" b="1" dirty="0"/>
              <a:t> मण्डलीले सोधेका केही प्रश्नहरूका </a:t>
            </a:r>
            <a:r>
              <a:rPr lang="ne-NP" sz="2000" b="1" dirty="0" err="1"/>
              <a:t>जवाफ</a:t>
            </a:r>
            <a:r>
              <a:rPr lang="ne-NP" sz="2000" b="1" dirty="0"/>
              <a:t> दिँदै </a:t>
            </a:r>
            <a:r>
              <a:rPr lang="ne-NP" sz="2000" b="1" dirty="0" err="1"/>
              <a:t>पावलले</a:t>
            </a:r>
            <a:r>
              <a:rPr lang="ne-NP" sz="2000" b="1" dirty="0"/>
              <a:t> हामी कसरी यौन अनैतिकताबाट भाग्न सक्छौं भनेर बुझ्न मद्दत </a:t>
            </a:r>
            <a:r>
              <a:rPr lang="ne-NP" sz="2000" b="1" dirty="0" err="1"/>
              <a:t>गर्दछन्</a:t>
            </a:r>
            <a:r>
              <a:rPr lang="ne-NP" sz="2000" b="1" dirty="0"/>
              <a:t>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७:१)।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"तर यौन अनैतिकताका घटनाहरू भइरहेका हुनाले, हरेक पुरुषको आफ्नै पत्नी र हरेक स्त्रीको आफ्नै पति हुनुपर्छ।" १ </a:t>
            </a:r>
            <a:r>
              <a:rPr lang="ne-NP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७:२</a:t>
            </a:r>
            <a:endParaRPr lang="en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4128402"/>
            <a:ext cx="4674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आत्म-संयम (ब्रह्मचर्य) को वरदान पाएका अविवाहित व्यक्तिहरूले पारिवारिक चिन्ता र बन्धनहरू बिना परमेश्वरको सेवा गर्ने अवसरहरूको राम्रो फाइदा उठाउन सक्छन्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७:६-८, ३२-३४)।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358641"/>
            <a:ext cx="835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दम्पतीहरूले एक-अर्कालाई सम्भावित व्यभिचारतर्फ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उत्प्रेरित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हुन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नदिनका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लागि यौन सम्बन्ध राख्न इन्कार गर्नु हुँदैन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७:३-५)।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588880"/>
            <a:ext cx="835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मूल रूपमा: विवाहित मानिसहरूले आफ्नो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जीवनसाथीसँग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वैध यौन सम्बन्धको आनन्द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लिनुपर्छ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; अविवाहित मानिसहरूले कसैसँग पनि यौन सम्बन्ध राख्नु हुँदैन।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821493"/>
            <a:ext cx="4674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आत्म-संयमको वरदान नभएका अविवाहित व्यक्तिहरूले प्रलोभनबाट बच्नका लागि विवाह गर्ने प्रयास गर्नुपर्छ (१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७:९)।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"गल्ती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गर्नेहरूका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लागि काम गर्दा हरेकको नजर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ख्रीष्टतर्फ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निर्देशित होस्। [...] उनीहरूले गल्ती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गर्नेहरूलाई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मुक्तिदाताका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क्षमाशील दयाको बारेमा बताऊन्। उनीहरूले पापीलाई पश्चात्ताप गर्न र क्षमा दिन सक्ने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उहाँमाथि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विश्वास गर्न प्रोत्साहन दिऊन्। [...] पापीको पश्चात्तापलाई मण्डलीले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धन्यवादी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हृदयका साथ स्वीकार गरोस्। पश्चात्ताप गर्ने व्यक्तिलाई अविश्वासको अन्धकारबाट निकालेर विश्वास र धार्मिकताका ज्योतिमा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डोऱ्याइयोस्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। उसको काँपिरहेको हात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येशूको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प्रेमिलो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हातमा राखियोस्। यस्तो पापको क्षमा स्वर्गमा पनि सदर (मन्जुर) हुन्छ।"</a:t>
            </a:r>
            <a:endParaRPr lang="en" sz="26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5983102" y="5947768"/>
            <a:ext cx="37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इ. </a:t>
            </a:r>
            <a:r>
              <a:rPr lang="en-US" sz="1600" b="1" dirty="0" err="1"/>
              <a:t>जी</a:t>
            </a:r>
            <a:r>
              <a:rPr lang="en-US" sz="1600" b="1" dirty="0"/>
              <a:t>. </a:t>
            </a:r>
            <a:r>
              <a:rPr lang="en-US" sz="1600" b="1" dirty="0" err="1"/>
              <a:t>ह्वाइट</a:t>
            </a:r>
            <a:r>
              <a:rPr lang="en-US" sz="1600" b="1" dirty="0"/>
              <a:t> (The Desire of Ages, </a:t>
            </a:r>
            <a:r>
              <a:rPr lang="en-US" sz="1600" b="1" dirty="0" err="1"/>
              <a:t>पृ</a:t>
            </a:r>
            <a:r>
              <a:rPr lang="en-US" sz="1600" b="1" dirty="0"/>
              <a:t>. ८०६)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3785652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"के तिमीहरूलाई थाहा छैन, कि तिमीहरूका शरीर पवित्र आत्माका मन्दिर हुन्, जो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तिमीहरूभित्र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हुनुहुन्छ, जसलाई तिमीहरूले परमेश्वरबाट पाएका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हौ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? तिमीहरू आफ्ना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हौइनौ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। तिमीहरू मोल तिरेर किनिएका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हौ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।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यसकारण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आफ्ना शरीरद्वारा परमेश्वरको महिमा गर।" १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६:१९-२०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936276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209551"/>
            <a:ext cx="687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/>
              <a:t>पावलले</a:t>
            </a:r>
            <a:r>
              <a:rPr lang="ne-NP" b="1" dirty="0"/>
              <a:t> १ </a:t>
            </a:r>
            <a:r>
              <a:rPr lang="ne-NP" b="1" dirty="0" err="1"/>
              <a:t>कोरिन्थीको</a:t>
            </a:r>
            <a:r>
              <a:rPr lang="ne-NP" b="1" dirty="0"/>
              <a:t> अध्याय ५ देखि ७ सम्मको ठूलो भाग </a:t>
            </a:r>
            <a:r>
              <a:rPr lang="ne-NP" b="1" dirty="0" err="1"/>
              <a:t>कोरिन्थको</a:t>
            </a:r>
            <a:r>
              <a:rPr lang="ne-NP" b="1" dirty="0"/>
              <a:t> मण्डलीमा गहिरो गरी जरा गाडेको एउटा पापलाई </a:t>
            </a:r>
            <a:r>
              <a:rPr lang="ne-NP" b="1" dirty="0" err="1"/>
              <a:t>जरैदेखि</a:t>
            </a:r>
            <a:r>
              <a:rPr lang="ne-NP" b="1" dirty="0"/>
              <a:t> उखेल्नका लागि आफ्ना ध्यान दिएका छन्: त्यो हो चर्चमै यौन अनैतिकता (व्यभिचार)।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453285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स्पष्ट र सीधा भाषा प्रयोग गर्दै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पापलाई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औंल्याउने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मात्र गर्दैनन्, तर यसको सामना गर्ने र भविष्यमा फेरि यसमा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पर्नबाट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जोगिने उपायहरू पनि प्रस्तुत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गर्दछन्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331418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यो विशेष पाप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दाजुभाइहरूबीचमै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भएका भ्रष्टाचार, अन्याय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ठगीजस्ता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अन्य पापहरूद्वारा झन् जटिल बनेको थियो, जसलाई उनीहरूले फैसलाका लागि संसारका अदालतहरूमा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लैजाने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गर्थे।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e-NP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मण्डलीभित्र पाप</a:t>
            </a:r>
            <a:endParaRPr lang="en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सहमति जनाएका पाप</a:t>
            </a:r>
            <a:endParaRPr lang="en" sz="4400" b="1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rgbClr val="7030A0"/>
                </a:solidFill>
                <a:latin typeface="Comic Sans MS" panose="030F0702030302020204" pitchFamily="66" charset="0"/>
              </a:rPr>
              <a:t>"तैपनि तिमीहरू </a:t>
            </a:r>
            <a:r>
              <a:rPr lang="ne-NP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घमण्ड</a:t>
            </a:r>
            <a:r>
              <a:rPr lang="ne-NP" b="1" dirty="0">
                <a:solidFill>
                  <a:srgbClr val="7030A0"/>
                </a:solidFill>
                <a:latin typeface="Comic Sans MS" panose="030F0702030302020204" pitchFamily="66" charset="0"/>
              </a:rPr>
              <a:t> गर्छौ! बरु तिमीहरूले शोक गरेर यस्तो कुकर्म गर्ने मानिसलाई आफ्ना </a:t>
            </a:r>
            <a:r>
              <a:rPr lang="ne-NP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संगतिबाट</a:t>
            </a:r>
            <a:r>
              <a:rPr lang="ne-NP" b="1" dirty="0">
                <a:solidFill>
                  <a:srgbClr val="7030A0"/>
                </a:solidFill>
                <a:latin typeface="Comic Sans MS" panose="030F0702030302020204" pitchFamily="66" charset="0"/>
              </a:rPr>
              <a:t> निकाल्नुपर्ने थिएन र?" १ </a:t>
            </a:r>
            <a:r>
              <a:rPr lang="ne-NP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rgbClr val="7030A0"/>
                </a:solidFill>
                <a:latin typeface="Comic Sans MS" panose="030F0702030302020204" pitchFamily="66" charset="0"/>
              </a:rPr>
              <a:t> ५:२।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7713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/>
              <a:t>कोरिन्थको</a:t>
            </a:r>
            <a:r>
              <a:rPr lang="ne-NP" b="1" dirty="0"/>
              <a:t> मण्डलीमा "तिमीहरूका बीचमा यौन अनैतिकता छ, र त्यो यस्तो किसिमको छ जुन गैर-</a:t>
            </a:r>
            <a:r>
              <a:rPr lang="ne-NP" b="1" dirty="0" err="1"/>
              <a:t>यहूदीहरू</a:t>
            </a:r>
            <a:r>
              <a:rPr lang="ne-NP" b="1" dirty="0"/>
              <a:t> (</a:t>
            </a:r>
            <a:r>
              <a:rPr lang="ne-NP" b="1" dirty="0" err="1"/>
              <a:t>अन्यजातिहरू</a:t>
            </a:r>
            <a:r>
              <a:rPr lang="ne-NP" b="1" dirty="0"/>
              <a:t>) ले समेत सहन सक्दैनन्" (१ </a:t>
            </a:r>
            <a:r>
              <a:rPr lang="ne-NP" b="1" dirty="0" err="1"/>
              <a:t>कोरिन्थी</a:t>
            </a:r>
            <a:r>
              <a:rPr lang="ne-NP" b="1" dirty="0"/>
              <a:t> ५:१)।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95925" y="4186146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मण्डली </a:t>
            </a:r>
            <a:r>
              <a:rPr lang="ne-NP" sz="2000" b="1" dirty="0" err="1">
                <a:cs typeface="Kalimati" panose="00000400000000000000" pitchFamily="2"/>
              </a:rPr>
              <a:t>मुख्यतया</a:t>
            </a:r>
            <a:r>
              <a:rPr lang="ne-NP" sz="2000" b="1" dirty="0">
                <a:cs typeface="Kalimati" panose="00000400000000000000" pitchFamily="2"/>
              </a:rPr>
              <a:t> गैर-</a:t>
            </a:r>
            <a:r>
              <a:rPr lang="ne-NP" sz="2000" b="1" dirty="0" err="1">
                <a:cs typeface="Kalimati" panose="00000400000000000000" pitchFamily="2"/>
              </a:rPr>
              <a:t>यहूदी</a:t>
            </a:r>
            <a:r>
              <a:rPr lang="ne-NP" sz="2000" b="1" dirty="0">
                <a:cs typeface="Kalimati" panose="00000400000000000000" pitchFamily="2"/>
              </a:rPr>
              <a:t> पृष्ठभूमिबाट </a:t>
            </a:r>
            <a:r>
              <a:rPr lang="ne-NP" sz="2000" b="1" dirty="0" err="1">
                <a:cs typeface="Kalimati" panose="00000400000000000000" pitchFamily="2"/>
              </a:rPr>
              <a:t>आएकाहरू</a:t>
            </a:r>
            <a:r>
              <a:rPr lang="ne-NP" sz="2000" b="1" dirty="0">
                <a:cs typeface="Kalimati" panose="00000400000000000000" pitchFamily="2"/>
              </a:rPr>
              <a:t> मिलेर बनेको थियो। उनीहरूको आफ्नै विवेकले पनि हाडनाता करणीलाई सहन हुँदैन भन्थ्यो। यसबाहेक, पवित्र शास्त्रको ज्ञानले पनि यसै कुरालाई जोड दिएको थियो (</a:t>
            </a:r>
            <a:r>
              <a:rPr lang="ne-NP" sz="2000" b="1" dirty="0" err="1">
                <a:cs typeface="Kalimati" panose="00000400000000000000" pitchFamily="2"/>
              </a:rPr>
              <a:t>लेवी</a:t>
            </a:r>
            <a:r>
              <a:rPr lang="ne-NP" sz="2000" b="1" dirty="0">
                <a:cs typeface="Kalimati" panose="00000400000000000000" pitchFamily="2"/>
              </a:rPr>
              <a:t> १८:८)।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186894"/>
            <a:ext cx="7425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मण्डलीभित्र हाडनाता करणी (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इन्सेस्ट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) को सम्बन्ध हुनु एकदमै गम्भीर कुरा थियो। तर यो स्थिति झन् खराब तब बन्यो, जब सदस्यहरूमा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यसप्रति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घृणा जागृत हुनुको साटो उनीहरूले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उल्टै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यस पापलाई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सहनुमा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घमण्ड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गरिरहेका थिए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५:२)।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95925" y="5509022"/>
            <a:ext cx="6619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यदि यो सम्बन्ध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पापपूर्ण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हो भन्ने कुरामा उनीहरू स्पष्ट थिए भने… उनीहरू किन यसमा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घमण्ड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गरिरहेका थिए त (१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५:६)? के यसमा संलग्न परिवारको मण्डलीमा ठूलो प्रभाव थियो? वा के उनीहरू पापीहरूलाई पनि स्थान दिने "सहनशील मण्डली" भनेर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घमण्ड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गरिरहेका थिए? …?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ne-NP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पापको उन्मूलन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41405"/>
            <a:ext cx="6943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बाहिरकाहरूको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न्याय परमेश्वरले गर्नुहुनेछ। 'त्यस दुष्ट मानिसलाई आफ्ना बीचबाट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निकालिदेओ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।'" १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५:१३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हाडनाता करणीको यो घटना 'सबैलाई थाहा भइसकेको' विषय थियो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५:१), त्यसैले मण्डलीको साख र प्रतिष्ठामा आँच आउन </a:t>
            </a:r>
            <a:r>
              <a:rPr lang="ne-NP" sz="2000" b="1" dirty="0" err="1">
                <a:cs typeface="Kalimati" panose="00000400000000000000" pitchFamily="2"/>
              </a:rPr>
              <a:t>नदिन</a:t>
            </a:r>
            <a:r>
              <a:rPr lang="ne-NP" sz="2000" b="1" dirty="0">
                <a:cs typeface="Kalimati" panose="00000400000000000000" pitchFamily="2"/>
              </a:rPr>
              <a:t> तुरुन्तै कदम चाल्नु आवश्यक थियो। कस्ता कदमहरू </a:t>
            </a:r>
            <a:r>
              <a:rPr lang="ne-NP" sz="2000" b="1" dirty="0" err="1">
                <a:cs typeface="Kalimati" panose="00000400000000000000" pitchFamily="2"/>
              </a:rPr>
              <a:t>चालिनुपर्थ्यो</a:t>
            </a:r>
            <a:r>
              <a:rPr lang="ne-NP" sz="2000" b="1" dirty="0">
                <a:cs typeface="Kalimati" panose="00000400000000000000" pitchFamily="2"/>
              </a:rPr>
              <a:t> त?</a:t>
            </a:r>
            <a:endParaRPr lang="en" sz="2000" b="1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182388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374638"/>
            <a:ext cx="4729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मण्डलीको अनुशासन (पाप जतिसुकै गम्भीर भए तापनि) </a:t>
            </a:r>
            <a:r>
              <a:rPr lang="ne-NP" sz="2000" b="1" dirty="0" err="1">
                <a:cs typeface="Kalimati" panose="00000400000000000000" pitchFamily="2"/>
              </a:rPr>
              <a:t>सधैं</a:t>
            </a:r>
            <a:r>
              <a:rPr lang="ne-NP" sz="2000" b="1" dirty="0">
                <a:cs typeface="Kalimati" panose="00000400000000000000" pitchFamily="2"/>
              </a:rPr>
              <a:t> सुधार र उद्धारको उद्देश्यले प्रेरित </a:t>
            </a:r>
            <a:r>
              <a:rPr lang="ne-NP" sz="2000" b="1" dirty="0" err="1">
                <a:cs typeface="Kalimati" panose="00000400000000000000" pitchFamily="2"/>
              </a:rPr>
              <a:t>हुनुपर्दछ</a:t>
            </a:r>
            <a:r>
              <a:rPr lang="ne-NP" sz="2000" b="1" dirty="0">
                <a:cs typeface="Kalimati" panose="00000400000000000000" pitchFamily="2"/>
              </a:rPr>
              <a:t>। व्यक्तिको गल्ती स्पष्ट पारिनुपर्छ ताकि उसले आफ्नो गल्ती महसुस गरोस्, पश्चात्ताप गरोस् र "प्रभु </a:t>
            </a:r>
            <a:r>
              <a:rPr lang="ne-NP" sz="2000" b="1" dirty="0" err="1">
                <a:cs typeface="Kalimati" panose="00000400000000000000" pitchFamily="2"/>
              </a:rPr>
              <a:t>येशूको</a:t>
            </a:r>
            <a:r>
              <a:rPr lang="ne-NP" sz="2000" b="1" dirty="0">
                <a:cs typeface="Kalimati" panose="00000400000000000000" pitchFamily="2"/>
              </a:rPr>
              <a:t> दिनमा उसको मुक्ति हुन सकोस्"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५:५)।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ne-NP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आन्तरिक समस्याहरूसँग सामना गर्ने तरिका</a:t>
            </a:r>
            <a:endParaRPr lang="en" sz="4400" b="1" spc="50" dirty="0">
              <a:ln w="15875">
                <a:solidFill>
                  <a:schemeClr val="accent1">
                    <a:lumMod val="75000"/>
                  </a:schemeClr>
                </a:solidFill>
              </a:ln>
              <a:solidFill>
                <a:srgbClr val="A5CA04"/>
              </a:solidFill>
              <a:effectLst>
                <a:innerShdw blurRad="63500" dist="50800" dir="13500000">
                  <a:srgbClr val="000000">
                    <a:alpha val="84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तिमीहरूमध्ये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कसैको अर्कोसँग केही झगडा पर्दा, पवित्र जनहरूका सामुन्ने फैसला गराउन छोडेर, अधर्मीहरूका सामुन्ने अदालतमा जाने आँट कसरी गर्छौ?" १ </a:t>
            </a:r>
            <a:r>
              <a:rPr lang="ne-NP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६:१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मण्डलीभित्रको पापलाई कसरी समाधान गर्ने भनेर बुझाइसकेपछि </a:t>
            </a: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सही निर्देशनहरू पालना </a:t>
            </a:r>
            <a:r>
              <a:rPr lang="ne-NP" sz="2000" b="1" dirty="0" err="1">
                <a:cs typeface="Kalimati" panose="00000400000000000000" pitchFamily="2"/>
              </a:rPr>
              <a:t>नगरेकोमा</a:t>
            </a:r>
            <a:r>
              <a:rPr lang="ne-NP" sz="2000" b="1" dirty="0">
                <a:cs typeface="Kalimati" panose="00000400000000000000" pitchFamily="2"/>
              </a:rPr>
              <a:t> र </a:t>
            </a:r>
            <a:r>
              <a:rPr lang="ne-NP" sz="2000" b="1" dirty="0" err="1">
                <a:cs typeface="Kalimati" panose="00000400000000000000" pitchFamily="2"/>
              </a:rPr>
              <a:t>विश्वासीहरूबीचका</a:t>
            </a:r>
            <a:r>
              <a:rPr lang="ne-NP" sz="2000" b="1" dirty="0">
                <a:cs typeface="Kalimati" panose="00000400000000000000" pitchFamily="2"/>
              </a:rPr>
              <a:t> विवादहरूलाई सांसारिक अदालतमा लगेकोमा उनीहरूलाई हप्काउँछन्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६:१-६)। तर </a:t>
            </a:r>
            <a:r>
              <a:rPr lang="ne-NP" sz="2000" b="1" dirty="0" err="1">
                <a:cs typeface="Kalimati" panose="00000400000000000000" pitchFamily="2"/>
              </a:rPr>
              <a:t>पावल</a:t>
            </a:r>
            <a:r>
              <a:rPr lang="ne-NP" sz="2000" b="1" dirty="0">
                <a:cs typeface="Kalimati" panose="00000400000000000000" pitchFamily="2"/>
              </a:rPr>
              <a:t> अझ अघि बढेर समस्याको जडमा प्रहार </a:t>
            </a:r>
            <a:r>
              <a:rPr lang="ne-NP" sz="2000" b="1" dirty="0" err="1">
                <a:cs typeface="Kalimati" panose="00000400000000000000" pitchFamily="2"/>
              </a:rPr>
              <a:t>गर्दछन्</a:t>
            </a:r>
            <a:r>
              <a:rPr lang="ne-NP" sz="2000" b="1" dirty="0">
                <a:cs typeface="Kalimati" panose="00000400000000000000" pitchFamily="2"/>
              </a:rPr>
              <a:t>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दोस्रो कुरा, भाइहरू अपराध वा अन्यायलाई क्षमा गर्न तयार हुनुपर्छ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६:७ख)।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पहिलो कुरा, मण्डलीका </a:t>
            </a:r>
            <a:r>
              <a:rPr lang="ne-NP" sz="2000" b="1" dirty="0" err="1"/>
              <a:t>सदस्यहरूबीच</a:t>
            </a:r>
            <a:r>
              <a:rPr lang="ne-NP" sz="2000" b="1" dirty="0"/>
              <a:t> कुनै विवाद हुनै हुँदैन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६:७क) र पक्कै पनि सदस्यहरूले अर्को सदस्यलाई अन्याय गर्ने वा ठग्ने काम गर्नु हुँदैन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६:८)।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5941320"/>
            <a:ext cx="6753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/>
              <a:t>फौजदारी</a:t>
            </a:r>
            <a:r>
              <a:rPr lang="ne-NP" b="1" dirty="0"/>
              <a:t> वा </a:t>
            </a:r>
            <a:r>
              <a:rPr lang="ne-NP" b="1" dirty="0" err="1"/>
              <a:t>आपराधिक</a:t>
            </a:r>
            <a:r>
              <a:rPr lang="ne-NP" b="1" dirty="0"/>
              <a:t> मामिला बाहेक (</a:t>
            </a:r>
            <a:r>
              <a:rPr lang="ne-NP" b="1" dirty="0" err="1"/>
              <a:t>रोमी</a:t>
            </a:r>
            <a:r>
              <a:rPr lang="ne-NP" b="1" dirty="0"/>
              <a:t> १३:१-५), मण्डलीभित्रका आन्तरिक समस्याहरू आन्तरिक रूपमै समाधान गरिनुपर्छ।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39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तेस्रो कुरा, यदि </a:t>
            </a:r>
            <a:r>
              <a:rPr lang="ne-NP" b="1" dirty="0" err="1"/>
              <a:t>सदस्यहरूबीच</a:t>
            </a:r>
            <a:r>
              <a:rPr lang="ne-NP" b="1" dirty="0"/>
              <a:t> सहमति हुन सकेन भने मण्डलीले उनीहरूको बीचमा न्याय वा मध्यस्थता </a:t>
            </a:r>
            <a:r>
              <a:rPr lang="ne-NP" b="1" dirty="0" err="1"/>
              <a:t>गर्नुपर्दछ</a:t>
            </a:r>
            <a:r>
              <a:rPr lang="ne-NP" b="1" dirty="0"/>
              <a:t> (१ </a:t>
            </a:r>
            <a:r>
              <a:rPr lang="ne-NP" b="1" dirty="0" err="1"/>
              <a:t>कोरिन्थी</a:t>
            </a:r>
            <a:r>
              <a:rPr lang="ne-NP" b="1" dirty="0"/>
              <a:t> ६:२)।</a:t>
            </a:r>
            <a:endParaRPr lang="en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662881" y="1038050"/>
            <a:ext cx="1018622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ne-NP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"आफ्ना ती विशेष कमजोरी र पापहरूबारे थाहा पाउनु हाम्रो काम हो, जसले गर्दा अन्धकार र आत्मिक कमजोरी आउँछ र हाम्रो पहिलो प्रेमलाई निभाइदिन्छ। के यो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संसारिकता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हो? के यो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स्वार्थपन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हो? के यो आत्म-सम्मानको भोक हो? के यो पहिलो बन्ने होडबाजी हो? के यो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कामुकताको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पाप हो जुन तीव्र रूपमा सक्रिय छ? के यो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निकोलाईतीहरूको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पाप हो, जसले परमेश्वरको अनुग्रहलाई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विलासितामा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परिणत गरिरहेका छन्? के यो महा-ज्योति, अवसर र विशेषाधिकारहरूको दुरुपयोग हो, जसले गर्दा जीवन र चरित्र असङ्गतिपूर्ण र अनैतिक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हुँदाहुँदै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पनि बुद्धि र धार्मिक ज्ञानको ठूला-ठूला दाबीहरू गरिँदैछ? जुन कुरालाई बलियो र सर्वोपरि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नहुन्जेलसम्म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पालेर र बढाएर राखिएको छ, त्यसलाई जित्नका लागि दृढ प्रयासहरू गर्नुहोस्, अन्यथा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तपाईंहरू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नष्ट हुनुहुनेछ।"</a:t>
            </a:r>
          </a:p>
          <a:p>
            <a:pPr>
              <a:spcBef>
                <a:spcPts val="600"/>
              </a:spcBef>
            </a:pP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566686" y="5707823"/>
            <a:ext cx="4541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इ. </a:t>
            </a:r>
            <a:r>
              <a:rPr lang="en-US" sz="1600" b="1" dirty="0" err="1"/>
              <a:t>जी</a:t>
            </a:r>
            <a:r>
              <a:rPr lang="en-US" sz="1600" b="1" dirty="0"/>
              <a:t>. </a:t>
            </a:r>
            <a:r>
              <a:rPr lang="en-US" sz="1600" b="1" dirty="0" err="1"/>
              <a:t>ह्वाइट</a:t>
            </a:r>
            <a:r>
              <a:rPr lang="en-US" sz="1600" b="1" dirty="0"/>
              <a:t> (Ye Shall Receive Power, </a:t>
            </a:r>
            <a:r>
              <a:rPr lang="en-US" sz="1600" b="1" dirty="0" err="1"/>
              <a:t>डिसेम्बर</a:t>
            </a:r>
            <a:r>
              <a:rPr lang="en-US" sz="1600" b="1" dirty="0"/>
              <a:t> १८)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-104775"/>
            <a:ext cx="7658100" cy="6576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ne-NP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मण्डलीलाई पापबाट कसरी जोगाउने?</a:t>
            </a:r>
            <a:endParaRPr lang="en" dirty="0">
              <a:pattFill prst="narHorz">
                <a:fgClr>
                  <a:srgbClr val="FFFF0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6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1251</Words>
  <Application>Microsoft Office PowerPoint</Application>
  <PresentationFormat>Panorámica</PresentationFormat>
  <Paragraphs>54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Comic Sans MS</vt:lpstr>
      <vt:lpstr>Arial</vt:lpstr>
      <vt:lpstr>Aptos Display</vt:lpstr>
      <vt:lpstr>Constantia</vt:lpstr>
      <vt:lpstr>Calibri</vt:lpstr>
      <vt:lpstr>Kalimati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2026-06-19T16:27:56Z</dcterms:created>
  <dcterms:modified xsi:type="dcterms:W3CDTF">2026-07-08T09:52:42Z</dcterms:modified>
</cp:coreProperties>
</file>