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ne-NP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दाऊदझैं</a:t>
          </a:r>
          <a:r>
            <a:rPr lang="ne-NP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खेदाइमा </a:t>
          </a:r>
          <a:r>
            <a:rPr lang="ne-NP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परेकाहरू</a:t>
          </a:r>
          <a:endParaRPr lang="en-US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prstClr val="white">
            <a:alpha val="40000"/>
          </a:prstClr>
        </a:solidFill>
        <a:ln w="12700" cap="flat" cmpd="sng" algn="ctr">
          <a:solidFill>
            <a:srgbClr val="FFFF6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gm:spPr>
      <dgm:t>
        <a:bodyPr spcFirstLastPara="0" vert="horz" wrap="square" lIns="40640" tIns="40640" rIns="40640" bIns="4064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सुलेमानझैं</a:t>
          </a:r>
          <a:r>
            <a:rPr lang="ne-NP" sz="1600" b="1" kern="1200" dirty="0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ne-NP" sz="1600" b="1" kern="1200" dirty="0" err="1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राजदरबारमा</a:t>
          </a:r>
          <a:r>
            <a:rPr lang="ne-NP" sz="1600" b="1" kern="1200" dirty="0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ne-NP" sz="1600" b="1" kern="1200" dirty="0" err="1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रहेकाहरू</a:t>
          </a:r>
          <a:endParaRPr lang="en-US" sz="1600" b="1" kern="1200" noProof="0" dirty="0">
            <a:solidFill>
              <a:srgbClr val="00CC00">
                <a:lumMod val="20000"/>
                <a:lumOff val="80000"/>
              </a:srgbClr>
            </a:solidFill>
            <a:effectLst>
              <a:glow rad="101600">
                <a:prstClr val="black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prstClr val="white">
            <a:alpha val="40000"/>
          </a:prstClr>
        </a:solidFill>
        <a:ln w="12700" cap="flat" cmpd="sng" algn="ctr">
          <a:solidFill>
            <a:srgbClr val="FFFF6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gm:spPr>
      <dgm:t>
        <a:bodyPr spcFirstLastPara="0" vert="horz" wrap="square" lIns="40640" tIns="40640" rIns="40640" bIns="4064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rgbClr val="FF99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दानियलझैं</a:t>
          </a:r>
          <a:r>
            <a:rPr lang="ne-NP" sz="1600" b="1" kern="1200" dirty="0">
              <a:solidFill>
                <a:srgbClr val="FF99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परदेशमा </a:t>
          </a:r>
          <a:r>
            <a:rPr lang="ne-NP" sz="1600" b="1" kern="1200" dirty="0" err="1">
              <a:solidFill>
                <a:srgbClr val="FF99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रहेकाहरू</a:t>
          </a:r>
          <a:endParaRPr lang="en-US" sz="1600" b="1" kern="1200" noProof="0" dirty="0">
            <a:solidFill>
              <a:srgbClr val="FF9900">
                <a:lumMod val="20000"/>
                <a:lumOff val="80000"/>
              </a:srgbClr>
            </a:solidFill>
            <a:effectLst>
              <a:glow rad="101600">
                <a:prstClr val="black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prstClr val="white">
            <a:alpha val="40000"/>
          </a:prstClr>
        </a:solidFill>
        <a:ln w="12700" cap="flat" cmpd="sng" algn="ctr">
          <a:solidFill>
            <a:srgbClr val="FFFF6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gm:spPr>
      <dgm:t>
        <a:bodyPr spcFirstLastPara="0" vert="horz" wrap="square" lIns="40640" tIns="40640" rIns="40640" bIns="4064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rgbClr val="FFFF66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पावलझैं</a:t>
          </a:r>
          <a:r>
            <a:rPr lang="ne-NP" sz="1600" b="1" kern="1200" dirty="0">
              <a:solidFill>
                <a:srgbClr val="FFFF66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जेलमा </a:t>
          </a:r>
          <a:r>
            <a:rPr lang="ne-NP" sz="1600" b="1" kern="1200" dirty="0" err="1">
              <a:solidFill>
                <a:srgbClr val="FFFF66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रहेकाहरू</a:t>
          </a:r>
          <a:endParaRPr lang="en-US" sz="1600" b="1" kern="1200" noProof="0" dirty="0">
            <a:solidFill>
              <a:srgbClr val="FFFF66">
                <a:lumMod val="20000"/>
                <a:lumOff val="80000"/>
              </a:srgbClr>
            </a:solidFill>
            <a:effectLst>
              <a:glow rad="101600">
                <a:prstClr val="black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>
        <a:solidFill>
          <a:srgbClr val="FF5050">
            <a:tint val="50000"/>
            <a:alpha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6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gm:spPr>
      <dgm:t>
        <a:bodyPr spcFirstLastPara="0" vert="horz" wrap="square" lIns="40640" tIns="40640" rIns="40640" bIns="4064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rgbClr val="E5F5FF"/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यूहन्नाझैं</a:t>
          </a:r>
          <a:r>
            <a:rPr lang="ne-NP" sz="1600" b="1" kern="1200" dirty="0">
              <a:solidFill>
                <a:srgbClr val="E5F5FF"/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देश निकालामा </a:t>
          </a:r>
          <a:r>
            <a:rPr lang="ne-NP" sz="1600" b="1" kern="1200" dirty="0" err="1">
              <a:solidFill>
                <a:srgbClr val="E5F5FF"/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रहेकाहरू</a:t>
          </a:r>
          <a:endParaRPr lang="en-US" sz="1600" b="1" kern="1200" noProof="0" dirty="0">
            <a:solidFill>
              <a:srgbClr val="E5F5FF"/>
            </a:solidFill>
            <a:effectLst>
              <a:glow rad="101600">
                <a:prstClr val="black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>
        <a:xfrm>
          <a:off x="2372630" y="1345850"/>
          <a:ext cx="2149286" cy="442126"/>
        </a:xfrm>
        <a:prstGeom prst="rect">
          <a:avLst/>
        </a:prstGeom>
      </dgm:spPr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>
        <a:xfrm>
          <a:off x="4741137" y="1345850"/>
          <a:ext cx="2149286" cy="442126"/>
        </a:xfrm>
        <a:prstGeom prst="rect">
          <a:avLst/>
        </a:prstGeom>
      </dgm:spPr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>
        <a:xfrm>
          <a:off x="7109644" y="1345850"/>
          <a:ext cx="2149286" cy="442126"/>
        </a:xfrm>
        <a:prstGeom prst="rect">
          <a:avLst/>
        </a:prstGeom>
      </dgm:spPr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>
        <a:xfrm>
          <a:off x="9478151" y="1345850"/>
          <a:ext cx="2149286" cy="442126"/>
        </a:xfrm>
        <a:prstGeom prst="rect">
          <a:avLst/>
        </a:prstGeom>
      </dgm:spPr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ऐतिहासिक वृत्तान्तहरू (उत्पत्ति ३७:२)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वंशावलीहरू (उत्पत्ति ५:१)</a:t>
          </a:r>
          <a:endParaRPr lang="en-US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भविष्यवाणीहरू (</a:t>
          </a:r>
          <a:r>
            <a:rPr lang="ne-NP" sz="2000" b="1" kern="1200" dirty="0" err="1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यसैया</a:t>
          </a: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१३:१)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अन्तको समय वा प्रकटीकरणसम्बन्धी दर्शनहरू (प्रकाश १२:१)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कविताहरू (</a:t>
          </a:r>
          <a:r>
            <a:rPr lang="ne-NP" sz="2000" b="1" kern="1200" dirty="0" err="1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यसैयाको</a:t>
          </a: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धेरैजसो भाग)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गीतहरू (श्रेष्ठ गीत १:१)</a:t>
          </a:r>
          <a:endParaRPr lang="en-US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समानान्तर कथनहरू (</a:t>
          </a:r>
          <a:r>
            <a:rPr lang="ne-NP" sz="2000" b="1" kern="1200" dirty="0" err="1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यसैया</a:t>
          </a: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१७:७)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दृष्टान्तहरू (लूका १८:१)</a:t>
          </a:r>
          <a:endParaRPr lang="en-US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पत्रहरू (२ </a:t>
          </a:r>
          <a:r>
            <a:rPr lang="ne-NP" sz="2000" b="1" kern="1200" dirty="0" err="1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थिस्सलोनिकी</a:t>
          </a: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३:१७)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#1" qsCatId="simple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ne-NP" sz="1800" b="1" noProof="0" dirty="0"/>
            <a:t>परमेश्वरले आफ्नो सन्देश </a:t>
          </a:r>
          <a:r>
            <a:rPr lang="ne-NP" sz="1800" b="1" noProof="0" dirty="0" err="1"/>
            <a:t>पुर्‍याउन</a:t>
          </a:r>
          <a:r>
            <a:rPr lang="ne-NP" sz="1800" b="1" noProof="0" dirty="0"/>
            <a:t> अपूर्ण मानिसहरू—अर्थात् “माटोका भाँडाहरू”—लाई प्रयोग गर्ने छनौट गर्नुभयो। यो </a:t>
          </a:r>
          <a:r>
            <a:rPr lang="ne-NP" sz="1800" b="1" noProof="0" dirty="0" err="1"/>
            <a:t>अपूर्णताले</a:t>
          </a:r>
          <a:r>
            <a:rPr lang="ne-NP" sz="1800" b="1" noProof="0" dirty="0"/>
            <a:t> सन्देशलाई कसरी प्रभावित गर्यो? के बाइबल १००% भरपर्दो छ?</a:t>
          </a:r>
          <a:endParaRPr lang="en-US" sz="18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ne-NP" sz="1800" b="1" kern="1200" noProof="0" dirty="0">
              <a:solidFill>
                <a:schemeClr val="accent2">
                  <a:lumMod val="50000"/>
                </a:schemeClr>
              </a:solidFill>
            </a:rPr>
            <a:t>   प्राचीन शब्दहरू: </a:t>
          </a:r>
          <a:endParaRPr lang="en-US" sz="1800" b="1" kern="1200" noProof="0" dirty="0">
            <a:solidFill>
              <a:schemeClr val="accent2">
                <a:lumMod val="50000"/>
              </a:schemeClr>
            </a:solidFill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ne-NP" sz="1400" b="1" kern="1200" noProof="0" dirty="0" err="1">
              <a:solidFill>
                <a:srgbClr val="8D8A00"/>
              </a:solidFill>
            </a:rPr>
            <a:t>नक्‍कल</a:t>
          </a:r>
          <a:r>
            <a:rPr lang="ne-NP" sz="1400" b="1" kern="1200" noProof="0" dirty="0">
              <a:solidFill>
                <a:srgbClr val="8D8A00"/>
              </a:solidFill>
            </a:rPr>
            <a:t> </a:t>
          </a:r>
          <a:r>
            <a:rPr lang="ne-NP" sz="1400" b="1" kern="1200" noProof="0" dirty="0" err="1">
              <a:solidFill>
                <a:srgbClr val="8D8A00"/>
              </a:solidFill>
            </a:rPr>
            <a:t>गर्नेहरू</a:t>
          </a:r>
          <a:r>
            <a:rPr lang="ne-NP" sz="1400" b="1" kern="1200" noProof="0" dirty="0">
              <a:solidFill>
                <a:srgbClr val="8D8A00"/>
              </a:solidFill>
            </a:rPr>
            <a:t> (</a:t>
          </a:r>
          <a:r>
            <a:rPr lang="ne-NP" sz="1400" b="1" kern="1200" noProof="0" dirty="0" err="1">
              <a:solidFill>
                <a:srgbClr val="8D8A00"/>
              </a:solidFill>
            </a:rPr>
            <a:t>कपिस्टहरू</a:t>
          </a:r>
          <a:r>
            <a:rPr lang="ne-NP" sz="1400" b="1" kern="1200" noProof="0" dirty="0">
              <a:solidFill>
                <a:srgbClr val="8D8A00"/>
              </a:solidFill>
            </a:rPr>
            <a:t>) द्वारा भएका त्रुटिहरू:</a:t>
          </a:r>
          <a:r>
            <a:rPr lang="ne-NP" sz="1200" b="1" kern="1200" noProof="0" dirty="0">
              <a:solidFill>
                <a:srgbClr val="8D8A00"/>
              </a:solidFill>
            </a:rPr>
            <a:t> </a:t>
          </a:r>
          <a:endParaRPr lang="en-US" sz="1200" b="1" kern="1200" noProof="0" dirty="0">
            <a:solidFill>
              <a:srgbClr val="8D8A00"/>
            </a:solidFill>
          </a:endParaRP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ne-NP" sz="1800" b="1" kern="1200" noProof="0" dirty="0">
              <a:solidFill>
                <a:schemeClr val="accent4">
                  <a:lumMod val="50000"/>
                </a:schemeClr>
              </a:solidFill>
            </a:rPr>
            <a:t>लेखकहरू </a:t>
          </a:r>
          <a:r>
            <a:rPr lang="ne-NP" sz="1800" b="1" kern="1200" noProof="0" dirty="0" err="1">
              <a:solidFill>
                <a:schemeClr val="accent4">
                  <a:lumMod val="50000"/>
                </a:schemeClr>
              </a:solidFill>
            </a:rPr>
            <a:t>आफैंबाट</a:t>
          </a:r>
          <a:r>
            <a:rPr lang="ne-NP" sz="1800" b="1" kern="1200" noProof="0" dirty="0">
              <a:solidFill>
                <a:schemeClr val="accent4">
                  <a:lumMod val="50000"/>
                </a:schemeClr>
              </a:solidFill>
            </a:rPr>
            <a:t> भएका त्रुटिहरू</a:t>
          </a:r>
        </a:p>
        <a:p>
          <a:pPr>
            <a:spcAft>
              <a:spcPts val="0"/>
            </a:spcAft>
            <a:buNone/>
          </a:pPr>
          <a:endParaRPr lang="en-US" sz="1800" b="1" kern="1200" noProof="0" dirty="0">
            <a:solidFill>
              <a:schemeClr val="accent4">
                <a:lumMod val="50000"/>
              </a:schemeClr>
            </a:solidFill>
          </a:endParaRP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हिब्रू, अरामी वा ग्रीक भाषाका ती शब्दहरू, जसको अर्थ हामीलाई थाहा छैन, वा भविष्यवक्ताको समयमा अर्कै अर्थमा प्रयोग गरिएको थियो।</a:t>
          </a:r>
          <a:endParaRPr lang="en-US" sz="1400" b="1" kern="1200" noProof="0" dirty="0"/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ne-NP" sz="16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ग्रन्थहरूको प्रतिलिपि बनाउँदा वा सुनेर लेख्दा, कपिस्टहरूले गल्तीहरू गर्न सक्थे (नयाँ नियममा यो बढी सामान्य छ)।</a:t>
          </a:r>
          <a:endParaRPr lang="en-US" sz="1400" b="1" kern="1200" noProof="0" dirty="0"/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कुनै ग्रन्थलाई सम्झनाको भरमा उद्धृत गर्दा, वा आफूले नदेखेका घटनाहरूको वर्णन गर्दा बाइबलका लेखकहरूबाट सानातिना, नगण्य त्रुटिहरू भएका हुन सक्छन्।</a:t>
          </a:r>
          <a:endParaRPr lang="en-US" sz="14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ne-NP" sz="1800" b="1" kern="1200" noProof="0" dirty="0">
              <a:solidFill>
                <a:schemeClr val="accent5">
                  <a:lumMod val="50000"/>
                </a:schemeClr>
              </a:solidFill>
            </a:rPr>
            <a:t>अनुवादकका त्रुटिहरू: </a:t>
          </a:r>
          <a:endParaRPr lang="en-US" sz="1800" b="1" kern="1200" noProof="0" dirty="0">
            <a:solidFill>
              <a:schemeClr val="accent5">
                <a:lumMod val="50000"/>
              </a:schemeClr>
            </a:solidFill>
          </a:endParaRP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ne-NP" sz="15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बाइबल अनुवादकहरू, विशेष गरी आधुनिक भाषाहरूमा अनुवाद गर्नेहरू, अनुवादक आफ्नै विचारहरूबाट प्रभावित हुन सक्छन्।</a:t>
          </a:r>
          <a:endParaRPr lang="en-US" sz="15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9D5FA2D3-A3E5-4508-AA99-483CDC182C34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उदाहरणहरू: गोफेर (</a:t>
          </a:r>
          <a:r>
            <a:rPr lang="en-US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Gopher / </a:t>
          </a:r>
          <a:r>
            <a:rPr lang="he-IL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גֹּפֶר) (</a:t>
          </a: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उत्पत्ति ६:१४); सेला (</a:t>
          </a:r>
          <a:r>
            <a:rPr lang="en-US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Selah / </a:t>
          </a:r>
          <a:r>
            <a:rPr lang="he-IL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סֶלָה) (</a:t>
          </a: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धेरै भजनसंग्रहहरूमा प्रयोग भएको)</a:t>
          </a:r>
          <a:endParaRPr lang="en-US" sz="14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gm:t>
    </dgm:pt>
    <dgm:pt modelId="{9A992AC7-DAAC-42F7-927D-07389B1C5C0A}" type="parTrans" cxnId="{CBD5BA02-1583-4EA4-A295-D57EA63ADDBA}">
      <dgm:prSet/>
      <dgm:spPr/>
      <dgm:t>
        <a:bodyPr/>
        <a:lstStyle/>
        <a:p>
          <a:endParaRPr lang="es-ES"/>
        </a:p>
      </dgm:t>
    </dgm:pt>
    <dgm:pt modelId="{791F0C4F-29CF-4337-93A9-7317A3C2E072}" type="sibTrans" cxnId="{CBD5BA02-1583-4EA4-A295-D57EA63ADDBA}">
      <dgm:prSet/>
      <dgm:spPr/>
      <dgm:t>
        <a:bodyPr/>
        <a:lstStyle/>
        <a:p>
          <a:endParaRPr lang="es-ES"/>
        </a:p>
      </dgm:t>
    </dgm:pt>
    <dgm:pt modelId="{A183E52A-E004-4435-B6FC-E4C04881C228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ne-NP" sz="16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उदाहरण: “जोहानीन अल्पविराम” (</a:t>
          </a:r>
          <a:r>
            <a:rPr lang="en-US" sz="16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Johannine Comma) (</a:t>
          </a:r>
          <a:r>
            <a:rPr lang="ne-NP" sz="16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१ यूहन्ना ५:७-८)। यो एक प्रतिलिपिकर्ताको टिप्पणी हो जुन पछि अर्को प्रतिलिपिकर्ताद्वारा मूल पाठमै मिसिन पुग्यो।</a:t>
          </a:r>
          <a:endParaRPr lang="en-US" sz="16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gm:t>
    </dgm:pt>
    <dgm:pt modelId="{95FFB5A0-3907-4FF1-8BA2-B26D8813ED79}" type="parTrans" cxnId="{04D10F1D-8013-442E-BD2C-C29C6C529ADB}">
      <dgm:prSet/>
      <dgm:spPr/>
      <dgm:t>
        <a:bodyPr/>
        <a:lstStyle/>
        <a:p>
          <a:endParaRPr lang="es-ES"/>
        </a:p>
      </dgm:t>
    </dgm:pt>
    <dgm:pt modelId="{CD335CBD-E6EA-43C1-BBE8-0D6F2C556A48}" type="sibTrans" cxnId="{04D10F1D-8013-442E-BD2C-C29C6C529ADB}">
      <dgm:prSet/>
      <dgm:spPr/>
      <dgm:t>
        <a:bodyPr/>
        <a:lstStyle/>
        <a:p>
          <a:endParaRPr lang="es-ES"/>
        </a:p>
      </dgm:t>
    </dgm:pt>
    <dgm:pt modelId="{B066C01F-B33A-4778-BBF7-5DA78A8ADA1B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उदाहरण: मत्तीले गरेको उद्धरण जसमा उनले योआशद्वारा मारिएका जकरियालाई “बेरेक्याहका छोरा” भनेका छन् (जस (वेरेक्याह) चाहिँ जकरिया पुस्तकका लेखक हुन्) (मत्ती २३:३५; तुलना गर्नुहोस् लूका ११:५१; २ इतिहास २४:२२)</a:t>
          </a:r>
          <a:endParaRPr lang="en-US" sz="14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gm:t>
    </dgm:pt>
    <dgm:pt modelId="{B8F2977D-6913-4EDF-963B-EC802B56F185}" type="parTrans" cxnId="{267CB704-149C-4139-818E-6384F5F26B6D}">
      <dgm:prSet/>
      <dgm:spPr/>
      <dgm:t>
        <a:bodyPr/>
        <a:lstStyle/>
        <a:p>
          <a:endParaRPr lang="es-ES"/>
        </a:p>
      </dgm:t>
    </dgm:pt>
    <dgm:pt modelId="{223FEEDB-47AD-4663-8FC5-469E2C57F6D1}" type="sibTrans" cxnId="{267CB704-149C-4139-818E-6384F5F26B6D}">
      <dgm:prSet/>
      <dgm:spPr/>
      <dgm:t>
        <a:bodyPr/>
        <a:lstStyle/>
        <a:p>
          <a:endParaRPr lang="es-ES"/>
        </a:p>
      </dgm:t>
    </dgm:pt>
    <dgm:pt modelId="{5D1DC165-0213-4A70-92BC-A2A619015EBB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ne-NP" sz="15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उदाहरण: केही आधुनिक संस्करणहरूले प्रभुको दिनसँग सम्बन्धित पाठलाई (प्रकाश १:१०) “आइतबार” (</a:t>
          </a:r>
          <a:r>
            <a:rPr lang="en-US" sz="15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Sunday) </a:t>
          </a:r>
          <a:r>
            <a:rPr lang="ne-NP" sz="15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भनेर अनुवाद गरेका छन्, यद्यपि यो शब्द प्रेषितको मृत्युपछि मात्र प्रयोगमा आएको थियो।</a:t>
          </a:r>
          <a:endParaRPr lang="en-US" sz="15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gm:t>
    </dgm:pt>
    <dgm:pt modelId="{C24AFDA7-C091-42EA-A0F0-EDEA62D28C4B}" type="parTrans" cxnId="{824DE38E-5DDE-43C6-9FB7-00EA2C0ECFEA}">
      <dgm:prSet/>
      <dgm:spPr/>
      <dgm:t>
        <a:bodyPr/>
        <a:lstStyle/>
        <a:p>
          <a:endParaRPr lang="es-ES"/>
        </a:p>
      </dgm:t>
    </dgm:pt>
    <dgm:pt modelId="{CB0E3701-633E-4DAF-B787-1B6264C24111}" type="sibTrans" cxnId="{824DE38E-5DDE-43C6-9FB7-00EA2C0ECFEA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CBD5BA02-1583-4EA4-A295-D57EA63ADDBA}" srcId="{F4AE6EF0-5424-4A81-9604-A99A1C6B2922}" destId="{9D5FA2D3-A3E5-4508-AA99-483CDC182C34}" srcOrd="1" destOrd="0" parTransId="{9A992AC7-DAAC-42F7-927D-07389B1C5C0A}" sibTransId="{791F0C4F-29CF-4337-93A9-7317A3C2E072}"/>
    <dgm:cxn modelId="{267CB704-149C-4139-818E-6384F5F26B6D}" srcId="{750603F7-4E0E-40BD-9FC8-6F1082B0FDDB}" destId="{B066C01F-B33A-4778-BBF7-5DA78A8ADA1B}" srcOrd="1" destOrd="0" parTransId="{B8F2977D-6913-4EDF-963B-EC802B56F185}" sibTransId="{223FEEDB-47AD-4663-8FC5-469E2C57F6D1}"/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04D10F1D-8013-442E-BD2C-C29C6C529ADB}" srcId="{C6311A42-1E9F-4CE5-9C37-83505628FC13}" destId="{A183E52A-E004-4435-B6FC-E4C04881C228}" srcOrd="1" destOrd="0" parTransId="{95FFB5A0-3907-4FF1-8BA2-B26D8813ED79}" sibTransId="{CD335CBD-E6EA-43C1-BBE8-0D6F2C556A48}"/>
    <dgm:cxn modelId="{CDCE3E1F-741C-4BCB-8146-E57682E900D3}" type="presOf" srcId="{A183E52A-E004-4435-B6FC-E4C04881C228}" destId="{FAC9F74B-F150-4795-A275-4CCA30C0FD74}" srcOrd="0" destOrd="2" presId="urn:microsoft.com/office/officeart/2005/8/layout/hList3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C978F53F-F206-4219-8584-DCF7489CF41F}" type="presOf" srcId="{B066C01F-B33A-4778-BBF7-5DA78A8ADA1B}" destId="{CA4D7B83-137E-4956-A840-E8D8D786BF24}" srcOrd="0" destOrd="2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824DE38E-5DDE-43C6-9FB7-00EA2C0ECFEA}" srcId="{FFA168ED-C004-47D4-A9FE-3E847772731C}" destId="{5D1DC165-0213-4A70-92BC-A2A619015EBB}" srcOrd="1" destOrd="0" parTransId="{C24AFDA7-C091-42EA-A0F0-EDEA62D28C4B}" sibTransId="{CB0E3701-633E-4DAF-B787-1B6264C24111}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658812BF-60BF-450B-A13A-85D1267941A2}" type="presOf" srcId="{5D1DC165-0213-4A70-92BC-A2A619015EBB}" destId="{8D37A1EB-09DF-4C2C-8DA9-802AE338DC45}" srcOrd="0" destOrd="2" presId="urn:microsoft.com/office/officeart/2005/8/layout/hList3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8EC10AFF-EC9A-4C6A-B05D-636D3494B244}" type="presOf" srcId="{9D5FA2D3-A3E5-4508-AA99-483CDC182C34}" destId="{03DA7B94-B351-4D85-9EAA-E7712D00A9F2}" srcOrd="0" destOrd="2" presId="urn:microsoft.com/office/officeart/2005/8/layout/hList3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दाऊदझैं</a:t>
          </a:r>
          <a:r>
            <a:rPr lang="ne-NP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खेदाइमा </a:t>
          </a:r>
          <a:r>
            <a:rPr lang="ne-NP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परेकाहरू</a:t>
          </a:r>
          <a:endParaRPr lang="en-US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prstClr val="white">
            <a:alpha val="40000"/>
          </a:prstClr>
        </a:solidFill>
        <a:ln w="12700" cap="flat" cmpd="sng" algn="ctr">
          <a:solidFill>
            <a:srgbClr val="FFFF6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सुलेमानझैं</a:t>
          </a:r>
          <a:r>
            <a:rPr lang="ne-NP" sz="1600" b="1" kern="1200" dirty="0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ne-NP" sz="1600" b="1" kern="1200" dirty="0" err="1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राजदरबारमा</a:t>
          </a:r>
          <a:r>
            <a:rPr lang="ne-NP" sz="1600" b="1" kern="1200" dirty="0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ne-NP" sz="1600" b="1" kern="1200" dirty="0" err="1">
              <a:solidFill>
                <a:srgbClr val="00CC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रहेकाहरू</a:t>
          </a:r>
          <a:endParaRPr lang="en-US" sz="1600" b="1" kern="1200" noProof="0" dirty="0">
            <a:solidFill>
              <a:srgbClr val="00CC00">
                <a:lumMod val="20000"/>
                <a:lumOff val="80000"/>
              </a:srgbClr>
            </a:solidFill>
            <a:effectLst>
              <a:glow rad="101600">
                <a:prstClr val="black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prstClr val="white">
            <a:alpha val="40000"/>
          </a:prstClr>
        </a:solidFill>
        <a:ln w="12700" cap="flat" cmpd="sng" algn="ctr">
          <a:solidFill>
            <a:srgbClr val="FFFF6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rgbClr val="FF99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दानियलझैं</a:t>
          </a:r>
          <a:r>
            <a:rPr lang="ne-NP" sz="1600" b="1" kern="1200" dirty="0">
              <a:solidFill>
                <a:srgbClr val="FF99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परदेशमा </a:t>
          </a:r>
          <a:r>
            <a:rPr lang="ne-NP" sz="1600" b="1" kern="1200" dirty="0" err="1">
              <a:solidFill>
                <a:srgbClr val="FF9900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रहेकाहरू</a:t>
          </a:r>
          <a:endParaRPr lang="en-US" sz="1600" b="1" kern="1200" noProof="0" dirty="0">
            <a:solidFill>
              <a:srgbClr val="FF9900">
                <a:lumMod val="20000"/>
                <a:lumOff val="80000"/>
              </a:srgbClr>
            </a:solidFill>
            <a:effectLst>
              <a:glow rad="101600">
                <a:prstClr val="black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prstClr val="white">
            <a:alpha val="40000"/>
          </a:prstClr>
        </a:solidFill>
        <a:ln w="12700" cap="flat" cmpd="sng" algn="ctr">
          <a:solidFill>
            <a:srgbClr val="FFFF6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rgbClr val="FFFF66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पावलझैं</a:t>
          </a:r>
          <a:r>
            <a:rPr lang="ne-NP" sz="1600" b="1" kern="1200" dirty="0">
              <a:solidFill>
                <a:srgbClr val="FFFF66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जेलमा </a:t>
          </a:r>
          <a:r>
            <a:rPr lang="ne-NP" sz="1600" b="1" kern="1200" dirty="0" err="1">
              <a:solidFill>
                <a:srgbClr val="FFFF66">
                  <a:lumMod val="20000"/>
                  <a:lumOff val="80000"/>
                </a:srgbClr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रहेकाहरू</a:t>
          </a:r>
          <a:endParaRPr lang="en-US" sz="1600" b="1" kern="1200" noProof="0" dirty="0">
            <a:solidFill>
              <a:srgbClr val="FFFF66">
                <a:lumMod val="20000"/>
                <a:lumOff val="80000"/>
              </a:srgbClr>
            </a:solidFill>
            <a:effectLst>
              <a:glow rad="101600">
                <a:prstClr val="black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rgbClr val="FF5050">
            <a:tint val="50000"/>
            <a:alpha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66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 err="1">
              <a:solidFill>
                <a:srgbClr val="E5F5FF"/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यूहन्नाझैं</a:t>
          </a:r>
          <a:r>
            <a:rPr lang="ne-NP" sz="1600" b="1" kern="1200" dirty="0">
              <a:solidFill>
                <a:srgbClr val="E5F5FF"/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देश निकालामा </a:t>
          </a:r>
          <a:r>
            <a:rPr lang="ne-NP" sz="1600" b="1" kern="1200" dirty="0" err="1">
              <a:solidFill>
                <a:srgbClr val="E5F5FF"/>
              </a:solidFill>
              <a:effectLst>
                <a:glow rad="1016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रहेकाहरू</a:t>
          </a:r>
          <a:endParaRPr lang="en-US" sz="1600" b="1" kern="1200" noProof="0" dirty="0">
            <a:solidFill>
              <a:srgbClr val="E5F5FF"/>
            </a:solidFill>
            <a:effectLst>
              <a:glow rad="101600">
                <a:prstClr val="black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898"/>
          <a:ext cx="5728825" cy="311298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ऐतिहासिक वृत्तान्तहरू (उत्पत्ति ३७:२)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16094"/>
        <a:ext cx="5698433" cy="280906"/>
      </dsp:txXfrm>
    </dsp:sp>
    <dsp:sp modelId="{9CDF292F-7AA4-4C9A-BCA8-216E1731C09F}">
      <dsp:nvSpPr>
        <dsp:cNvPr id="0" name=""/>
        <dsp:cNvSpPr/>
      </dsp:nvSpPr>
      <dsp:spPr>
        <a:xfrm>
          <a:off x="0" y="319551"/>
          <a:ext cx="5728825" cy="311298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वंशावलीहरू (उत्पत्ति ५:१)</a:t>
          </a:r>
          <a:endParaRPr lang="en-US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334747"/>
        <a:ext cx="5698433" cy="280906"/>
      </dsp:txXfrm>
    </dsp:sp>
    <dsp:sp modelId="{6A23640A-FE65-4547-8FF1-69CD1665EE7B}">
      <dsp:nvSpPr>
        <dsp:cNvPr id="0" name=""/>
        <dsp:cNvSpPr/>
      </dsp:nvSpPr>
      <dsp:spPr>
        <a:xfrm>
          <a:off x="0" y="638204"/>
          <a:ext cx="5728825" cy="311298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भविष्यवाणीहरू (</a:t>
          </a:r>
          <a:r>
            <a:rPr lang="ne-NP" sz="2000" b="1" kern="1200" dirty="0" err="1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यसैया</a:t>
          </a: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१३:१)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653400"/>
        <a:ext cx="5698433" cy="280906"/>
      </dsp:txXfrm>
    </dsp:sp>
    <dsp:sp modelId="{8D141A1E-82A6-4D75-8D19-3E1D03942BA4}">
      <dsp:nvSpPr>
        <dsp:cNvPr id="0" name=""/>
        <dsp:cNvSpPr/>
      </dsp:nvSpPr>
      <dsp:spPr>
        <a:xfrm>
          <a:off x="0" y="956858"/>
          <a:ext cx="5728825" cy="311298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अन्तको समय वा प्रकटीकरणसम्बन्धी दर्शनहरू (प्रकाश १२:१)</a:t>
          </a:r>
          <a:endParaRPr lang="en-US" sz="16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972054"/>
        <a:ext cx="5698433" cy="280906"/>
      </dsp:txXfrm>
    </dsp:sp>
    <dsp:sp modelId="{C40C0A74-EA93-4224-9CBB-D814D4DBD921}">
      <dsp:nvSpPr>
        <dsp:cNvPr id="0" name=""/>
        <dsp:cNvSpPr/>
      </dsp:nvSpPr>
      <dsp:spPr>
        <a:xfrm>
          <a:off x="0" y="1275511"/>
          <a:ext cx="5728825" cy="311298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कविताहरू (</a:t>
          </a:r>
          <a:r>
            <a:rPr lang="ne-NP" sz="2000" b="1" kern="1200" dirty="0" err="1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यसैयाको</a:t>
          </a: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धेरैजसो भाग)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1290707"/>
        <a:ext cx="5698433" cy="280906"/>
      </dsp:txXfrm>
    </dsp:sp>
    <dsp:sp modelId="{4776BF43-960A-49BB-8E45-4FA356F856D0}">
      <dsp:nvSpPr>
        <dsp:cNvPr id="0" name=""/>
        <dsp:cNvSpPr/>
      </dsp:nvSpPr>
      <dsp:spPr>
        <a:xfrm>
          <a:off x="0" y="1594165"/>
          <a:ext cx="5728825" cy="311298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गीतहरू (श्रेष्ठ गीत १:१)</a:t>
          </a:r>
          <a:endParaRPr lang="en-US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1609361"/>
        <a:ext cx="5698433" cy="280906"/>
      </dsp:txXfrm>
    </dsp:sp>
    <dsp:sp modelId="{76E3323B-82A1-4772-9243-1FCC891EC0A8}">
      <dsp:nvSpPr>
        <dsp:cNvPr id="0" name=""/>
        <dsp:cNvSpPr/>
      </dsp:nvSpPr>
      <dsp:spPr>
        <a:xfrm>
          <a:off x="0" y="1912818"/>
          <a:ext cx="5728825" cy="311298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समानान्तर कथनहरू (</a:t>
          </a:r>
          <a:r>
            <a:rPr lang="ne-NP" sz="2000" b="1" kern="1200" dirty="0" err="1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यसैया</a:t>
          </a: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१७:७)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1928014"/>
        <a:ext cx="5698433" cy="280906"/>
      </dsp:txXfrm>
    </dsp:sp>
    <dsp:sp modelId="{6148C81F-F04F-44BC-8D7A-3C655EE8E6C9}">
      <dsp:nvSpPr>
        <dsp:cNvPr id="0" name=""/>
        <dsp:cNvSpPr/>
      </dsp:nvSpPr>
      <dsp:spPr>
        <a:xfrm>
          <a:off x="0" y="2231471"/>
          <a:ext cx="5728825" cy="311298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दृष्टान्तहरू (लूका १८:१)</a:t>
          </a:r>
          <a:endParaRPr lang="en-US" sz="2000" b="1" kern="1200" noProof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2246667"/>
        <a:ext cx="5698433" cy="280906"/>
      </dsp:txXfrm>
    </dsp:sp>
    <dsp:sp modelId="{09AFF0BC-71D2-476B-913E-E29D5F954ED2}">
      <dsp:nvSpPr>
        <dsp:cNvPr id="0" name=""/>
        <dsp:cNvSpPr/>
      </dsp:nvSpPr>
      <dsp:spPr>
        <a:xfrm>
          <a:off x="0" y="2550125"/>
          <a:ext cx="5728825" cy="311298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पत्रहरू (२ </a:t>
          </a:r>
          <a:r>
            <a:rPr lang="ne-NP" sz="2000" b="1" kern="1200" dirty="0" err="1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थिस्सलोनिकी</a:t>
          </a:r>
          <a:r>
            <a:rPr lang="ne-NP" sz="2000" b="1" kern="1200" dirty="0">
              <a:solidFill>
                <a:srgbClr val="FFFF66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३:१७)</a:t>
          </a:r>
          <a:endParaRPr lang="en-US" sz="2000" b="1" kern="1200" noProof="0" dirty="0">
            <a:solidFill>
              <a:srgbClr val="FFFF66">
                <a:lumMod val="40000"/>
                <a:lumOff val="60000"/>
              </a:srgbClr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5196" y="2565321"/>
        <a:ext cx="5698433" cy="2809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/>
            <a:t>परमेश्वरले आफ्नो सन्देश </a:t>
          </a:r>
          <a:r>
            <a:rPr lang="ne-NP" sz="1800" b="1" kern="1200" noProof="0" dirty="0" err="1"/>
            <a:t>पुर्‍याउन</a:t>
          </a:r>
          <a:r>
            <a:rPr lang="ne-NP" sz="1800" b="1" kern="1200" noProof="0" dirty="0"/>
            <a:t> अपूर्ण मानिसहरू—अर्थात् “माटोका भाँडाहरू”—लाई प्रयोग गर्ने छनौट गर्नुभयो। यो </a:t>
          </a:r>
          <a:r>
            <a:rPr lang="ne-NP" sz="1800" b="1" kern="1200" noProof="0" dirty="0" err="1"/>
            <a:t>अपूर्णताले</a:t>
          </a:r>
          <a:r>
            <a:rPr lang="ne-NP" sz="1800" b="1" kern="1200" noProof="0" dirty="0"/>
            <a:t> सन्देशलाई कसरी प्रभावित गर्यो? के बाइबल १००% भरपर्दो छ?</a:t>
          </a:r>
          <a:endParaRPr lang="en-US" sz="1800" kern="1200" noProof="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solidFill>
                <a:schemeClr val="accent2">
                  <a:lumMod val="50000"/>
                </a:schemeClr>
              </a:solidFill>
            </a:rPr>
            <a:t>   प्राचीन शब्दहरू: </a:t>
          </a:r>
          <a:endParaRPr lang="en-US" sz="1800" b="1" kern="1200" noProof="0" dirty="0">
            <a:solidFill>
              <a:schemeClr val="accent2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हिब्रू, अरामी वा ग्रीक भाषाका ती शब्दहरू, जसको अर्थ हामीलाई थाहा छैन, वा भविष्यवक्ताको समयमा अर्कै अर्थमा प्रयोग गरिएको थियो।</a:t>
          </a:r>
          <a:endParaRPr lang="en-US" sz="1400" b="1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उदाहरणहरू: गोफेर (</a:t>
          </a:r>
          <a:r>
            <a:rPr lang="en-US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Gopher / </a:t>
          </a:r>
          <a:r>
            <a:rPr lang="he-IL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גֹּפֶר) (</a:t>
          </a: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उत्पत्ति ६:१४); सेला (</a:t>
          </a:r>
          <a:r>
            <a:rPr lang="en-US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Selah / </a:t>
          </a:r>
          <a:r>
            <a:rPr lang="he-IL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סֶלָה) (</a:t>
          </a: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धेरै भजनसंग्रहहरूमा प्रयोग भएको)</a:t>
          </a:r>
          <a:endParaRPr lang="en-US" sz="14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400" b="1" kern="1200" noProof="0" dirty="0" err="1">
              <a:solidFill>
                <a:srgbClr val="8D8A00"/>
              </a:solidFill>
            </a:rPr>
            <a:t>नक्‍कल</a:t>
          </a:r>
          <a:r>
            <a:rPr lang="ne-NP" sz="1400" b="1" kern="1200" noProof="0" dirty="0">
              <a:solidFill>
                <a:srgbClr val="8D8A00"/>
              </a:solidFill>
            </a:rPr>
            <a:t> </a:t>
          </a:r>
          <a:r>
            <a:rPr lang="ne-NP" sz="1400" b="1" kern="1200" noProof="0" dirty="0" err="1">
              <a:solidFill>
                <a:srgbClr val="8D8A00"/>
              </a:solidFill>
            </a:rPr>
            <a:t>गर्नेहरू</a:t>
          </a:r>
          <a:r>
            <a:rPr lang="ne-NP" sz="1400" b="1" kern="1200" noProof="0" dirty="0">
              <a:solidFill>
                <a:srgbClr val="8D8A00"/>
              </a:solidFill>
            </a:rPr>
            <a:t> (</a:t>
          </a:r>
          <a:r>
            <a:rPr lang="ne-NP" sz="1400" b="1" kern="1200" noProof="0" dirty="0" err="1">
              <a:solidFill>
                <a:srgbClr val="8D8A00"/>
              </a:solidFill>
            </a:rPr>
            <a:t>कपिस्टहरू</a:t>
          </a:r>
          <a:r>
            <a:rPr lang="ne-NP" sz="1400" b="1" kern="1200" noProof="0" dirty="0">
              <a:solidFill>
                <a:srgbClr val="8D8A00"/>
              </a:solidFill>
            </a:rPr>
            <a:t>) द्वारा भएका त्रुटिहरू:</a:t>
          </a:r>
          <a:r>
            <a:rPr lang="ne-NP" sz="1200" b="1" kern="1200" noProof="0" dirty="0">
              <a:solidFill>
                <a:srgbClr val="8D8A00"/>
              </a:solidFill>
            </a:rPr>
            <a:t> </a:t>
          </a:r>
          <a:endParaRPr lang="en-US" sz="1200" b="1" kern="1200" noProof="0" dirty="0">
            <a:solidFill>
              <a:srgbClr val="8D8A00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ne-NP" sz="1600" b="1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ग्रन्थहरूको प्रतिलिपि बनाउँदा वा सुनेर लेख्दा, कपिस्टहरूले गल्तीहरू गर्न सक्थे (नयाँ नियममा यो बढी सामान्य छ)।</a:t>
          </a:r>
          <a:endParaRPr lang="en-US" sz="1400" b="1" kern="1200" noProof="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ne-NP" sz="16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उदाहरण: “जोहानीन अल्पविराम” (</a:t>
          </a:r>
          <a:r>
            <a:rPr lang="en-US" sz="16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Johannine Comma) (</a:t>
          </a:r>
          <a:r>
            <a:rPr lang="ne-NP" sz="16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१ यूहन्ना ५:७-८)। यो एक प्रतिलिपिकर्ताको टिप्पणी हो जुन पछि अर्को प्रतिलिपिकर्ताद्वारा मूल पाठमै मिसिन पुग्यो।</a:t>
          </a:r>
          <a:endParaRPr lang="en-US" sz="16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ne-NP" sz="1800" b="1" kern="1200" noProof="0" dirty="0">
              <a:solidFill>
                <a:schemeClr val="accent4">
                  <a:lumMod val="50000"/>
                </a:schemeClr>
              </a:solidFill>
            </a:rPr>
            <a:t>लेखकहरू </a:t>
          </a:r>
          <a:r>
            <a:rPr lang="ne-NP" sz="1800" b="1" kern="1200" noProof="0" dirty="0" err="1">
              <a:solidFill>
                <a:schemeClr val="accent4">
                  <a:lumMod val="50000"/>
                </a:schemeClr>
              </a:solidFill>
            </a:rPr>
            <a:t>आफैंबाट</a:t>
          </a:r>
          <a:r>
            <a:rPr lang="ne-NP" sz="1800" b="1" kern="1200" noProof="0" dirty="0">
              <a:solidFill>
                <a:schemeClr val="accent4">
                  <a:lumMod val="50000"/>
                </a:schemeClr>
              </a:solidFill>
            </a:rPr>
            <a:t> भएका त्रुटिहरू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800" b="1" kern="1200" noProof="0" dirty="0">
            <a:solidFill>
              <a:schemeClr val="accent4">
                <a:lumMod val="50000"/>
              </a:schemeClr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कुनै ग्रन्थलाई सम्झनाको भरमा उद्धृत गर्दा, वा आफूले नदेखेका घटनाहरूको वर्णन गर्दा बाइबलका लेखकहरूबाट सानातिना, नगण्य त्रुटिहरू भएका हुन सक्छन्।</a:t>
          </a:r>
          <a:endParaRPr lang="en-US" sz="14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ne-NP" sz="14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उदाहरण: मत्तीले गरेको उद्धरण जसमा उनले योआशद्वारा मारिएका जकरियालाई “बेरेक्याहका छोरा” भनेका छन् (जस (वेरेक्याह) चाहिँ जकरिया पुस्तकका लेखक हुन्) (मत्ती २३:३५; तुलना गर्नुहोस् लूका ११:५१; २ इतिहास २४:२२)</a:t>
          </a:r>
          <a:endParaRPr lang="en-US" sz="14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solidFill>
                <a:schemeClr val="accent5">
                  <a:lumMod val="50000"/>
                </a:schemeClr>
              </a:solidFill>
            </a:rPr>
            <a:t>अनुवादकका त्रुटिहरू: </a:t>
          </a:r>
          <a:endParaRPr lang="en-US" sz="1800" b="1" kern="1200" noProof="0" dirty="0">
            <a:solidFill>
              <a:schemeClr val="accent5">
                <a:lumMod val="50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ne-NP" sz="15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बाइबल अनुवादकहरू, विशेष गरी आधुनिक भाषाहरूमा अनुवाद गर्नेहरू, अनुवादक आफ्नै विचारहरूबाट प्रभावित हुन सक्छन्।</a:t>
          </a:r>
          <a:endParaRPr lang="en-US" sz="15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ne-NP" sz="15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उदाहरण: केही आधुनिक संस्करणहरूले प्रभुको दिनसँग सम्बन्धित पाठलाई (प्रकाश १:१०) “आइतबार” (</a:t>
          </a:r>
          <a:r>
            <a:rPr lang="en-US" sz="15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Sunday) </a:t>
          </a:r>
          <a:r>
            <a:rPr lang="ne-NP" sz="1500" b="1" kern="1200" dirty="0">
              <a:solidFill>
                <a:prstClr val="black"/>
              </a:solidFill>
              <a:latin typeface="Aptos" panose="02110004020202020204"/>
              <a:ea typeface="+mn-ea"/>
              <a:cs typeface="Mangal" panose="02040503050203030202" pitchFamily="18" charset="0"/>
            </a:rPr>
            <a:t>भनेर अनुवाद गरेका छन्, यद्यपि यो शब्द प्रेषितको मृत्युपछि मात्र प्रयोगमा आएको थियो।</a:t>
          </a:r>
          <a:endParaRPr lang="en-US" sz="1500" b="1" kern="1200" noProof="0" dirty="0">
            <a:solidFill>
              <a:prstClr val="black"/>
            </a:solidFill>
            <a:latin typeface="Aptos" panose="02110004020202020204"/>
            <a:ea typeface="+mn-ea"/>
            <a:cs typeface="Mangal" panose="02040503050203030202" pitchFamily="18" charset="0"/>
          </a:endParaRPr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01/11/2026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ne-NP" sz="54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भविष्यवाणीसम्बन्धी लेखहरू</a:t>
            </a:r>
            <a:endParaRPr lang="en-US" sz="5400" b="1" spc="300" noProof="0" dirty="0">
              <a:ln w="12700" cmpd="sng">
                <a:noFill/>
                <a:prstDash val="solid"/>
              </a:ln>
              <a:gradFill>
                <a:gsLst>
                  <a:gs pos="0">
                    <a:schemeClr val="accent3">
                      <a:lumMod val="50000"/>
                    </a:schemeClr>
                  </a:gs>
                  <a:gs pos="67000">
                    <a:schemeClr val="accent3">
                      <a:lumMod val="60000"/>
                      <a:lumOff val="40000"/>
                    </a:schemeClr>
                  </a:gs>
                  <a:gs pos="31000">
                    <a:schemeClr val="accent3">
                      <a:lumMod val="75000"/>
                    </a:schemeClr>
                  </a:gs>
                  <a:gs pos="87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8388599" y="6452119"/>
            <a:ext cx="26003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e-NP" sz="1600" b="1" noProof="0" dirty="0">
                <a:solidFill>
                  <a:schemeClr val="accent6">
                    <a:lumMod val="50000"/>
                  </a:schemeClr>
                </a:solidFill>
              </a:rPr>
              <a:t>नोभेम्बर ७, २०२६ को पाठ ६</a:t>
            </a:r>
            <a:endParaRPr lang="en-US" sz="1600" b="1" noProof="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“किनकी पहिले जति कुराहरू लेखिएका थिए, ती हाम्रै शिक्षाका निम्ति लेखिएका हुन्, ताकि हामीले पवित्र शास्त्रको धीरज र सान्त्वनाद्वारा आशा पाऔं।” (</a:t>
            </a:r>
            <a:r>
              <a:rPr kumimoji="0" lang="ne-N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रोमी</a:t>
            </a:r>
            <a:r>
              <a:rPr kumimoji="0" lang="ne-NP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१५:४)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01196" y="3870834"/>
            <a:ext cx="627697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2000" b="1" dirty="0">
                <a:solidFill>
                  <a:srgbClr val="9C00AC"/>
                </a:solidFill>
              </a:rPr>
              <a:t>भविष्यवाणीसम्बन्धी लेखहरू:</a:t>
            </a:r>
            <a:r>
              <a:rPr lang="en-US" sz="2000" b="1" noProof="0" dirty="0">
                <a:solidFill>
                  <a:srgbClr val="9C00AC"/>
                </a:solidFill>
              </a:rPr>
              <a:t>:</a:t>
            </a:r>
          </a:p>
          <a:p>
            <a:pPr lvl="1"/>
            <a:r>
              <a:rPr lang="ne-NP" sz="2000" b="1" dirty="0"/>
              <a:t>कहाँ र किन लेखिएका थिए?</a:t>
            </a:r>
          </a:p>
          <a:p>
            <a:pPr lvl="1"/>
            <a:r>
              <a:rPr lang="ne-NP" sz="2000" b="1" dirty="0"/>
              <a:t>कुन-कुन शैलीहरूमा लेखिएका थिए?</a:t>
            </a:r>
          </a:p>
          <a:p>
            <a:pPr>
              <a:spcBef>
                <a:spcPts val="1200"/>
              </a:spcBef>
            </a:pPr>
            <a:r>
              <a:rPr lang="ne-NP" sz="2000" b="1" dirty="0">
                <a:solidFill>
                  <a:srgbClr val="002FA4"/>
                </a:solidFill>
              </a:rPr>
              <a:t>सचिवहरू (लेखनदासहरू ) र बाह्य सामग्रीहरूको प्रयोग:</a:t>
            </a:r>
          </a:p>
          <a:p>
            <a:pPr lvl="1"/>
            <a:r>
              <a:rPr lang="ne-NP" sz="2000" b="1" dirty="0"/>
              <a:t>साहित्यिक सहायकहरू किन प्रयोग गरिए?</a:t>
            </a:r>
          </a:p>
          <a:p>
            <a:pPr lvl="1"/>
            <a:r>
              <a:rPr lang="ne-NP" sz="2000" b="1" dirty="0"/>
              <a:t>भविष्यवक्ताहरूले कस्ता बाह्य सामग्रीहरू प्रयोग गरे?</a:t>
            </a:r>
          </a:p>
          <a:p>
            <a:pPr>
              <a:spcBef>
                <a:spcPts val="1200"/>
              </a:spcBef>
            </a:pPr>
            <a:r>
              <a:rPr lang="ne-NP" sz="2000" b="1" dirty="0">
                <a:solidFill>
                  <a:srgbClr val="A80020"/>
                </a:solidFill>
              </a:rPr>
              <a:t>सन्देशमा मिसिएको मानवता:</a:t>
            </a:r>
            <a:endParaRPr lang="es-ES" sz="2000" b="1" dirty="0">
              <a:solidFill>
                <a:srgbClr val="A80020"/>
              </a:solidFill>
            </a:endParaRPr>
          </a:p>
          <a:p>
            <a:pPr lvl="1">
              <a:spcBef>
                <a:spcPts val="600"/>
              </a:spcBef>
            </a:pPr>
            <a:r>
              <a:rPr lang="ne-NP" sz="2000" b="1" dirty="0"/>
              <a:t>के बाइबलमा त्रुटिहरू छन्?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lvl="0">
              <a:spcBef>
                <a:spcPts val="600"/>
              </a:spcBef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ne-NP" dirty="0"/>
              <a:t>यो परमेश्वरको वचन भएतापनि, परमेश्वरले बाइबल आफैले लेख्‍नुभएन। उहाँले यसका लागि आफूद्वारा प्रेरित गरिएका मानव जातिलाई प्रयोग गर्नुभयो।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6292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32984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639296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610979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 err="1">
                <a:solidFill>
                  <a:prstClr val="black"/>
                </a:solidFill>
              </a:rPr>
              <a:t>उहाँले</a:t>
            </a:r>
            <a:r>
              <a:rPr lang="ne-NP" sz="2000" b="1" dirty="0">
                <a:solidFill>
                  <a:prstClr val="black"/>
                </a:solidFill>
              </a:rPr>
              <a:t> </a:t>
            </a:r>
            <a:r>
              <a:rPr lang="ne-NP" sz="2000" b="1" dirty="0" err="1">
                <a:solidFill>
                  <a:prstClr val="black"/>
                </a:solidFill>
              </a:rPr>
              <a:t>तिनीहरूलाई</a:t>
            </a:r>
            <a:r>
              <a:rPr lang="ne-NP" sz="2000" b="1" dirty="0">
                <a:solidFill>
                  <a:prstClr val="black"/>
                </a:solidFill>
              </a:rPr>
              <a:t> कुन शब्दहरू प्रयोग गर्ने, लेखन शैली कस्तो हुने, र ईश्वरीय सन्देशलाई व्यक्त गर्न अन्य विवरणहरू छनौट गर्ने केही स्वतन्त्रता दिनुभयो।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1312002"/>
            <a:ext cx="67436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 err="1">
                <a:solidFill>
                  <a:prstClr val="black"/>
                </a:solidFill>
              </a:rPr>
              <a:t>उहाँले</a:t>
            </a:r>
            <a:r>
              <a:rPr lang="ne-NP" sz="2000" b="1" dirty="0">
                <a:solidFill>
                  <a:prstClr val="black"/>
                </a:solidFill>
              </a:rPr>
              <a:t> केवल </a:t>
            </a:r>
            <a:r>
              <a:rPr lang="ne-NP" sz="2000" b="1" dirty="0" err="1">
                <a:solidFill>
                  <a:prstClr val="black"/>
                </a:solidFill>
              </a:rPr>
              <a:t>तिनीहरूलाई</a:t>
            </a:r>
            <a:r>
              <a:rPr lang="ne-NP" sz="2000" b="1" dirty="0">
                <a:solidFill>
                  <a:prstClr val="black"/>
                </a:solidFill>
              </a:rPr>
              <a:t> आफूले देखाएका वा </a:t>
            </a:r>
            <a:r>
              <a:rPr lang="ne-NP" sz="2000" b="1" dirty="0" err="1">
                <a:solidFill>
                  <a:prstClr val="black"/>
                </a:solidFill>
              </a:rPr>
              <a:t>तिनीहरूको</a:t>
            </a:r>
            <a:r>
              <a:rPr lang="ne-NP" sz="2000" b="1" dirty="0">
                <a:solidFill>
                  <a:prstClr val="black"/>
                </a:solidFill>
              </a:rPr>
              <a:t> मनमा हालेका कुराहरू </a:t>
            </a:r>
            <a:r>
              <a:rPr lang="ne-NP" sz="2000" b="1" dirty="0" err="1">
                <a:solidFill>
                  <a:prstClr val="black"/>
                </a:solidFill>
              </a:rPr>
              <a:t>लेख्‍न</a:t>
            </a:r>
            <a:r>
              <a:rPr lang="ne-NP" sz="2000" b="1" dirty="0">
                <a:solidFill>
                  <a:prstClr val="black"/>
                </a:solidFill>
              </a:rPr>
              <a:t> भन्नुभयो।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e-NP" sz="7200" b="1" noProof="0" dirty="0">
                <a:ln/>
                <a:solidFill>
                  <a:srgbClr val="8D42C6"/>
                </a:solidFill>
              </a:rPr>
              <a:t>भविष्यवाणीसम्बन्धी लेखहरू</a:t>
            </a:r>
            <a:endParaRPr lang="en-US" sz="7200" b="1" noProof="0" dirty="0">
              <a:ln/>
              <a:solidFill>
                <a:srgbClr val="8D42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कहाँ र किन लेखिएका थिए?</a:t>
            </a:r>
            <a:endParaRPr lang="en-US" sz="44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“अब जाऊ, यसलाई </a:t>
            </a:r>
            <a:r>
              <a:rPr lang="ne-NP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तिनीहरूको</a:t>
            </a:r>
            <a:r>
              <a:rPr lang="ne-NP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निम्ति एउटा पाटीमा लेख, र एउटा </a:t>
            </a:r>
            <a:r>
              <a:rPr lang="ne-NP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मुठ्ठामा</a:t>
            </a:r>
            <a:r>
              <a:rPr lang="ne-NP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खोप, ताकि आगामी दिनहरूमा यो सदाका लागि गवाही </a:t>
            </a:r>
            <a:r>
              <a:rPr lang="ne-NP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बनिरहोस्</a:t>
            </a:r>
            <a:r>
              <a:rPr lang="ne-NP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।” (</a:t>
            </a:r>
            <a:r>
              <a:rPr lang="ne-NP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यसैया</a:t>
            </a:r>
            <a:r>
              <a:rPr lang="ne-NP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३०:८)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49097"/>
            <a:ext cx="73084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lvl="0">
              <a:spcBef>
                <a:spcPts val="600"/>
              </a:spcBef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ne-NP" dirty="0"/>
              <a:t>बाइबल लेख्‍नका लागि परमेश्वरद्वारा प्रेरित पहिलो व्यक्ति मोशा हुन्। मिद्यानको मरुभूमिमा उनले अय्यूब र उत्पत्तिको पुस्तक लेखे। निर्गमनको समयमा, उनले घटनाहरूलाई लिखित रूपमा रेकर्ड गर्ने स्पष्ट आज्ञा प्राप्त गरे (प्रस्थान १७:८)।</a:t>
            </a:r>
            <a:endParaRPr lang="en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परमेश्वरले मानिसहरू र उनीहरूले रेकर्ड गर्नुपर्ने सन्देश दुवैलाई यो उद्देश्यका साथ रोज्नुभयो कि हाम्रो मुक्तिको निम्ति </a:t>
            </a:r>
            <a:r>
              <a:rPr lang="ne-NP" sz="2000" b="1" dirty="0" err="1"/>
              <a:t>उहाँले</a:t>
            </a:r>
            <a:r>
              <a:rPr lang="ne-NP" sz="2000" b="1" dirty="0"/>
              <a:t> प्रकाश पार्न चाहनुभएको कुराबाट केही पनि </a:t>
            </a:r>
            <a:r>
              <a:rPr lang="ne-NP" sz="2000" b="1" dirty="0" err="1"/>
              <a:t>नहराओस्</a:t>
            </a:r>
            <a:r>
              <a:rPr lang="ne-NP" sz="2000" b="1" dirty="0"/>
              <a:t> (२ </a:t>
            </a:r>
            <a:r>
              <a:rPr lang="ne-NP" sz="2000" b="1" dirty="0" err="1"/>
              <a:t>तिमोथी</a:t>
            </a:r>
            <a:r>
              <a:rPr lang="ne-NP" sz="2000" b="1" dirty="0"/>
              <a:t> ३:१५)।</a:t>
            </a:r>
            <a:endParaRPr lang="en-US" sz="2000" b="1" noProof="0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874238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644235"/>
            <a:ext cx="730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बाइबलका लेखकहरूले विभिन्न परिस्थितिहरूमा लेखे:</a:t>
            </a:r>
            <a:r>
              <a:rPr lang="en-US" sz="2000" b="1" noProof="0" dirty="0"/>
              <a:t>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650554"/>
            <a:ext cx="73084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पुस्तक </a:t>
            </a:r>
            <a:r>
              <a:rPr lang="ne-NP" sz="2000" b="1" dirty="0" err="1">
                <a:solidFill>
                  <a:prstClr val="black"/>
                </a:solidFill>
              </a:rPr>
              <a:t>लेख्‍न</a:t>
            </a:r>
            <a:r>
              <a:rPr lang="ne-NP" sz="2000" b="1" dirty="0">
                <a:solidFill>
                  <a:prstClr val="black"/>
                </a:solidFill>
              </a:rPr>
              <a:t> स्पष्ट आज्ञा प्राप्त गर्ने अन्य भविष्यवक्ताहरू हुन्: </a:t>
            </a:r>
            <a:r>
              <a:rPr lang="ne-NP" sz="2000" b="1" dirty="0" err="1">
                <a:solidFill>
                  <a:prstClr val="black"/>
                </a:solidFill>
              </a:rPr>
              <a:t>यसैया</a:t>
            </a:r>
            <a:r>
              <a:rPr lang="ne-NP" sz="2000" b="1" dirty="0">
                <a:solidFill>
                  <a:prstClr val="black"/>
                </a:solidFill>
              </a:rPr>
              <a:t> (</a:t>
            </a:r>
            <a:r>
              <a:rPr lang="ne-NP" sz="2000" b="1" dirty="0" err="1">
                <a:solidFill>
                  <a:prstClr val="black"/>
                </a:solidFill>
              </a:rPr>
              <a:t>यसैया</a:t>
            </a:r>
            <a:r>
              <a:rPr lang="ne-NP" sz="2000" b="1" dirty="0">
                <a:solidFill>
                  <a:prstClr val="black"/>
                </a:solidFill>
              </a:rPr>
              <a:t> ३०:८); </a:t>
            </a:r>
            <a:r>
              <a:rPr lang="ne-NP" sz="2000" b="1" dirty="0" err="1">
                <a:solidFill>
                  <a:prstClr val="black"/>
                </a:solidFill>
              </a:rPr>
              <a:t>यर्मिया</a:t>
            </a:r>
            <a:r>
              <a:rPr lang="ne-NP" sz="2000" b="1" dirty="0">
                <a:solidFill>
                  <a:prstClr val="black"/>
                </a:solidFill>
              </a:rPr>
              <a:t> (</a:t>
            </a:r>
            <a:r>
              <a:rPr lang="ne-NP" sz="2000" b="1" dirty="0" err="1">
                <a:solidFill>
                  <a:prstClr val="black"/>
                </a:solidFill>
              </a:rPr>
              <a:t>यर्मिया</a:t>
            </a:r>
            <a:r>
              <a:rPr lang="ne-NP" sz="2000" b="1" dirty="0">
                <a:solidFill>
                  <a:prstClr val="black"/>
                </a:solidFill>
              </a:rPr>
              <a:t> ३६:२); </a:t>
            </a:r>
            <a:r>
              <a:rPr lang="ne-NP" sz="2000" b="1" dirty="0" err="1">
                <a:solidFill>
                  <a:prstClr val="black"/>
                </a:solidFill>
              </a:rPr>
              <a:t>हबकूक</a:t>
            </a:r>
            <a:r>
              <a:rPr lang="ne-NP" sz="2000" b="1" dirty="0">
                <a:solidFill>
                  <a:prstClr val="black"/>
                </a:solidFill>
              </a:rPr>
              <a:t> (</a:t>
            </a:r>
            <a:r>
              <a:rPr lang="ne-NP" sz="2000" b="1" dirty="0" err="1">
                <a:solidFill>
                  <a:prstClr val="black"/>
                </a:solidFill>
              </a:rPr>
              <a:t>हबकूक</a:t>
            </a:r>
            <a:r>
              <a:rPr lang="ne-NP" sz="2000" b="1" dirty="0">
                <a:solidFill>
                  <a:prstClr val="black"/>
                </a:solidFill>
              </a:rPr>
              <a:t> २:२); र </a:t>
            </a:r>
            <a:r>
              <a:rPr lang="ne-NP" sz="2000" b="1" dirty="0" err="1">
                <a:solidFill>
                  <a:prstClr val="black"/>
                </a:solidFill>
              </a:rPr>
              <a:t>यूहन्ना</a:t>
            </a:r>
            <a:r>
              <a:rPr lang="ne-NP" sz="2000" b="1" dirty="0">
                <a:solidFill>
                  <a:prstClr val="black"/>
                </a:solidFill>
              </a:rPr>
              <a:t> (प्रकाश १:११)।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84775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ne-NP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कुन-कुन शैलीहरूमा लेखिएका थिए?</a:t>
            </a:r>
            <a:endParaRPr lang="en-US" sz="3200" b="1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rgbClr val="FFFF00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“सुलेमानको श्रेष्ठ गीत” (श्रेष्ठ गीत १:१)</a:t>
            </a:r>
            <a:endParaRPr lang="en-US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722" y="1219200"/>
            <a:ext cx="7884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१,५०० वर्षभन्दा बढी समयमा ४० भन्दा बढी विभिन्न लेखकहरूद्वारा लेखिएको बाइबलमा विभिन्न किसिमका शैलीहरू पाइन्छन्। जस्तै:</a:t>
            </a:r>
            <a:endParaRPr lang="en-US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405997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5005447"/>
            <a:ext cx="7990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बाइबलले विभिन्न शैलीहरूको अधिकारको विषयमा कुनै भिन्नता </a:t>
            </a:r>
            <a:r>
              <a:rPr lang="ne-NP" sz="2000" b="1" dirty="0" err="1"/>
              <a:t>छुट्याएको</a:t>
            </a:r>
            <a:r>
              <a:rPr lang="ne-NP" sz="2000" b="1" dirty="0"/>
              <a:t> छैन। ती सबै ईश्वरीय विचारहरू व्यक्त गर्न उपयोगी छन्, किनकी प्रत्येक व्यक्तिको निम्ति एउटा शैली अर्कोभन्दा बढी प्रभावकारी हुन सक्छ।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1" y="6159046"/>
            <a:ext cx="79907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 err="1">
                <a:solidFill>
                  <a:prstClr val="black"/>
                </a:solidFill>
              </a:rPr>
              <a:t>पत्रुसले</a:t>
            </a:r>
            <a:r>
              <a:rPr lang="ne-NP" sz="2000" b="1" dirty="0">
                <a:solidFill>
                  <a:prstClr val="black"/>
                </a:solidFill>
              </a:rPr>
              <a:t> पनि यो स्पष्ट पार्छन् कि नयाँ नियमका लेखनीहरूको अधिकार पुरानो नियमकै जत्तिकै छ (२ </a:t>
            </a:r>
            <a:r>
              <a:rPr lang="ne-NP" sz="2000" b="1" dirty="0" err="1">
                <a:solidFill>
                  <a:prstClr val="black"/>
                </a:solidFill>
              </a:rPr>
              <a:t>पत्रुस</a:t>
            </a:r>
            <a:r>
              <a:rPr lang="ne-NP" sz="2000" b="1" dirty="0">
                <a:solidFill>
                  <a:prstClr val="black"/>
                </a:solidFill>
              </a:rPr>
              <a:t> ३:१५-१६)।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e-NP" sz="72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सचिवहरू र बाह्य सामग्रीको प्रयोग</a:t>
            </a:r>
            <a:endParaRPr lang="en-US" sz="7200" b="1" noProof="0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ne-NP" sz="40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साहित्यिक सहायकहरू किन प्रयोग गरिएका थिए?</a:t>
            </a:r>
            <a:endParaRPr lang="en-US" sz="4000" b="1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1081088" y="619395"/>
            <a:ext cx="10029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“तब 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यर्मियाले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नेरियाहका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छोरा 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बारूकलाई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बोलाए, र 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परमप्रभुले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यर्मियालाई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बोलेका सारा वचनहरू 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यर्मियाले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भन्दै गए र 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बारूकले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त्यसलाई एउटा 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मुठ्ठामा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लेखे।” (</a:t>
            </a:r>
            <a:r>
              <a:rPr lang="ne-NP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यर्मिया</a:t>
            </a:r>
            <a:r>
              <a:rPr lang="ne-NP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३६:४)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376126"/>
            <a:ext cx="7276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 err="1"/>
              <a:t>यर्मिया</a:t>
            </a:r>
            <a:r>
              <a:rPr lang="ne-NP" sz="2000" b="1" dirty="0"/>
              <a:t> एक पुजारी थिए र </a:t>
            </a:r>
            <a:r>
              <a:rPr lang="ne-NP" sz="2000" b="1" dirty="0" err="1"/>
              <a:t>त्यसकारण</a:t>
            </a:r>
            <a:r>
              <a:rPr lang="ne-NP" sz="2000" b="1" dirty="0"/>
              <a:t> उनी पढ्न र </a:t>
            </a:r>
            <a:r>
              <a:rPr lang="ne-NP" sz="2000" b="1" dirty="0" err="1"/>
              <a:t>लेख्‍न</a:t>
            </a:r>
            <a:r>
              <a:rPr lang="ne-NP" sz="2000" b="1" dirty="0"/>
              <a:t> </a:t>
            </a:r>
            <a:r>
              <a:rPr lang="ne-NP" sz="2000" b="1" dirty="0" err="1"/>
              <a:t>जान्दथे</a:t>
            </a:r>
            <a:r>
              <a:rPr lang="ne-NP" sz="2000" b="1" dirty="0"/>
              <a:t>। तापनि, परमेश्वरले उनलाई लेख्न लगाउनुभएको सन्देशहरू लेख्न उनले </a:t>
            </a:r>
            <a:r>
              <a:rPr lang="ne-NP" sz="2000" b="1" dirty="0" err="1"/>
              <a:t>बारूक</a:t>
            </a:r>
            <a:r>
              <a:rPr lang="ne-NP" sz="2000" b="1" dirty="0"/>
              <a:t> नामक एक सहायकको प्रयोग गरे (</a:t>
            </a:r>
            <a:r>
              <a:rPr lang="ne-NP" sz="2000" b="1" dirty="0" err="1"/>
              <a:t>यर्मिया</a:t>
            </a:r>
            <a:r>
              <a:rPr lang="ne-NP" sz="2000" b="1" dirty="0"/>
              <a:t> ३६:१-४)। यद्यपि यो परमेश्वरबाट समर्थित थियो, तथापि त्यस समयमा यसको गलत अर्थ लगाइएको थियो (</a:t>
            </a:r>
            <a:r>
              <a:rPr lang="ne-NP" sz="2000" b="1" dirty="0" err="1"/>
              <a:t>यर्मिया</a:t>
            </a:r>
            <a:r>
              <a:rPr lang="ne-NP" sz="2000" b="1" dirty="0"/>
              <a:t> ४३:२-३)।</a:t>
            </a:r>
            <a:endParaRPr lang="en-US" sz="2000" b="1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860370"/>
            <a:ext cx="80633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lvl="0">
              <a:spcBef>
                <a:spcPts val="600"/>
              </a:spcBef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ne-NP"/>
              <a:t>पत्रुसले</a:t>
            </a:r>
            <a:r>
              <a:rPr lang="ne-NP" dirty="0"/>
              <a:t> आफ्ना पत्रहरू उत्कृष्ट ग्रीक शैलीमा लेखे, </a:t>
            </a:r>
            <a:r>
              <a:rPr lang="ne-NP"/>
              <a:t>जुन अरामी</a:t>
            </a:r>
            <a:r>
              <a:rPr lang="ne-NP" dirty="0"/>
              <a:t> भाषा बोल्ने </a:t>
            </a:r>
            <a:r>
              <a:rPr lang="ne-NP"/>
              <a:t>माछा मार्ने</a:t>
            </a:r>
            <a:r>
              <a:rPr lang="ne-NP" dirty="0"/>
              <a:t> व्यक्तिको </a:t>
            </a:r>
            <a:r>
              <a:rPr lang="ne-NP"/>
              <a:t>लागि लेख्‍न</a:t>
            </a:r>
            <a:r>
              <a:rPr lang="ne-NP" dirty="0"/>
              <a:t> कठिन कुरा थियो। सहायकहरूको प्रयोगले उनलाई आफूले राम्ररी नजानेको भाषामा पनि आफ्नो सन्देश सही रूपमा प्रस्तुत गर्न </a:t>
            </a:r>
            <a:r>
              <a:rPr lang="ne-NP"/>
              <a:t>मद्दत गर्‍यो</a:t>
            </a:r>
            <a:r>
              <a:rPr lang="ne-NP" dirty="0"/>
              <a:t>। तर </a:t>
            </a:r>
            <a:r>
              <a:rPr lang="ne-NP"/>
              <a:t>सहायकहरूले पत्रुसका</a:t>
            </a:r>
            <a:r>
              <a:rPr lang="ne-NP" dirty="0"/>
              <a:t> विचारहरूलाई उत्कृष्ट ढङ्गले व्यक्त गर्ने शब्दहरू छाने भन्ने कुराले उनका पत्रहरूको ईश्वरीय प्रेरणालाई कुनै किसिमले पनि </a:t>
            </a:r>
            <a:r>
              <a:rPr lang="ne-NP"/>
              <a:t>घटाउँदैन।</a:t>
            </a:r>
            <a:endParaRPr lang="en-US" dirty="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94366" y="3007342"/>
            <a:ext cx="72330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ग्रीक भाषामा पोख्त भएका </a:t>
            </a:r>
            <a:r>
              <a:rPr lang="ne-NP" sz="2000" b="1" dirty="0" err="1">
                <a:solidFill>
                  <a:prstClr val="black"/>
                </a:solidFill>
              </a:rPr>
              <a:t>पावलले</a:t>
            </a:r>
            <a:r>
              <a:rPr lang="ne-NP" sz="2000" b="1" dirty="0">
                <a:solidFill>
                  <a:prstClr val="black"/>
                </a:solidFill>
              </a:rPr>
              <a:t> आफ्ना पत्रहरू </a:t>
            </a:r>
            <a:r>
              <a:rPr lang="ne-NP" sz="2000" b="1" dirty="0" err="1">
                <a:solidFill>
                  <a:prstClr val="black"/>
                </a:solidFill>
              </a:rPr>
              <a:t>लेख्‍न</a:t>
            </a:r>
            <a:r>
              <a:rPr lang="ne-NP" sz="2000" b="1" dirty="0">
                <a:solidFill>
                  <a:prstClr val="black"/>
                </a:solidFill>
              </a:rPr>
              <a:t> सहायकहरू प्रयोग गरे (</a:t>
            </a:r>
            <a:r>
              <a:rPr lang="ne-NP" sz="2000" b="1" dirty="0" err="1">
                <a:solidFill>
                  <a:prstClr val="black"/>
                </a:solidFill>
              </a:rPr>
              <a:t>रोमी</a:t>
            </a:r>
            <a:r>
              <a:rPr lang="ne-NP" sz="2000" b="1" dirty="0">
                <a:solidFill>
                  <a:prstClr val="black"/>
                </a:solidFill>
              </a:rPr>
              <a:t> १६:२२)। अरू कसैले उनको नाममा नक्कली पत्रहरू </a:t>
            </a:r>
            <a:r>
              <a:rPr lang="ne-NP" sz="2000" b="1" dirty="0" err="1">
                <a:solidFill>
                  <a:prstClr val="black"/>
                </a:solidFill>
              </a:rPr>
              <a:t>नलेखुन्</a:t>
            </a:r>
            <a:r>
              <a:rPr lang="ne-NP" sz="2000" b="1" dirty="0">
                <a:solidFill>
                  <a:prstClr val="black"/>
                </a:solidFill>
              </a:rPr>
              <a:t> भनेर उनले आफूले लेखाएका पत्रहरूमा आफ्नै हस्ताक्षर गर्ने </a:t>
            </a:r>
            <a:r>
              <a:rPr lang="ne-NP" sz="2000" b="1" dirty="0" err="1">
                <a:solidFill>
                  <a:prstClr val="black"/>
                </a:solidFill>
              </a:rPr>
              <a:t>गर्दथे</a:t>
            </a:r>
            <a:r>
              <a:rPr lang="ne-NP" sz="2000" b="1" dirty="0">
                <a:solidFill>
                  <a:prstClr val="black"/>
                </a:solidFill>
              </a:rPr>
              <a:t> (२ </a:t>
            </a:r>
            <a:r>
              <a:rPr lang="ne-NP" sz="2000" b="1" dirty="0" err="1">
                <a:solidFill>
                  <a:prstClr val="black"/>
                </a:solidFill>
              </a:rPr>
              <a:t>थिस्सलोनिकी</a:t>
            </a:r>
            <a:r>
              <a:rPr lang="ne-NP" sz="2000" b="1" dirty="0">
                <a:solidFill>
                  <a:prstClr val="black"/>
                </a:solidFill>
              </a:rPr>
              <a:t> ३:१७)।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भविष्यवक्ताहरूले कस्ता बाह्य सामग्रीहरू प्रयोग गरे?</a:t>
            </a:r>
            <a:endParaRPr lang="en-US" sz="36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593486"/>
            <a:ext cx="10568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ne-NP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“</a:t>
            </a:r>
            <a:r>
              <a:rPr lang="ne-NP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यसकारण</a:t>
            </a:r>
            <a:r>
              <a:rPr lang="ne-NP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, हे आदरणीय </a:t>
            </a:r>
            <a:r>
              <a:rPr lang="ne-NP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थेफिलास्</a:t>
            </a:r>
            <a:r>
              <a:rPr lang="ne-NP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, सुरुदेखिका सबै कुराहरू मैले पनि राम्ररी जाँच गरेर देखेको हुनाले, </a:t>
            </a:r>
            <a:r>
              <a:rPr lang="ne-NP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तपाईंकै</a:t>
            </a:r>
            <a:r>
              <a:rPr lang="ne-NP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 निम्ति </a:t>
            </a:r>
            <a:r>
              <a:rPr lang="ne-NP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शृंखलाबद्ध</a:t>
            </a:r>
            <a:r>
              <a:rPr lang="ne-NP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 रूपमा </a:t>
            </a:r>
            <a:r>
              <a:rPr lang="ne-NP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लेखिदिनु</a:t>
            </a:r>
            <a:r>
              <a:rPr lang="ne-NP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 उचित लाग्यो।” (लूका १:३)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Kalimati" panose="00000400000000000000" pitchFamily="2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5" y="1463042"/>
            <a:ext cx="9619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इतिहासको पुस्तकहरू (इतिहास र </a:t>
            </a:r>
            <a:r>
              <a:rPr lang="ne-NP" sz="2000" b="1" dirty="0" err="1"/>
              <a:t>एज्रा</a:t>
            </a:r>
            <a:r>
              <a:rPr lang="ne-NP" sz="2000" b="1" dirty="0"/>
              <a:t>) लेख्दा </a:t>
            </a:r>
            <a:r>
              <a:rPr lang="ne-NP" sz="2000" b="1" dirty="0" err="1"/>
              <a:t>एज्राले</a:t>
            </a:r>
            <a:r>
              <a:rPr lang="ne-NP" sz="2000" b="1" dirty="0"/>
              <a:t> ऐतिहासिक रेकर्डहरू र फारसी राजाहरूका पत्राचार तथा हुकुमहरूलाई प्रतिलिपि गरेर प्रयोग गरे। त्यसैगरी </a:t>
            </a:r>
            <a:r>
              <a:rPr lang="ne-NP" sz="2000" b="1" dirty="0" err="1"/>
              <a:t>नहेम्याहले</a:t>
            </a:r>
            <a:r>
              <a:rPr lang="ne-NP" sz="2000" b="1" dirty="0"/>
              <a:t> पनि आफ्नो पुस्तकमा अर्को पहिलेदेखि नै रहेको वंशावली रेकर्डलाई समावेश गरे।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628126"/>
            <a:ext cx="54647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लूका आफूले वर्णन गरेका घटनाहरूका प्रत्यक्षदर्शी नभएका कारण, उनले आफ्नो सुसमाचार र प्रेरितको कामको पुस्तकको केही भाग ऐतिहासिक अभिलेखहरू र </a:t>
            </a:r>
            <a:r>
              <a:rPr lang="ne-NP" sz="2000" b="1" dirty="0" err="1"/>
              <a:t>प्रत्यक्षदर्शीहरूसँगको</a:t>
            </a:r>
            <a:r>
              <a:rPr lang="ne-NP" sz="2000" b="1" dirty="0"/>
              <a:t> अन्तर्वार्तामा आधारित भएर लेखे (लूका १:३)।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0" y="5266070"/>
            <a:ext cx="609884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यी बाह्य सामग्रीहरू प्रयोग गर्ने क्रममा ती सबै लेखकहरू पवित्र आत्माद्वारा निर्देशित थिए। उ</a:t>
            </a:r>
            <a:r>
              <a:rPr lang="az-Cyrl-AZ" sz="2000" b="1" dirty="0"/>
              <a:t>ни</a:t>
            </a:r>
            <a:r>
              <a:rPr lang="ne-NP" sz="2000" b="1" dirty="0" err="1"/>
              <a:t>हरूले</a:t>
            </a:r>
            <a:r>
              <a:rPr lang="ne-NP" sz="2000" b="1" dirty="0"/>
              <a:t> सत्यताको वर्णन </a:t>
            </a:r>
            <a:r>
              <a:rPr lang="ne-NP" sz="2000" b="1" dirty="0" err="1"/>
              <a:t>गर्दैछन्</a:t>
            </a:r>
            <a:r>
              <a:rPr lang="ne-NP" sz="2000" b="1" dirty="0"/>
              <a:t> र त्यसैले परमेश्वरले व्यक्त गर्न चाहनुभएको कुराहरू नै प्रस्तुत </a:t>
            </a:r>
            <a:r>
              <a:rPr lang="ne-NP" sz="2000" b="1" dirty="0" err="1"/>
              <a:t>गर्दैछन्</a:t>
            </a:r>
            <a:r>
              <a:rPr lang="ne-NP" sz="2000" b="1" dirty="0"/>
              <a:t> भन्ने कुरा उनीहरू </a:t>
            </a:r>
            <a:r>
              <a:rPr lang="ne-NP" sz="2000" b="1" dirty="0" err="1"/>
              <a:t>बुझ्दथे</a:t>
            </a:r>
            <a:r>
              <a:rPr lang="ne-NP" sz="2000" b="1" dirty="0"/>
              <a:t>।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4100986"/>
            <a:ext cx="77602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 err="1"/>
              <a:t>पावलले</a:t>
            </a:r>
            <a:r>
              <a:rPr lang="ne-NP" b="1" dirty="0"/>
              <a:t> ग्रीक शास्त्रीय लेखकहरू </a:t>
            </a:r>
            <a:r>
              <a:rPr lang="ne-NP" b="1" dirty="0" err="1"/>
              <a:t>इपिमेनिड्स</a:t>
            </a:r>
            <a:r>
              <a:rPr lang="ne-NP" b="1" dirty="0"/>
              <a:t> र </a:t>
            </a:r>
            <a:r>
              <a:rPr lang="ne-NP" b="1" dirty="0" err="1"/>
              <a:t>अरातोसका</a:t>
            </a:r>
            <a:r>
              <a:rPr lang="ne-NP" b="1" dirty="0"/>
              <a:t> भनाइहरू उद्धृत गरेका छन् (प्रेरित १७:२८; </a:t>
            </a:r>
            <a:r>
              <a:rPr lang="ne-NP" b="1" dirty="0" err="1"/>
              <a:t>तितस</a:t>
            </a:r>
            <a:r>
              <a:rPr lang="ne-NP" b="1" dirty="0"/>
              <a:t> १:१२)। यता </a:t>
            </a:r>
            <a:r>
              <a:rPr lang="ne-NP" b="1" dirty="0" err="1"/>
              <a:t>यहूदाले</a:t>
            </a:r>
            <a:r>
              <a:rPr lang="ne-NP" b="1" dirty="0"/>
              <a:t> पनि </a:t>
            </a:r>
            <a:r>
              <a:rPr lang="ne-NP" b="1" dirty="0" err="1"/>
              <a:t>हनोकका</a:t>
            </a:r>
            <a:r>
              <a:rPr lang="ne-NP" b="1" dirty="0"/>
              <a:t> भविष्यवाणीहरू भएको एक गैर-</a:t>
            </a:r>
            <a:r>
              <a:rPr lang="ne-NP" b="1" dirty="0" err="1"/>
              <a:t>क्यानामिकल</a:t>
            </a:r>
            <a:r>
              <a:rPr lang="ne-NP" b="1" dirty="0"/>
              <a:t> (अप्रामाणिक मानिने) पुस्तकबाट उद्धरणहरू लिएका छन् (</a:t>
            </a:r>
            <a:r>
              <a:rPr lang="ne-NP" b="1" dirty="0" err="1"/>
              <a:t>यहूदा</a:t>
            </a:r>
            <a:r>
              <a:rPr lang="ne-NP" b="1" dirty="0"/>
              <a:t> १:१४)।</a:t>
            </a:r>
            <a:endParaRPr lang="en-US" b="1" noProof="0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ne-NP" sz="1200" b="1" noProof="0" dirty="0" err="1"/>
                <a:t>इपिमेनिड्स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ne-NP" sz="1200" b="1" noProof="0" dirty="0" err="1"/>
                <a:t>अरातो</a:t>
              </a:r>
              <a:r>
                <a:rPr lang="ne-NP" sz="1200" b="1" noProof="0" dirty="0"/>
                <a:t> </a:t>
              </a:r>
              <a:endParaRPr lang="en-US" sz="1200" b="1" noProof="0" dirty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ne-NP" sz="1200" b="1" noProof="0" dirty="0" err="1"/>
                <a:t>हनोकको</a:t>
              </a:r>
              <a:r>
                <a:rPr lang="ne-NP" sz="1200" b="1" noProof="0" dirty="0"/>
                <a:t> पुस्तक </a:t>
              </a:r>
              <a:endParaRPr lang="en-US" sz="1200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e-NP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सन्देशमा मिसिएको मानवता</a:t>
            </a:r>
            <a:endParaRPr lang="en-US" sz="7200" b="1" noProof="0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413692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0522166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 बाइबलमा त्रुटिहरू छन्?</a:t>
            </a:r>
            <a:endParaRPr lang="en-US" sz="4400" b="1" spc="50" noProof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ne-NP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“तर यो धन हामीमा माटोका भाँडाहरूमा राखिएको छ, ताकि यो महान् सामर्थ्य परमेश्वरको हो, हाम्रै होइन भन्ने कुरा प्रकट होस्।” (२ </a:t>
            </a:r>
            <a:r>
              <a:rPr lang="ne-NP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कोरिन्थी</a:t>
            </a:r>
            <a:r>
              <a:rPr lang="ne-NP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४:७)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spcBef>
                <a:spcPts val="600"/>
              </a:spcBef>
              <a:defRPr b="1"/>
            </a:lvl1pPr>
          </a:lstStyle>
          <a:p>
            <a:r>
              <a:rPr lang="ne-NP" dirty="0"/>
              <a:t>यी त्रुटिहरू वा भिन्नताहरू अति थोरै छन् र गहिरो अध्ययनद्वारा सामान्यतया बुझ्न सकिन्छ। हामी यो कुरामा विश्वस्त हुन सक्छौं कि ईश्वरीय सत्यताहरू शताब्दीऔंयता हामीसम्म </a:t>
            </a:r>
            <a:r>
              <a:rPr lang="en-US" dirty="0"/>
              <a:t>faithfully (</a:t>
            </a:r>
            <a:r>
              <a:rPr lang="ne-NP" dirty="0"/>
              <a:t>विश्वासयोग्य ढङ्गले) पुर्‍याइएका छन्, ठीक जसरी ती बाइबलका पानाहरूमा रेकर्ड गरिएका छन्।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25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884571"/>
            <a:ext cx="9756909" cy="4231928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noProof="0" dirty="0">
                <a:latin typeface="Constantia" panose="02030602050306030303" pitchFamily="18" charset="0"/>
                <a:cs typeface="Kalimati" panose="00000400000000000000" pitchFamily="2"/>
              </a:rPr>
              <a:t>“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“परमेश्वरले मानव माध्यमहरूद्वारा आफ्नो सत्यता संसारमा प्रकट गर्न प्रसन्न हुनुभयो, र उहाँ आफैले आफ्नो पवित्र आत्माद्वारा मानिसहरूलाई योग्य बनाउनुभयो र यो कार्य गर्न सक्ने सामर्थ्य दिनुभयो। के बोल्ने र के लेख्ने भन्ने कुराको छनौटमा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उहाँले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तिनीहरूको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मनलाई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डोऱ्याउनुभयो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। यो धन माटोका भाँडाहरूमा सुम्पियो, तापनि यो स्वर्गबाटै आएको हो। यो गवाही मानव भाषाको अपूर्ण अभिव्यक्तिमार्फत दिइएको छ, तापनि यो परमेश्वरकै गवाही हो; र आज्ञाकारी, विश्वासी परमेश्वरको सन्तानले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यसभित्र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अनुग्रह र सत्यताले परिपूर्ण ईश्वरीय शक्तिको महिमा दर्शन गर्दछ।</a:t>
            </a:r>
          </a:p>
          <a:p>
            <a:pPr>
              <a:spcBef>
                <a:spcPts val="600"/>
              </a:spcBef>
            </a:pP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आफ्नो वचनमा, परमेश्वरले मानिसहरूलाई मुक्तिका निम्ति आवश्यक ज्ञान प्रदान गर्नुभएको छ। पवित्र शास्त्रहरूलाई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उहाँको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इच्छाको आधिकारिक, त्रुटिरहित (</a:t>
            </a:r>
            <a:r>
              <a:rPr lang="en-US" sz="2400" b="1" dirty="0">
                <a:latin typeface="Constantia" panose="02030602050306030303" pitchFamily="18" charset="0"/>
                <a:cs typeface="Kalimati" panose="00000400000000000000" pitchFamily="2"/>
              </a:rPr>
              <a:t>infallible) 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प्रकाशको रूपमा स्वीकार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गरिनुपर्दछ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।”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8161159" y="6519446"/>
            <a:ext cx="38763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e-NP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एलेन</a:t>
            </a:r>
            <a:r>
              <a:rPr lang="ne-NP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जी. </a:t>
            </a:r>
            <a:r>
              <a:rPr lang="ne-NP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ह्वाइट</a:t>
            </a:r>
            <a:r>
              <a:rPr lang="ne-NP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द </a:t>
            </a:r>
            <a:r>
              <a:rPr lang="ne-NP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ग्रेट</a:t>
            </a:r>
            <a:r>
              <a:rPr lang="ne-NP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e-NP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कन्त्रोभर्सी</a:t>
            </a:r>
            <a:r>
              <a:rPr lang="ne-NP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ne-NP" sz="1600" b="1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पृ</a:t>
            </a:r>
            <a:r>
              <a:rPr lang="ne-NP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६। </a:t>
            </a:r>
            <a:endParaRPr lang="en-US" sz="1600" b="1" noProof="0" dirty="0">
              <a:solidFill>
                <a:srgbClr val="E6DCD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ne-NP" sz="28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परिशिष्ट: </a:t>
            </a:r>
            <a:r>
              <a:rPr lang="ne-NP" sz="2800" dirty="0" err="1">
                <a:effectLst>
                  <a:outerShdw dist="38100" dir="2700000" algn="tl" rotWithShape="0">
                    <a:srgbClr val="29FFFF"/>
                  </a:outerShdw>
                </a:effectLst>
              </a:rPr>
              <a:t>इलेन</a:t>
            </a:r>
            <a:r>
              <a:rPr lang="ne-NP" sz="28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 जी. </a:t>
            </a:r>
            <a:r>
              <a:rPr lang="ne-NP" sz="2800" dirty="0" err="1">
                <a:effectLst>
                  <a:outerShdw dist="38100" dir="2700000" algn="tl" rotWithShape="0">
                    <a:srgbClr val="29FFFF"/>
                  </a:outerShdw>
                </a:effectLst>
              </a:rPr>
              <a:t>ह्वाइटका</a:t>
            </a:r>
            <a:r>
              <a:rPr lang="ne-NP" sz="28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 लेखनीहरूको </a:t>
            </a:r>
            <a:r>
              <a:rPr lang="ne-NP" sz="2800" dirty="0" err="1">
                <a:effectLst>
                  <a:outerShdw dist="38100" dir="2700000" algn="tl" rotWithShape="0">
                    <a:srgbClr val="29FFFF"/>
                  </a:outerShdw>
                </a:effectLst>
              </a:rPr>
              <a:t>त्रुटिरहितता</a:t>
            </a:r>
            <a:r>
              <a:rPr lang="ne-NP" sz="28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 (</a:t>
            </a:r>
            <a:r>
              <a:rPr lang="en-US" sz="28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Infallibility)</a:t>
            </a:r>
            <a:endParaRPr lang="en-US" sz="2800" noProof="0" dirty="0"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50" y="704850"/>
            <a:ext cx="73723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जब परमेश्वरले </a:t>
            </a:r>
            <a:r>
              <a:rPr lang="ne-NP" sz="2000" b="1" dirty="0" err="1"/>
              <a:t>एलेनलाई</a:t>
            </a:r>
            <a:r>
              <a:rPr lang="ne-NP" sz="2000" b="1" dirty="0"/>
              <a:t> आफ्ना सन्देशहरू लेख्न आज्ञा दिनुभयो, तिनले भनिन्, “म लेख्न सक्दिनँ।” तर परमेश्वरले तिनलाई बल दिनुभयो र तिनले लेख्न सुरु गरिन्। समय बित्दै जाँदा, तिनले लेखन सहायकहरूलाई प्रयोग गरिन् जसले तिनका हिज्जेका गल्तीहरू सच्याए र केही वाक्यहरूको बनावटलाई सुधारे।</a:t>
            </a:r>
            <a:endParaRPr lang="en-US" sz="2000" b="1" noProof="0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43825" y="823164"/>
            <a:ext cx="2162177" cy="2588081"/>
            <a:chOff x="9725024" y="1120237"/>
            <a:chExt cx="2162177" cy="258808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400" b="1" noProof="0" dirty="0"/>
                <a:t>मेरी एन “</a:t>
              </a:r>
              <a:r>
                <a:rPr lang="ne-NP" sz="1400" b="1" noProof="0" dirty="0" err="1"/>
                <a:t>मारियन</a:t>
              </a:r>
              <a:r>
                <a:rPr lang="ne-NP" sz="1400" b="1" noProof="0" dirty="0"/>
                <a:t>” </a:t>
              </a:r>
              <a:r>
                <a:rPr lang="ne-NP" sz="1400" b="1" noProof="0" dirty="0" err="1"/>
                <a:t>डेभिस</a:t>
              </a:r>
              <a:r>
                <a:rPr lang="ne-NP" sz="1400" b="1" noProof="0" dirty="0"/>
                <a:t> (१८४७–१९०४), साहित्यिक सहायक। </a:t>
              </a:r>
              <a:r>
                <a:rPr lang="ne-NP" sz="1400" b="1" noProof="0" dirty="0" err="1"/>
                <a:t>तस्बिर</a:t>
              </a:r>
              <a:r>
                <a:rPr lang="ne-NP" sz="1400" b="1" noProof="0" dirty="0"/>
                <a:t> सौजन्य: “</a:t>
              </a:r>
              <a:r>
                <a:rPr lang="ne-NP" sz="1400" b="1" noProof="0" dirty="0" err="1"/>
                <a:t>एलेन</a:t>
              </a:r>
              <a:r>
                <a:rPr lang="ne-NP" sz="1400" b="1" noProof="0" dirty="0"/>
                <a:t> जी. </a:t>
              </a:r>
              <a:r>
                <a:rPr lang="ne-NP" sz="1400" b="1" noProof="0" dirty="0" err="1"/>
                <a:t>ह्वाइट</a:t>
              </a:r>
              <a:r>
                <a:rPr lang="ne-NP" sz="1400" b="1" noProof="0" dirty="0"/>
                <a:t> </a:t>
              </a:r>
              <a:r>
                <a:rPr lang="ne-NP" sz="1400" b="1" noProof="0" dirty="0" err="1"/>
                <a:t>एस्टेट</a:t>
              </a:r>
              <a:r>
                <a:rPr lang="ne-NP" sz="1400" b="1" noProof="0" dirty="0"/>
                <a:t>, </a:t>
              </a:r>
              <a:r>
                <a:rPr lang="ne-NP" sz="1400" b="1" noProof="0" dirty="0" err="1"/>
                <a:t>इन्क</a:t>
              </a:r>
              <a:r>
                <a:rPr lang="ne-NP" sz="1400" b="1" noProof="0" dirty="0"/>
                <a:t>।</a:t>
              </a:r>
              <a:endParaRPr lang="en-US" sz="1400" b="1" noProof="0" dirty="0"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067781"/>
            <a:chOff x="9571899" y="3499075"/>
            <a:chExt cx="2076450" cy="3067781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e-NP" sz="1400" b="1" noProof="0" dirty="0"/>
                <a:t>सारा ई. </a:t>
              </a:r>
              <a:r>
                <a:rPr lang="ne-NP" sz="1400" b="1" noProof="0" dirty="0" err="1"/>
                <a:t>पेक</a:t>
              </a:r>
              <a:r>
                <a:rPr lang="ne-NP" sz="1400" b="1" noProof="0" dirty="0"/>
                <a:t> (</a:t>
              </a:r>
              <a:r>
                <a:rPr lang="en-US" sz="1400" b="1" noProof="0" dirty="0"/>
                <a:t>Sarah E. Peck), </a:t>
              </a:r>
              <a:r>
                <a:rPr lang="ne-NP" sz="1400" b="1" noProof="0" dirty="0"/>
                <a:t>१८८० को दशक। </a:t>
              </a:r>
              <a:r>
                <a:rPr lang="ne-NP" sz="1400" b="1" noProof="0" dirty="0" err="1"/>
                <a:t>तस्बिर</a:t>
              </a:r>
              <a:r>
                <a:rPr lang="ne-NP" sz="1400" b="1" noProof="0" dirty="0"/>
                <a:t> सौजन्य: “सेन्टर </a:t>
              </a:r>
              <a:r>
                <a:rPr lang="ne-NP" sz="1400" b="1" noProof="0" dirty="0" err="1"/>
                <a:t>फर</a:t>
              </a:r>
              <a:r>
                <a:rPr lang="ne-NP" sz="1400" b="1" noProof="0" dirty="0"/>
                <a:t> </a:t>
              </a:r>
              <a:r>
                <a:rPr lang="ne-NP" sz="1400" b="1" noProof="0" dirty="0" err="1"/>
                <a:t>एडभेन्टिस्ट</a:t>
              </a:r>
              <a:r>
                <a:rPr lang="ne-NP" sz="1400" b="1" noProof="0" dirty="0"/>
                <a:t> </a:t>
              </a:r>
              <a:r>
                <a:rPr lang="ne-NP" sz="1400" b="1" noProof="0" dirty="0" err="1"/>
                <a:t>रिसर्च</a:t>
              </a:r>
              <a:r>
                <a:rPr lang="ne-NP" sz="1400" b="1" noProof="0" dirty="0"/>
                <a:t>”</a:t>
              </a:r>
              <a:endParaRPr lang="en-US" sz="1400" b="1" noProof="0" dirty="0"/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7" y="3369389"/>
            <a:ext cx="73723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/>
              <a:t>भविष्यवक्ताको रूपमा आफ्ना </a:t>
            </a:r>
            <a:r>
              <a:rPr lang="ne-NP" b="1" dirty="0" err="1"/>
              <a:t>त्रुटिरहितताबारे</a:t>
            </a:r>
            <a:r>
              <a:rPr lang="ne-NP" b="1" dirty="0"/>
              <a:t> </a:t>
            </a:r>
            <a:r>
              <a:rPr lang="ne-NP" b="1" dirty="0" err="1"/>
              <a:t>एलेनले</a:t>
            </a:r>
            <a:r>
              <a:rPr lang="ne-NP" b="1" dirty="0"/>
              <a:t> घोषणा गरिन्: “</a:t>
            </a:r>
            <a:r>
              <a:rPr lang="ne-NP" b="1" dirty="0" err="1"/>
              <a:t>त्रुटिरहितताको</a:t>
            </a:r>
            <a:r>
              <a:rPr lang="ne-NP" b="1" dirty="0"/>
              <a:t> विषयमा, मैले कहिल्यै पनि मसँग त्यो छ भनी दाबी गरेकी छैन। परमेश्वर मात्र त्रुटिरहित हुनुहुन्छ।” </a:t>
            </a:r>
            <a:r>
              <a:rPr lang="ne-NP" b="1" dirty="0" err="1"/>
              <a:t>सेलेक्टेड</a:t>
            </a:r>
            <a:r>
              <a:rPr lang="ne-NP" b="1" dirty="0"/>
              <a:t> </a:t>
            </a:r>
            <a:r>
              <a:rPr lang="ne-NP" b="1" dirty="0" err="1"/>
              <a:t>मेसेजेज</a:t>
            </a:r>
            <a:r>
              <a:rPr lang="ne-NP" b="1" dirty="0"/>
              <a:t>, ठेली १, </a:t>
            </a:r>
            <a:r>
              <a:rPr lang="ne-NP" b="1" dirty="0" err="1"/>
              <a:t>पृ</a:t>
            </a:r>
            <a:r>
              <a:rPr lang="ne-NP" b="1" dirty="0"/>
              <a:t>. ४२ </a:t>
            </a:r>
            <a:endParaRPr lang="en-US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344896"/>
            <a:ext cx="733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spcBef>
                <a:spcPts val="600"/>
              </a:spcBef>
              <a:defRPr sz="2000" b="1"/>
            </a:lvl1pPr>
          </a:lstStyle>
          <a:p>
            <a:r>
              <a:rPr lang="ne-NP" dirty="0"/>
              <a:t>तिनीहरूले सन्देशको अर्थलाई कहिल्यै फेरेनन्, न त आफ्नै तर्फबाट केही थपे। अन्तिम पाठहरू सधैं एलेनद्वारा नै पुनरावलोकन गरिएका थिए।</a:t>
            </a:r>
            <a:endParaRPr lang="en-U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7" y="4393883"/>
            <a:ext cx="69953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spcBef>
                <a:spcPts val="600"/>
              </a:spcBef>
              <a:defRPr sz="2000" b="1"/>
            </a:lvl1pPr>
          </a:lstStyle>
          <a:p>
            <a:r>
              <a:rPr lang="ne-NP" dirty="0"/>
              <a:t>आफ्ना लेखहरूका त्रुटिरहितताको विषयमा तिनले आफैं लेखिन्: “यस्ता समयहरू हुन्छन् जब साधारण कुराहरू बताउनै पर्छ, साधारण विचारहरूले दिमागमा ठाउँ लिनुपर्छ, साधारण पत्रहरू लेखिनुपर्छ, र एक कामदारबाट अर्को कामदारकहाँ गएको जानकारी दिइनुपर्छ। यस्ता शब्दहरू, यस्ता जानकारीहरू परमेश्वरको आत्माको विशेष प्रेरणाअन्तर्गत दिइएका हुँदैनन्।” - सेलेक्टेड मेसेजेज, ठेली १, पृ. ६४।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1497</Words>
  <Application>Microsoft Office PowerPoint</Application>
  <PresentationFormat>Panorámica</PresentationFormat>
  <Paragraphs>82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Comic Sans MS</vt:lpstr>
      <vt:lpstr>Aptos</vt:lpstr>
      <vt:lpstr>Arial</vt:lpstr>
      <vt:lpstr>Wingdings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93</cp:revision>
  <dcterms:created xsi:type="dcterms:W3CDTF">2026-10-17T14:52:34Z</dcterms:created>
  <dcterms:modified xsi:type="dcterms:W3CDTF">2026-11-01T15:24:33Z</dcterms:modified>
</cp:coreProperties>
</file>