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C17D"/>
    <a:srgbClr val="9D4012"/>
    <a:srgbClr val="D1B25F"/>
    <a:srgbClr val="FFE085"/>
    <a:srgbClr val="02A2C6"/>
    <a:srgbClr val="5452B7"/>
    <a:srgbClr val="AF473A"/>
    <a:srgbClr val="C3601D"/>
    <a:srgbClr val="B0671C"/>
    <a:srgbClr val="8E3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0" autoAdjust="0"/>
    <p:restoredTop sz="94509" autoAdjust="0"/>
  </p:normalViewPr>
  <p:slideViewPr>
    <p:cSldViewPr snapToGrid="0">
      <p:cViewPr varScale="1">
        <p:scale>
          <a:sx n="30" d="100"/>
          <a:sy n="30" d="100"/>
        </p:scale>
        <p:origin x="84" y="15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 geloofden in de leer van Jezus</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Degenen die de gave hadden, genazen de zieken.</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nl-NL"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hadden alles gemeenschappelijk</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deelden wat ze hadden met mensen in nood.</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hielden openbare bijeenkomsten</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nl-NL" sz="1900" b="1" spc="0" baseline="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hadden bijeenkomsten in huizen, waar ze het Heilig Avondmaal vierden</a:t>
          </a:r>
          <a:endParaRPr lang="en" sz="1900" b="1" spc="0" baseline="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leefden met vreugde en eenvoud van hart</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 prezen God</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 geloofden in de leer van Jezus</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Degenen die de gave hadden, genazen de zieken.</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hadden alles gemeenschappelijk</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deelden wat ze hadden met mensen in nood.</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hielden openbare bijeenkomsten</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2390" rIns="135128" bIns="72390" numCol="1" spcCol="1270" anchor="ctr" anchorCtr="0">
          <a:noAutofit/>
        </a:bodyPr>
        <a:lstStyle/>
        <a:p>
          <a:pPr marL="0" lvl="0" indent="0" algn="ctr" defTabSz="844550">
            <a:lnSpc>
              <a:spcPct val="90000"/>
            </a:lnSpc>
            <a:spcBef>
              <a:spcPct val="0"/>
            </a:spcBef>
            <a:spcAft>
              <a:spcPct val="35000"/>
            </a:spcAft>
            <a:buNone/>
          </a:pPr>
          <a:r>
            <a:rPr lang="nl-NL" sz="1900" b="1" kern="1200" spc="0" baseline="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hadden bijeenkomsten in huizen, waar ze het Heilig Avondmaal vierden</a:t>
          </a:r>
          <a:endParaRPr lang="en" sz="1900" b="1" kern="1200" spc="0" baseline="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leefden met vreugde en eenvoud van hart</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Zij prezen God</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522ED-DCF4-4F8C-858C-2E61605006BB}" type="datetimeFigureOut">
              <a:rPr lang="nl-NL" smtClean="0"/>
              <a:t>12-4-2024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13826-C904-4F67-A7CD-91D01D2C5280}" type="slidenum">
              <a:rPr lang="nl-NL" smtClean="0"/>
              <a:t>‹Nº›</a:t>
            </a:fld>
            <a:endParaRPr lang="nl-NL"/>
          </a:p>
        </p:txBody>
      </p:sp>
    </p:spTree>
    <p:extLst>
      <p:ext uri="{BB962C8B-B14F-4D97-AF65-F5344CB8AC3E}">
        <p14:creationId xmlns:p14="http://schemas.microsoft.com/office/powerpoint/2010/main" val="96727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113826-C904-4F67-A7CD-91D01D2C5280}" type="slidenum">
              <a:rPr lang="nl-NL" smtClean="0"/>
              <a:t>5</a:t>
            </a:fld>
            <a:endParaRPr lang="nl-NL"/>
          </a:p>
        </p:txBody>
      </p:sp>
    </p:spTree>
    <p:extLst>
      <p:ext uri="{BB962C8B-B14F-4D97-AF65-F5344CB8AC3E}">
        <p14:creationId xmlns:p14="http://schemas.microsoft.com/office/powerpoint/2010/main" val="344772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12/04/2024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12/04/2024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12/04/2024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12/04/2024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3" y="1458704"/>
            <a:ext cx="5055556" cy="1754326"/>
          </a:xfrm>
          <a:prstGeom prst="rect">
            <a:avLst/>
          </a:prstGeom>
          <a:noFill/>
        </p:spPr>
        <p:txBody>
          <a:bodyPr wrap="square" rtlCol="0">
            <a:spAutoFit/>
          </a:bodyPr>
          <a:lstStyle/>
          <a:p>
            <a:pPr algn="ctr"/>
            <a:r>
              <a:rPr lang="en-US" sz="54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DE CENTRALE KWESTIE:</a:t>
            </a:r>
            <a:endParaRPr lang="en" sz="54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49329" y="3640216"/>
            <a:ext cx="5055556" cy="1754326"/>
          </a:xfrm>
          <a:prstGeom prst="rect">
            <a:avLst/>
          </a:prstGeom>
          <a:noFill/>
        </p:spPr>
        <p:txBody>
          <a:bodyPr wrap="square" rtlCol="0">
            <a:spAutoFit/>
          </a:bodyPr>
          <a:lstStyle/>
          <a:p>
            <a:pPr algn="ctr"/>
            <a:r>
              <a:rPr lang="en-US" sz="5400" b="1" spc="50" dirty="0">
                <a:ln w="0"/>
                <a:solidFill>
                  <a:srgbClr val="9E4066"/>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LIEFDE OF EGOÏSME?</a:t>
            </a:r>
            <a:endParaRPr lang="en" sz="5400" b="1" spc="50" dirty="0">
              <a:ln w="0"/>
              <a:solidFill>
                <a:srgbClr val="9E4066"/>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584775"/>
          </a:xfrm>
          <a:prstGeom prst="rect">
            <a:avLst/>
          </a:prstGeom>
          <a:noFill/>
        </p:spPr>
        <p:txBody>
          <a:bodyPr wrap="square" rtlCol="0">
            <a:spAutoFit/>
          </a:bodyPr>
          <a:lstStyle/>
          <a:p>
            <a:pPr algn="ctr"/>
            <a:r>
              <a:rPr lang="nl-NL" sz="16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Les 2 voor</a:t>
            </a:r>
          </a:p>
          <a:p>
            <a:pPr algn="ctr"/>
            <a:r>
              <a:rPr lang="nl-NL" sz="16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13 april 2024</a:t>
            </a:r>
            <a:endParaRPr lang="en" sz="16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0" y="-76200"/>
            <a:ext cx="9499073" cy="769441"/>
          </a:xfrm>
          <a:prstGeom prst="rect">
            <a:avLst/>
          </a:prstGeom>
          <a:noFill/>
        </p:spPr>
        <p:txBody>
          <a:bodyPr wrap="square">
            <a:spAutoFit/>
          </a:bodyPr>
          <a:lstStyle/>
          <a:p>
            <a:pPr algn="ctr"/>
            <a:r>
              <a:rPr lang="nl-NL"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HELP DE BEHOEFTIGEN</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0" y="506662"/>
            <a:ext cx="9431383" cy="646331"/>
          </a:xfrm>
          <a:prstGeom prst="rect">
            <a:avLst/>
          </a:prstGeom>
          <a:noFill/>
        </p:spPr>
        <p:txBody>
          <a:bodyPr wrap="square">
            <a:spAutoFit/>
          </a:bodyPr>
          <a:lstStyle/>
          <a:p>
            <a:pPr algn="ctr"/>
            <a:r>
              <a:rPr lang="en" b="1" dirty="0">
                <a:solidFill>
                  <a:srgbClr val="82DAEF"/>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82DAEF"/>
                </a:solidFill>
                <a:effectLst>
                  <a:outerShdw blurRad="38100" dist="38100" dir="2700000" algn="tl">
                    <a:srgbClr val="000000">
                      <a:alpha val="43137"/>
                    </a:srgbClr>
                  </a:outerShdw>
                </a:effectLst>
                <a:latin typeface="Comic Sans MS" panose="030F0702030302020204" pitchFamily="66" charset="0"/>
              </a:rPr>
              <a:t>en zij verkochten hun bezittingen en eigendommen en verdeelden die onder allen, naar dat ieder nodig had.</a:t>
            </a:r>
            <a:r>
              <a:rPr lang="en"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82DAEF"/>
                </a:solidFill>
                <a:effectLst>
                  <a:outerShdw blurRad="38100" dist="38100" dir="2700000" algn="tl">
                    <a:srgbClr val="000000">
                      <a:alpha val="43137"/>
                    </a:srgbClr>
                  </a:outerShdw>
                </a:effectLst>
                <a:latin typeface="Comic Sans MS" panose="030F0702030302020204" pitchFamily="66" charset="0"/>
              </a:rPr>
              <a:t>(Handelingen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109153" y="1273981"/>
            <a:ext cx="9389920"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Welk effect had het evangelie op de vroege christenen (Handelingen 2:42-47)?</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4005121000"/>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Als ambassadeurs van Christus volgden zij Jezus na. Door voor de behoeften van de mensen om hen heen te zorgen, wonnen ze de gunst van de hele stad.</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559829"/>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937433"/>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07886"/>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Net als toen moet de Kerk gekenmerkt worden door de liefde van christenen voor elkaar, en door zorg voor hun gemeenschap.</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6DFD9267-47FB-FD88-F37B-0AAF8C6BADF7}"/>
              </a:ext>
            </a:extLst>
          </p:cNvPr>
          <p:cNvSpPr txBox="1"/>
          <p:nvPr/>
        </p:nvSpPr>
        <p:spPr>
          <a:xfrm>
            <a:off x="9833634" y="69101"/>
            <a:ext cx="1236949" cy="345428"/>
          </a:xfrm>
          <a:prstGeom prst="roundRect">
            <a:avLst>
              <a:gd name="adj" fmla="val 32159"/>
            </a:avLst>
          </a:prstGeom>
          <a:solidFill>
            <a:srgbClr val="FFE085"/>
          </a:solidFill>
          <a:ln>
            <a:solidFill>
              <a:srgbClr val="BC5AE8"/>
            </a:solidFill>
          </a:ln>
          <a:effectLst>
            <a:glow rad="50800">
              <a:srgbClr val="5452B7"/>
            </a:glow>
          </a:effectLst>
          <a:scene3d>
            <a:camera prst="orthographicFront"/>
            <a:lightRig rig="threePt" dir="t"/>
          </a:scene3d>
          <a:sp3d>
            <a:bevelT/>
          </a:sp3d>
        </p:spPr>
        <p:txBody>
          <a:bodyPr wrap="square" tIns="0" bIns="36000" rtlCol="0">
            <a:spAutoFit/>
          </a:bodyPr>
          <a:lstStyle/>
          <a:p>
            <a:pPr algn="ctr">
              <a:defRPr/>
            </a:pPr>
            <a:r>
              <a:rPr lang="nl-NL" sz="1600" b="1" kern="0" spc="50" dirty="0">
                <a:ln w="0"/>
                <a:solidFill>
                  <a:srgbClr val="02A2C6"/>
                </a:solidFill>
                <a:effectLst>
                  <a:outerShdw blurRad="50800" dist="38100" dir="2700000" algn="tl" rotWithShape="0">
                    <a:srgbClr val="6F2805">
                      <a:alpha val="50000"/>
                    </a:srgbClr>
                  </a:outerShdw>
                </a:effectLst>
                <a:latin typeface="Comic Sans MS" panose="030F0702030302020204" pitchFamily="66" charset="0"/>
              </a:rPr>
              <a:t>woensdag</a:t>
            </a:r>
            <a:r>
              <a:rPr lang="nl-NL" sz="1600" b="1" kern="0" spc="50" dirty="0">
                <a:ln w="0"/>
                <a:solidFill>
                  <a:srgbClr val="FF7B3A"/>
                </a:solidFill>
                <a:effectLst>
                  <a:outerShdw blurRad="50800" dist="38100" dir="2700000" algn="tl" rotWithShape="0">
                    <a:srgbClr val="6F2805">
                      <a:alpha val="50000"/>
                    </a:srgbClr>
                  </a:outerShdw>
                </a:effectLst>
                <a:latin typeface="Comic Sans MS" panose="030F0702030302020204" pitchFamily="66" charset="0"/>
              </a:rPr>
              <a:t>  </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fltVal val="0.5"/>
                                          </p:val>
                                        </p:tav>
                                        <p:tav tm="100000">
                                          <p:val>
                                            <p:strVal val="#ppt_x"/>
                                          </p:val>
                                        </p:tav>
                                      </p:tavLst>
                                    </p:anim>
                                    <p:anim calcmode="lin" valueType="num">
                                      <p:cBhvr>
                                        <p:cTn id="41" dur="500" fill="hold"/>
                                        <p:tgtEl>
                                          <p:spTgt spid="12"/>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50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anim calcmode="lin" valueType="num">
                                      <p:cBhvr>
                                        <p:cTn id="54" dur="500" fill="hold"/>
                                        <p:tgtEl>
                                          <p:spTgt spid="8"/>
                                        </p:tgtEl>
                                        <p:attrNameLst>
                                          <p:attrName>ppt_x</p:attrName>
                                        </p:attrNameLst>
                                      </p:cBhvr>
                                      <p:tavLst>
                                        <p:tav tm="0">
                                          <p:val>
                                            <p:fltVal val="0.5"/>
                                          </p:val>
                                        </p:tav>
                                        <p:tav tm="100000">
                                          <p:val>
                                            <p:strVal val="#ppt_x"/>
                                          </p:val>
                                        </p:tav>
                                      </p:tavLst>
                                    </p:anim>
                                    <p:anim calcmode="lin" valueType="num">
                                      <p:cBhvr>
                                        <p:cTn id="55" dur="500" fill="hold"/>
                                        <p:tgtEl>
                                          <p:spTgt spid="8"/>
                                        </p:tgtEl>
                                        <p:attrNameLst>
                                          <p:attrName>ppt_y</p:attrName>
                                        </p:attrNameLst>
                                      </p:cBhvr>
                                      <p:tavLst>
                                        <p:tav tm="0">
                                          <p:val>
                                            <p:fltVal val="0.5"/>
                                          </p:val>
                                        </p:tav>
                                        <p:tav tm="100000">
                                          <p:val>
                                            <p:strVal val="#ppt_y"/>
                                          </p:val>
                                        </p:tav>
                                      </p:tavLst>
                                    </p:anim>
                                  </p:childTnLst>
                                </p:cTn>
                              </p:par>
                            </p:childTnLst>
                          </p:cTn>
                        </p:par>
                        <p:par>
                          <p:cTn id="56" fill="hold">
                            <p:stCondLst>
                              <p:cond delay="1000"/>
                            </p:stCondLst>
                            <p:childTnLst>
                              <p:par>
                                <p:cTn id="57" presetID="53" presetClass="entr" presetSubtype="16" fill="hold" grpId="0" nodeType="afterEffect">
                                  <p:stCondLst>
                                    <p:cond delay="0"/>
                                  </p:stCondLst>
                                  <p:childTnLst>
                                    <p:set>
                                      <p:cBhvr>
                                        <p:cTn id="58"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9"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60"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61" dur="500"/>
                                        <p:tgtEl>
                                          <p:spTgt spid="13">
                                            <p:graphicEl>
                                              <a:dgm id="{593C632F-6E4E-4DF9-875E-7FAFF6294EA5}"/>
                                            </p:graphicEl>
                                          </p:spTgt>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5" dur="500"/>
                                        <p:tgtEl>
                                          <p:spTgt spid="13">
                                            <p:graphicEl>
                                              <a:dgm id="{308687F3-EAA2-4ED6-B580-A75C6E326F1F}"/>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70"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71"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72" dur="500"/>
                                        <p:tgtEl>
                                          <p:spTgt spid="13">
                                            <p:graphicEl>
                                              <a:dgm id="{B771A9FD-1A36-4F4E-B943-39A76BEC5DD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6" dur="500"/>
                                        <p:tgtEl>
                                          <p:spTgt spid="13">
                                            <p:graphicEl>
                                              <a:dgm id="{8EF119AF-0E19-4A04-A7B6-9315C2CDF1BB}"/>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81"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82"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83" dur="500"/>
                                        <p:tgtEl>
                                          <p:spTgt spid="13">
                                            <p:graphicEl>
                                              <a:dgm id="{B9DA2D1F-B724-43FA-9BD2-EB7F13A6627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7" dur="500"/>
                                        <p:tgtEl>
                                          <p:spTgt spid="13">
                                            <p:graphicEl>
                                              <a:dgm id="{674355F8-F5A9-4CCC-80EA-6DD432903CF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92"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93"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4" dur="500"/>
                                        <p:tgtEl>
                                          <p:spTgt spid="13">
                                            <p:graphicEl>
                                              <a:dgm id="{36EA4B06-54A1-42F3-9F9F-6E6B3E2C1CAB}"/>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8" dur="500"/>
                                        <p:tgtEl>
                                          <p:spTgt spid="13">
                                            <p:graphicEl>
                                              <a:dgm id="{E3358233-AB0B-499A-B985-326DDD53CC03}"/>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103"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4"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5" dur="500"/>
                                        <p:tgtEl>
                                          <p:spTgt spid="13">
                                            <p:graphicEl>
                                              <a:dgm id="{8CC3E3EE-2716-4106-81EA-17A7E5630B27}"/>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9" dur="500"/>
                                        <p:tgtEl>
                                          <p:spTgt spid="13">
                                            <p:graphicEl>
                                              <a:dgm id="{FC9F8CF2-3B20-4C2F-BDB2-BFDC4C9B239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4"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5"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6" dur="500"/>
                                        <p:tgtEl>
                                          <p:spTgt spid="13">
                                            <p:graphicEl>
                                              <a:dgm id="{8B3316BC-2B74-4B7F-B9A7-E865537FF35F}"/>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20" dur="500"/>
                                        <p:tgtEl>
                                          <p:spTgt spid="13">
                                            <p:graphicEl>
                                              <a:dgm id="{89119926-C6C4-4EA9-880F-E3207FCFD84A}"/>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5"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6"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7" dur="500"/>
                                        <p:tgtEl>
                                          <p:spTgt spid="13">
                                            <p:graphicEl>
                                              <a:dgm id="{D889E4A5-8C3E-4785-B1C9-3C540E8153A9}"/>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31" dur="500"/>
                                        <p:tgtEl>
                                          <p:spTgt spid="13">
                                            <p:graphicEl>
                                              <a:dgm id="{FC273BEF-115B-4D1F-847D-6649371DF806}"/>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6"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7"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8" dur="500"/>
                                        <p:tgtEl>
                                          <p:spTgt spid="13">
                                            <p:graphicEl>
                                              <a:dgm id="{E89E5BB7-EFAE-4919-B748-BE6D906FFF66}"/>
                                            </p:graphicEl>
                                          </p:spTgt>
                                        </p:tgtEl>
                                      </p:cBhvr>
                                    </p:animEffec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42" dur="500"/>
                                        <p:tgtEl>
                                          <p:spTgt spid="13">
                                            <p:graphicEl>
                                              <a:dgm id="{4E896A66-4610-42C5-8BC4-A177A6D9C65B}"/>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9"/>
                                        </p:tgtEl>
                                        <p:attrNameLst>
                                          <p:attrName>style.visibility</p:attrName>
                                        </p:attrNameLst>
                                      </p:cBhvr>
                                      <p:to>
                                        <p:strVal val="visible"/>
                                      </p:to>
                                    </p:set>
                                    <p:animEffect transition="in" filter="wipe(left)">
                                      <p:cBhvr>
                                        <p:cTn id="1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 y="466474"/>
            <a:ext cx="4882986" cy="6515474"/>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nl-NL"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LIEFDE, ONS TEKEN VAN IDENTITEIT</a:t>
            </a: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outerShdw blurRad="38100" dist="38100" dir="2700000" algn="tl">
                    <a:srgbClr val="000000">
                      <a:alpha val="43137"/>
                    </a:srgbClr>
                  </a:outerShdw>
                </a:effectLst>
                <a:latin typeface="Comic Sans MS" panose="030F0702030302020204" pitchFamily="66" charset="0"/>
              </a:rPr>
              <a:t>Hierdoor zullen allen inzien dat u Mijn discipelen bent: als u liefde onder elkaar hebt.</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(Johannes 13:35, HSV)</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4998721" y="2142677"/>
            <a:ext cx="7183754"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De beide partijen die betrokken zijn bij het kosmische conflict hebben hun eigen kenmerken: Satan haat en vernietigt; God heeft lief en herstelt.</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CC42C760-C346-61BE-52F4-7A18C943C037}"/>
              </a:ext>
            </a:extLst>
          </p:cNvPr>
          <p:cNvSpPr txBox="1"/>
          <p:nvPr/>
        </p:nvSpPr>
        <p:spPr>
          <a:xfrm>
            <a:off x="4998720" y="5466664"/>
            <a:ext cx="7183754"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Ze gaven zichzelf uit liefde en dit kwam miljoenen mensen ten goede. Ze vestigden de aandacht echter niet op zichzelf, maar op Degene voor wie ze hun leven wilden geven, hun Verlosser: Jezus.</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5EBCE36D-1D3D-5008-464F-43C06FA23B27}"/>
              </a:ext>
            </a:extLst>
          </p:cNvPr>
          <p:cNvSpPr txBox="1"/>
          <p:nvPr/>
        </p:nvSpPr>
        <p:spPr>
          <a:xfrm>
            <a:off x="4998719" y="4158613"/>
            <a:ext cx="7193281" cy="1323439"/>
          </a:xfrm>
          <a:prstGeom prst="rect">
            <a:avLst/>
          </a:prstGeom>
          <a:noFill/>
        </p:spPr>
        <p:txBody>
          <a:bodyPr wrap="square">
            <a:spAutoFit/>
          </a:bodyPr>
          <a:lstStyle/>
          <a:p>
            <a:pPr>
              <a:spcBef>
                <a:spcPts val="600"/>
              </a:spcBef>
            </a:pPr>
            <a:r>
              <a:rPr lang="nl-NL" sz="2000" b="1" spc="-70" dirty="0">
                <a:latin typeface="Calibri" panose="020F0502020204030204" pitchFamily="34" charset="0"/>
                <a:ea typeface="Calibri" panose="020F0502020204030204" pitchFamily="34" charset="0"/>
                <a:cs typeface="Calibri" panose="020F0502020204030204" pitchFamily="34" charset="0"/>
              </a:rPr>
              <a:t>Christenen uit de tweede en derde eeuw brachten onbaatzuchtige liefde in praktijk. Tijdens twee grote pandemieën (in de jaren 160 en 265) wijdden zij zich aan de zorg voor de getroffenen, zonder rekening te houden met hun eigen veiligheid</a:t>
            </a:r>
            <a:r>
              <a:rPr lang="en" sz="2000" b="1" spc="-70" dirty="0">
                <a:latin typeface="Calibri" panose="020F0502020204030204" pitchFamily="34" charset="0"/>
                <a:ea typeface="Calibri" panose="020F0502020204030204" pitchFamily="34" charset="0"/>
                <a:cs typeface="Calibri" panose="020F0502020204030204" pitchFamily="34" charset="0"/>
              </a:rPr>
              <a:t>.</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4998721" y="3142952"/>
            <a:ext cx="7183752"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Aanhangers van de ene of de andere partij handelen volgens deze patronen. Als we God volgen, zullen we dat laten zien door de liefde die we aan anderen tonen (1Joh. 4:20-21).</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7336FA71-E850-49D2-FF2D-ECB69BEC3BAF}"/>
              </a:ext>
            </a:extLst>
          </p:cNvPr>
          <p:cNvSpPr txBox="1"/>
          <p:nvPr/>
        </p:nvSpPr>
        <p:spPr>
          <a:xfrm>
            <a:off x="142879" y="98040"/>
            <a:ext cx="1676494" cy="345428"/>
          </a:xfrm>
          <a:prstGeom prst="roundRect">
            <a:avLst>
              <a:gd name="adj" fmla="val 32159"/>
            </a:avLst>
          </a:prstGeom>
          <a:solidFill>
            <a:srgbClr val="9D4012"/>
          </a:solidFill>
          <a:ln>
            <a:solidFill>
              <a:srgbClr val="BC5AE8"/>
            </a:solidFill>
          </a:ln>
          <a:effectLst>
            <a:glow rad="50800">
              <a:srgbClr val="5452B7"/>
            </a:glow>
          </a:effectLst>
          <a:scene3d>
            <a:camera prst="orthographicFront"/>
            <a:lightRig rig="threePt" dir="t"/>
          </a:scene3d>
          <a:sp3d>
            <a:bevelT/>
          </a:sp3d>
        </p:spPr>
        <p:txBody>
          <a:bodyPr wrap="square" tIns="0" bIns="36000" rtlCol="0">
            <a:spAutoFit/>
          </a:bodyPr>
          <a:lstStyle/>
          <a:p>
            <a:pPr algn="ctr">
              <a:defRPr/>
            </a:pPr>
            <a:r>
              <a:rPr lang="nl-NL" sz="1600" b="1" kern="0" spc="50" dirty="0">
                <a:ln w="0"/>
                <a:solidFill>
                  <a:srgbClr val="D9C17D"/>
                </a:solidFill>
                <a:effectLst>
                  <a:outerShdw blurRad="50800" dist="38100" dir="2700000" algn="tl" rotWithShape="0">
                    <a:srgbClr val="6F2805">
                      <a:alpha val="50000"/>
                    </a:srgbClr>
                  </a:outerShdw>
                </a:effectLst>
                <a:latin typeface="Comic Sans MS" panose="030F0702030302020204" pitchFamily="66" charset="0"/>
              </a:rPr>
              <a:t>donderdag</a:t>
            </a:r>
            <a:r>
              <a:rPr lang="nl-NL" sz="1600" b="1" kern="0" spc="50" dirty="0">
                <a:ln w="0"/>
                <a:solidFill>
                  <a:srgbClr val="D1B25F"/>
                </a:solidFill>
                <a:effectLst>
                  <a:outerShdw blurRad="50800" dist="38100" dir="2700000" algn="tl" rotWithShape="0">
                    <a:srgbClr val="6F2805">
                      <a:alpha val="50000"/>
                    </a:srgbClr>
                  </a:outerShdw>
                </a:effectLst>
                <a:latin typeface="Comic Sans MS" panose="030F0702030302020204" pitchFamily="66" charset="0"/>
              </a:rPr>
              <a:t>  </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153886" y="880700"/>
            <a:ext cx="9884228" cy="4832092"/>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      “</a:t>
            </a:r>
            <a:r>
              <a:rPr lang="nl-NL" sz="2800" b="1" dirty="0">
                <a:latin typeface="Constantia" panose="02030602050306030303" pitchFamily="18" charset="0"/>
              </a:rPr>
              <a:t>Het is het voorrecht van iedere ziel om een levend kanaal te zijn waardoor God de schatten van Zijn genade, de ondoorgrondelijke rijkdom van Christus, aan de wereld kan meedelen. Er is niets waar Christus zo naar verlangt als agenten die Zijn Geest en karakter in de wereld zullen vertegenwoordigen. Er is niets dat de wereld zo hard nodig heeft als de manifestatie door de mensheid van de liefde van de Verlosser. De hele hemel wacht op kanalen waardoorheen de heilige olie kan worden gegoten om een vreugde en zegen voor de menselijke harten te zijn.</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1153886" y="6110360"/>
            <a:ext cx="8028375" cy="323165"/>
          </a:xfrm>
          <a:prstGeom prst="rect">
            <a:avLst/>
          </a:prstGeom>
          <a:noFill/>
        </p:spPr>
        <p:txBody>
          <a:bodyPr wrap="square" rtlCol="0">
            <a:spAutoFit/>
          </a:bodyPr>
          <a:lstStyle/>
          <a:p>
            <a:r>
              <a:rPr lang="en-US" sz="1500" b="1" dirty="0">
                <a:latin typeface="Calibri" panose="020F0502020204030204" pitchFamily="34" charset="0"/>
                <a:ea typeface="Calibri" panose="020F0502020204030204" pitchFamily="34" charset="0"/>
                <a:cs typeface="Calibri" panose="020F0502020204030204" pitchFamily="34" charset="0"/>
              </a:rPr>
              <a:t>Ellen G. White (</a:t>
            </a:r>
            <a:r>
              <a:rPr lang="nl-NL" sz="1500" b="1" dirty="0">
                <a:latin typeface="Calibri" panose="020F0502020204030204" pitchFamily="34" charset="0"/>
                <a:ea typeface="Calibri" panose="020F0502020204030204" pitchFamily="34" charset="0"/>
                <a:cs typeface="Calibri" panose="020F0502020204030204" pitchFamily="34" charset="0"/>
              </a:rPr>
              <a:t>Gods verbazingwekkende genade - Ondoorgrondelijke rijkdom, 28 juni</a:t>
            </a:r>
            <a:r>
              <a:rPr lang="en" sz="1500" b="1"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69669" y="135468"/>
            <a:ext cx="6400781"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spc="-20" dirty="0">
                <a:solidFill>
                  <a:srgbClr val="166588"/>
                </a:solidFill>
                <a:latin typeface="Comic Sans MS" panose="030F0702030302020204" pitchFamily="66" charset="0"/>
              </a:rPr>
              <a:t>“</a:t>
            </a:r>
            <a:r>
              <a:rPr lang="nl-NL" sz="2400" b="1" spc="-20" dirty="0">
                <a:solidFill>
                  <a:srgbClr val="166588"/>
                </a:solidFill>
                <a:latin typeface="Comic Sans MS" panose="030F0702030302020204" pitchFamily="66" charset="0"/>
              </a:rPr>
              <a:t>Wees niet bevreesd, want Ik ben met u, wees niet verschrikt, want Ik ben uw God. Ik sterk u, ook help Ik u, ook ondersteun Ik u met Mijn rechterhand, die gerechtigheid werkt.</a:t>
            </a:r>
            <a:r>
              <a:rPr lang="es-ES" sz="2400" b="1" spc="-20" dirty="0">
                <a:solidFill>
                  <a:srgbClr val="166588"/>
                </a:solidFill>
                <a:latin typeface="Comic Sans MS" panose="030F0702030302020204" pitchFamily="66" charset="0"/>
              </a:rPr>
              <a:t>” </a:t>
            </a:r>
            <a:r>
              <a:rPr lang="es-ES" b="1" spc="-20" dirty="0">
                <a:solidFill>
                  <a:srgbClr val="166588"/>
                </a:solidFill>
                <a:latin typeface="Comic Sans MS" panose="030F0702030302020204" pitchFamily="66" charset="0"/>
              </a:rPr>
              <a:t>(Jesaja 41:10, HSV)</a:t>
            </a:r>
            <a:endParaRPr lang="es-ES" sz="2400" b="1" spc="-20" dirty="0">
              <a:solidFill>
                <a:srgbClr val="166588"/>
              </a:solidFill>
              <a:latin typeface="Comic Sans MS" panose="030F0702030302020204" pitchFamily="66"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nl-NL" sz="2000" b="1" dirty="0">
                <a:solidFill>
                  <a:schemeClr val="bg1"/>
                </a:solidFill>
                <a:effectLst>
                  <a:glow rad="127000">
                    <a:srgbClr val="AC2850"/>
                  </a:glow>
                </a:effectLst>
                <a:latin typeface="Calibri" panose="020F0502020204030204" pitchFamily="34" charset="0"/>
                <a:ea typeface="Calibri" panose="020F0502020204030204" pitchFamily="34" charset="0"/>
                <a:cs typeface="Calibri" panose="020F0502020204030204" pitchFamily="34" charset="0"/>
              </a:rPr>
              <a:t>Lessen uit de verwoesting van Jeruzalem</a:t>
            </a:r>
            <a:r>
              <a:rPr lang="en" sz="2000" b="1" dirty="0">
                <a:solidFill>
                  <a:schemeClr val="bg1"/>
                </a:solidFill>
                <a:effectLst>
                  <a:glow rad="127000">
                    <a:srgbClr val="AC2850"/>
                  </a:glow>
                </a:effectLst>
                <a:latin typeface="Calibri" panose="020F0502020204030204" pitchFamily="34" charset="0"/>
                <a:ea typeface="Calibri" panose="020F0502020204030204" pitchFamily="34" charset="0"/>
                <a:cs typeface="Calibri" panose="020F0502020204030204" pitchFamily="34" charset="0"/>
              </a:rPr>
              <a:t>:</a:t>
            </a:r>
          </a:p>
          <a:p>
            <a:pPr lvl="1">
              <a:spcBef>
                <a:spcPts val="600"/>
              </a:spcBef>
              <a:tabLst>
                <a:tab pos="538163" algn="l"/>
              </a:tabLst>
            </a:pPr>
            <a:r>
              <a:rPr lang="nl-NL" sz="2000" b="1" dirty="0">
                <a:solidFill>
                  <a:schemeClr val="bg1"/>
                </a:solidFill>
                <a:effectLst>
                  <a:glow rad="127000">
                    <a:srgbClr val="A23292"/>
                  </a:glow>
                </a:effectLst>
                <a:latin typeface="Calibri" panose="020F0502020204030204" pitchFamily="34" charset="0"/>
                <a:ea typeface="Calibri" panose="020F0502020204030204" pitchFamily="34" charset="0"/>
                <a:cs typeface="Calibri" panose="020F0502020204030204" pitchFamily="34" charset="0"/>
              </a:rPr>
              <a:t>De afwijzing van de liefde van God</a:t>
            </a:r>
            <a:r>
              <a:rPr lang="en" sz="2000" b="1" dirty="0">
                <a:solidFill>
                  <a:schemeClr val="bg1"/>
                </a:solidFill>
                <a:effectLst>
                  <a:glow rad="127000">
                    <a:srgbClr val="A23292"/>
                  </a:glow>
                </a:effectLst>
                <a:latin typeface="Calibri" panose="020F0502020204030204" pitchFamily="34" charset="0"/>
                <a:ea typeface="Calibri" panose="020F0502020204030204" pitchFamily="34" charset="0"/>
                <a:cs typeface="Calibri" panose="020F0502020204030204" pitchFamily="34" charset="0"/>
              </a:rPr>
              <a:t>.</a:t>
            </a:r>
          </a:p>
          <a:p>
            <a:pPr lvl="1">
              <a:spcBef>
                <a:spcPts val="600"/>
              </a:spcBef>
              <a:tabLst>
                <a:tab pos="538163" algn="l"/>
              </a:tabLst>
            </a:pPr>
            <a:r>
              <a:rPr lang="nl-NL" sz="2000" b="1" dirty="0">
                <a:solidFill>
                  <a:schemeClr val="bg1"/>
                </a:solidFill>
                <a:effectLst>
                  <a:glow rad="127000">
                    <a:srgbClr val="51A54C"/>
                  </a:glow>
                </a:effectLst>
                <a:latin typeface="Calibri" panose="020F0502020204030204" pitchFamily="34" charset="0"/>
                <a:ea typeface="Calibri" panose="020F0502020204030204" pitchFamily="34" charset="0"/>
                <a:cs typeface="Calibri" panose="020F0502020204030204" pitchFamily="34" charset="0"/>
              </a:rPr>
              <a:t>Gods zorg voor Zijn volk</a:t>
            </a:r>
            <a:r>
              <a:rPr lang="en" sz="2000" b="1" dirty="0">
                <a:solidFill>
                  <a:schemeClr val="bg1"/>
                </a:solidFill>
                <a:effectLst>
                  <a:glow rad="127000">
                    <a:srgbClr val="51A54C"/>
                  </a:glow>
                </a:effectLst>
                <a:latin typeface="Calibri" panose="020F0502020204030204" pitchFamily="34" charset="0"/>
                <a:ea typeface="Calibri" panose="020F0502020204030204" pitchFamily="34" charset="0"/>
                <a:cs typeface="Calibri" panose="020F0502020204030204" pitchFamily="34" charset="0"/>
              </a:rPr>
              <a:t>.</a:t>
            </a:r>
          </a:p>
          <a:p>
            <a:pPr>
              <a:spcBef>
                <a:spcPts val="1800"/>
              </a:spcBef>
              <a:tabLst>
                <a:tab pos="538163" algn="l"/>
              </a:tabLst>
            </a:pPr>
            <a:r>
              <a:rPr lang="nl-NL" sz="2000" b="1" dirty="0">
                <a:solidFill>
                  <a:schemeClr val="bg1"/>
                </a:solidFill>
                <a:effectLst>
                  <a:glow rad="127000">
                    <a:srgbClr val="AC2850"/>
                  </a:glow>
                </a:effectLst>
                <a:latin typeface="Calibri" panose="020F0502020204030204" pitchFamily="34" charset="0"/>
                <a:ea typeface="Calibri" panose="020F0502020204030204" pitchFamily="34" charset="0"/>
                <a:cs typeface="Calibri" panose="020F0502020204030204" pitchFamily="34" charset="0"/>
              </a:rPr>
              <a:t>Lessen van de eerste Christenen</a:t>
            </a:r>
            <a:r>
              <a:rPr lang="en" sz="2000" b="1" dirty="0">
                <a:solidFill>
                  <a:schemeClr val="bg1"/>
                </a:solidFill>
                <a:effectLst>
                  <a:glow rad="127000">
                    <a:srgbClr val="AC2850"/>
                  </a:glow>
                </a:effectLst>
                <a:latin typeface="Calibri" panose="020F0502020204030204" pitchFamily="34" charset="0"/>
                <a:ea typeface="Calibri" panose="020F0502020204030204" pitchFamily="34" charset="0"/>
                <a:cs typeface="Calibri" panose="020F0502020204030204" pitchFamily="34" charset="0"/>
              </a:rPr>
              <a:t>:</a:t>
            </a:r>
          </a:p>
          <a:p>
            <a:pPr lvl="1">
              <a:spcBef>
                <a:spcPts val="600"/>
              </a:spcBef>
              <a:tabLst>
                <a:tab pos="538163" algn="l"/>
              </a:tabLst>
            </a:pPr>
            <a:r>
              <a:rPr lang="nl-NL" sz="2000" b="1" dirty="0">
                <a:solidFill>
                  <a:schemeClr val="bg1"/>
                </a:solidFill>
                <a:effectLst>
                  <a:glow rad="127000">
                    <a:srgbClr val="C5600D"/>
                  </a:glow>
                </a:effectLst>
                <a:latin typeface="Calibri" panose="020F0502020204030204" pitchFamily="34" charset="0"/>
                <a:ea typeface="Calibri" panose="020F0502020204030204" pitchFamily="34" charset="0"/>
                <a:cs typeface="Calibri" panose="020F0502020204030204" pitchFamily="34" charset="0"/>
              </a:rPr>
              <a:t>Trouw te midden van vervolging</a:t>
            </a:r>
            <a:r>
              <a:rPr lang="en" sz="2000" b="1" dirty="0">
                <a:solidFill>
                  <a:schemeClr val="bg1"/>
                </a:solidFill>
                <a:effectLst>
                  <a:glow rad="127000">
                    <a:srgbClr val="C5600D"/>
                  </a:glow>
                </a:effectLst>
                <a:latin typeface="Calibri" panose="020F0502020204030204" pitchFamily="34" charset="0"/>
                <a:ea typeface="Calibri" panose="020F0502020204030204" pitchFamily="34" charset="0"/>
                <a:cs typeface="Calibri" panose="020F0502020204030204" pitchFamily="34" charset="0"/>
              </a:rPr>
              <a:t>.</a:t>
            </a:r>
          </a:p>
          <a:p>
            <a:pPr lvl="1">
              <a:spcBef>
                <a:spcPts val="600"/>
              </a:spcBef>
              <a:tabLst>
                <a:tab pos="538163" algn="l"/>
              </a:tabLst>
            </a:pPr>
            <a:r>
              <a:rPr lang="nl-NL" sz="2000" b="1" dirty="0">
                <a:solidFill>
                  <a:schemeClr val="bg1"/>
                </a:solidFill>
                <a:effectLst>
                  <a:glow rad="127000">
                    <a:srgbClr val="228F9E"/>
                  </a:glow>
                </a:effectLst>
                <a:latin typeface="Calibri" panose="020F0502020204030204" pitchFamily="34" charset="0"/>
                <a:ea typeface="Calibri" panose="020F0502020204030204" pitchFamily="34" charset="0"/>
                <a:cs typeface="Calibri" panose="020F0502020204030204" pitchFamily="34" charset="0"/>
              </a:rPr>
              <a:t>Help de behoeftigen</a:t>
            </a:r>
            <a:r>
              <a:rPr lang="en" sz="2000" b="1" dirty="0">
                <a:solidFill>
                  <a:schemeClr val="bg1"/>
                </a:solidFill>
                <a:effectLst>
                  <a:glow rad="127000">
                    <a:srgbClr val="228F9E"/>
                  </a:glow>
                </a:effectLst>
                <a:latin typeface="Calibri" panose="020F0502020204030204" pitchFamily="34" charset="0"/>
                <a:ea typeface="Calibri" panose="020F0502020204030204" pitchFamily="34" charset="0"/>
                <a:cs typeface="Calibri" panose="020F0502020204030204" pitchFamily="34" charset="0"/>
              </a:rPr>
              <a:t>.</a:t>
            </a:r>
          </a:p>
          <a:p>
            <a:pPr lvl="1">
              <a:spcBef>
                <a:spcPts val="600"/>
              </a:spcBef>
              <a:tabLst>
                <a:tab pos="538163" algn="l"/>
              </a:tabLst>
            </a:pPr>
            <a:r>
              <a:rPr lang="nl-NL" sz="2000" b="1" dirty="0">
                <a:solidFill>
                  <a:schemeClr val="bg1"/>
                </a:solidFill>
                <a:effectLst>
                  <a:glow rad="127000">
                    <a:srgbClr val="A68702"/>
                  </a:glow>
                </a:effectLst>
                <a:latin typeface="Calibri" panose="020F0502020204030204" pitchFamily="34" charset="0"/>
                <a:ea typeface="Calibri" panose="020F0502020204030204" pitchFamily="34" charset="0"/>
                <a:cs typeface="Calibri" panose="020F0502020204030204" pitchFamily="34" charset="0"/>
              </a:rPr>
              <a:t>Liefde, ons teken van identiteit</a:t>
            </a:r>
            <a:r>
              <a:rPr lang="en" sz="2000" b="1" dirty="0">
                <a:solidFill>
                  <a:schemeClr val="bg1"/>
                </a:solidFill>
                <a:effectLst>
                  <a:glow rad="127000">
                    <a:srgbClr val="A68702"/>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0" y="54824"/>
            <a:ext cx="725424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Het jaar 70 markeerde het einde van Israël als natie. Hoewel het Rome was dat Jeruzalem en de Tempel verwoestte, waren er ook andere machten bij die oorlog betrokken.</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6755" y="155449"/>
            <a:ext cx="4684833" cy="311026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 y="2054129"/>
            <a:ext cx="7254239" cy="1631216"/>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Aan de andere kant waarschuwde God herhaaldelijk voor de gevolgen van zijn afwijzing; stelde de uitvoering van het vonnis uit; en bereidde een volk, de Kerk, voor om de fakkel van de waarheid op te nemen en de wereld te verlichten met de boodschap van Gods liefde.</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E1C1F80F-BC6F-5E60-3A61-754327326116}"/>
              </a:ext>
            </a:extLst>
          </p:cNvPr>
          <p:cNvSpPr txBox="1"/>
          <p:nvPr/>
        </p:nvSpPr>
        <p:spPr>
          <a:xfrm>
            <a:off x="0" y="1064368"/>
            <a:ext cx="7254239"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Aan de ene kant zette Satan Israël ertoe aan de Messias te verwerpen en vervolgens zijn recht op te eisen om de natie te vernietigen.</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nl-NL" sz="4800" b="1" dirty="0">
                <a:ln w="13462">
                  <a:solidFill>
                    <a:srgbClr val="7D4837"/>
                  </a:solidFill>
                  <a:prstDash val="solid"/>
                </a:ln>
                <a:solidFill>
                  <a:srgbClr val="FFFF00"/>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LESSEN UIT DE VERNIETIGING VAN JERUZALEM</a:t>
            </a:r>
            <a:endParaRPr lang="en" sz="4800" b="1" dirty="0">
              <a:ln w="13462">
                <a:solidFill>
                  <a:srgbClr val="7D4837"/>
                </a:solidFill>
                <a:prstDash val="solid"/>
              </a:ln>
              <a:solidFill>
                <a:srgbClr val="FFFF00"/>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1672046" y="0"/>
            <a:ext cx="10519954" cy="769441"/>
          </a:xfrm>
          <a:prstGeom prst="rect">
            <a:avLst/>
          </a:prstGeom>
          <a:noFill/>
        </p:spPr>
        <p:txBody>
          <a:bodyPr wrap="square">
            <a:spAutoFit/>
          </a:bodyPr>
          <a:lstStyle/>
          <a:p>
            <a:pPr algn="ctr"/>
            <a:r>
              <a:rPr lang="nl-NL"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cs typeface="Calibri" panose="020F0502020204030204" pitchFamily="34" charset="0"/>
              </a:rPr>
              <a:t>DE AFWIJZING VAN DE LIEFDE VAN GOD</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3003558" y="587659"/>
            <a:ext cx="9145743" cy="877163"/>
          </a:xfrm>
          <a:prstGeom prst="rect">
            <a:avLst/>
          </a:prstGeom>
          <a:noFill/>
        </p:spPr>
        <p:txBody>
          <a:bodyPr wrap="square">
            <a:spAutoFit/>
          </a:bodyPr>
          <a:lstStyle/>
          <a:p>
            <a:pPr algn="ctr"/>
            <a:r>
              <a:rPr lang="en-US" sz="1700" b="1" spc="-30" dirty="0">
                <a:solidFill>
                  <a:schemeClr val="accent5">
                    <a:lumMod val="75000"/>
                  </a:schemeClr>
                </a:solidFill>
                <a:latin typeface="Comic Sans MS" panose="030F0702030302020204" pitchFamily="66" charset="0"/>
              </a:rPr>
              <a:t>“</a:t>
            </a:r>
            <a:r>
              <a:rPr lang="nl-NL" sz="1700" b="1" spc="-30" dirty="0">
                <a:solidFill>
                  <a:schemeClr val="accent5">
                    <a:lumMod val="75000"/>
                  </a:schemeClr>
                </a:solidFill>
                <a:latin typeface="Comic Sans MS" panose="030F0702030302020204" pitchFamily="66" charset="0"/>
              </a:rPr>
              <a:t>Jeruzalem, Jeruzalem, u die de profeten doodt en stenigt wie naar u toe gezonden zijn! Hoe vaak heb Ik uw kinderen bijeen willen brengen, op de wijze waarop een kip haar kuikens bijeenbrengt onder haar vleugels; maar u hebt niet gewild</a:t>
            </a:r>
            <a:r>
              <a:rPr lang="en" sz="1700" b="1" spc="-30" dirty="0">
                <a:solidFill>
                  <a:schemeClr val="accent5">
                    <a:lumMod val="75000"/>
                  </a:schemeClr>
                </a:solidFill>
                <a:latin typeface="Comic Sans MS" panose="030F0702030302020204" pitchFamily="66" charset="0"/>
              </a:rPr>
              <a:t>!”</a:t>
            </a:r>
            <a:r>
              <a:rPr lang="en" sz="1600" b="1" spc="-30" dirty="0">
                <a:solidFill>
                  <a:schemeClr val="accent5">
                    <a:lumMod val="75000"/>
                  </a:schemeClr>
                </a:solidFill>
                <a:latin typeface="Comic Sans MS" panose="030F0702030302020204" pitchFamily="66" charset="0"/>
              </a:rPr>
              <a:t> </a:t>
            </a:r>
            <a:r>
              <a:rPr lang="en" sz="1200" b="1" spc="-30" dirty="0">
                <a:solidFill>
                  <a:schemeClr val="accent5">
                    <a:lumMod val="75000"/>
                  </a:schemeClr>
                </a:solidFill>
                <a:latin typeface="Comic Sans MS" panose="030F0702030302020204" pitchFamily="66" charset="0"/>
              </a:rPr>
              <a:t>(Mattheüs 23:37)</a:t>
            </a:r>
            <a:endParaRPr lang="es-ES" sz="1600" b="1" spc="-3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167295" y="1510989"/>
            <a:ext cx="9063874" cy="1015663"/>
          </a:xfrm>
          <a:prstGeom prst="rect">
            <a:avLst/>
          </a:prstGeom>
          <a:noFill/>
        </p:spPr>
        <p:txBody>
          <a:bodyPr wrap="square" rtlCol="0">
            <a:spAutoFit/>
          </a:bodyPr>
          <a:lstStyle/>
          <a:p>
            <a:pPr>
              <a:spcBef>
                <a:spcPts val="600"/>
              </a:spcBef>
            </a:pPr>
            <a:r>
              <a:rPr lang="nl-NL" sz="2000" b="1" dirty="0">
                <a:solidFill>
                  <a:schemeClr val="bg1"/>
                </a:solidFill>
                <a:effectLst>
                  <a:glow rad="127000">
                    <a:srgbClr val="1A0613"/>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Jezus huilde toen hij Jeruzalem naderde (Lucas 19:41-44). Hij wist dat zij de welverdiende gevolgen zouden ondervinden van hun koppige afwijzing van Gods liefdevolle oproepen (Matt. 23:37).</a:t>
            </a:r>
            <a:endParaRPr lang="en" sz="2000" b="1" dirty="0">
              <a:solidFill>
                <a:schemeClr val="bg1"/>
              </a:solidFill>
              <a:effectLst>
                <a:glow rad="127000">
                  <a:srgbClr val="1A0613"/>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3989" y="1131626"/>
            <a:ext cx="2891438" cy="2262250"/>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290120" y="4005943"/>
            <a:ext cx="3644668" cy="2733501"/>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87893" y="3772324"/>
            <a:ext cx="2595295" cy="3149373"/>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7531391" cy="1631216"/>
          </a:xfrm>
          <a:prstGeom prst="rect">
            <a:avLst/>
          </a:prstGeom>
          <a:noFill/>
        </p:spPr>
        <p:txBody>
          <a:bodyPr wrap="square">
            <a:spAutoFit/>
          </a:bodyPr>
          <a:lstStyle/>
          <a:p>
            <a:pPr>
              <a:spcBef>
                <a:spcPts val="600"/>
              </a:spcBef>
            </a:pPr>
            <a:r>
              <a:rPr lang="nl-NL" sz="2000" b="1" dirty="0">
                <a:solidFill>
                  <a:schemeClr val="bg1"/>
                </a:solidFill>
                <a:effectLst>
                  <a:glow rad="127000">
                    <a:srgbClr val="1A0613"/>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geschiedenis vertelt ons dat de Joden in het jaar 66 in opstand kwamen tegen de Romeinse misstanden. De verschillende Joodse facties vochten onderling, terwijl de Romeinen de stad belegerden. In het jaar 70 eindigde alles. Titus verwoestte Jeruzalem en de Tempel. Eén miljoen Joden kwamen om.</a:t>
            </a:r>
            <a:endParaRPr lang="en" sz="2000" b="1" dirty="0">
              <a:solidFill>
                <a:schemeClr val="bg1"/>
              </a:solidFill>
              <a:effectLst>
                <a:glow rad="127000">
                  <a:srgbClr val="1A0613"/>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FC0EB4FE-D62D-24F6-3CC9-2229E71F96AE}"/>
              </a:ext>
            </a:extLst>
          </p:cNvPr>
          <p:cNvSpPr txBox="1"/>
          <p:nvPr/>
        </p:nvSpPr>
        <p:spPr>
          <a:xfrm>
            <a:off x="3167295" y="2526033"/>
            <a:ext cx="8982006" cy="1015663"/>
          </a:xfrm>
          <a:prstGeom prst="rect">
            <a:avLst/>
          </a:prstGeom>
          <a:noFill/>
        </p:spPr>
        <p:txBody>
          <a:bodyPr wrap="square">
            <a:spAutoFit/>
          </a:bodyPr>
          <a:lstStyle/>
          <a:p>
            <a:pPr>
              <a:spcBef>
                <a:spcPts val="600"/>
              </a:spcBef>
            </a:pPr>
            <a:r>
              <a:rPr lang="nl-NL" sz="2000" b="1" dirty="0">
                <a:solidFill>
                  <a:schemeClr val="bg1"/>
                </a:solidFill>
                <a:effectLst>
                  <a:glow rad="127000">
                    <a:srgbClr val="1A0613"/>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huilde omdat de tragedie voorkomen had kunnen worden. Omdat God zoveel van ons houdt dat Hij niet wil dat iemand sterft, maar dat iedereen het eeuwige leven heeft (Joh. 5:39-40; Ezech. 18:31-32).</a:t>
            </a:r>
            <a:endParaRPr lang="en" sz="2000" b="1" dirty="0">
              <a:solidFill>
                <a:schemeClr val="bg1"/>
              </a:solidFill>
              <a:effectLst>
                <a:glow rad="127000">
                  <a:srgbClr val="1A0613"/>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8" y="5171675"/>
            <a:ext cx="7531391" cy="1631216"/>
          </a:xfrm>
          <a:prstGeom prst="rect">
            <a:avLst/>
          </a:prstGeom>
          <a:noFill/>
        </p:spPr>
        <p:txBody>
          <a:bodyPr wrap="square">
            <a:spAutoFit/>
          </a:bodyPr>
          <a:lstStyle/>
          <a:p>
            <a:pPr>
              <a:spcBef>
                <a:spcPts val="600"/>
              </a:spcBef>
            </a:pPr>
            <a:r>
              <a:rPr lang="nl-NL" sz="2000" b="1" dirty="0">
                <a:solidFill>
                  <a:schemeClr val="bg1"/>
                </a:solidFill>
                <a:effectLst>
                  <a:glow rad="127000">
                    <a:srgbClr val="1A0613"/>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Maar de geschiedenis vertelt ons niet hoe Satan de Joden tot rebellie en de Romeinen tot wraak aanzette. De verwoesting van Jeruzalem was het directe werk van de duivel. Door zich af te keren van de bron van het leven, was Israël overgeleverd aan de genade van een vijand die alleen maar uit is op vernietiging en dood.</a:t>
            </a:r>
            <a:endParaRPr lang="en" sz="2000" b="1" dirty="0">
              <a:solidFill>
                <a:schemeClr val="bg1"/>
              </a:solidFill>
              <a:effectLst>
                <a:glow rad="127000">
                  <a:srgbClr val="1A0613"/>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CB672BE8-D323-E266-611D-79B71BDFE555}"/>
              </a:ext>
            </a:extLst>
          </p:cNvPr>
          <p:cNvSpPr txBox="1"/>
          <p:nvPr/>
        </p:nvSpPr>
        <p:spPr>
          <a:xfrm>
            <a:off x="207080" y="167568"/>
            <a:ext cx="1236949" cy="434303"/>
          </a:xfrm>
          <a:prstGeom prst="roundRect">
            <a:avLst>
              <a:gd name="adj" fmla="val 32159"/>
            </a:avLst>
          </a:prstGeom>
          <a:solidFill>
            <a:srgbClr val="54007B"/>
          </a:solidFill>
          <a:ln>
            <a:solidFill>
              <a:srgbClr val="BC5AE8"/>
            </a:solidFill>
          </a:ln>
          <a:effectLst>
            <a:glow rad="50800">
              <a:srgbClr val="BB5AE8"/>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DB9EC7"/>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solidFill>
                  <a:srgbClr val="794422"/>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290">
                                          <p:stCondLst>
                                            <p:cond delay="0"/>
                                          </p:stCondLst>
                                        </p:cTn>
                                        <p:tgtEl>
                                          <p:spTgt spid="8"/>
                                        </p:tgtEl>
                                      </p:cBhvr>
                                    </p:animEffect>
                                    <p:anim calcmode="lin" valueType="num">
                                      <p:cBhvr>
                                        <p:cTn id="45"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50" dur="13">
                                          <p:stCondLst>
                                            <p:cond delay="325"/>
                                          </p:stCondLst>
                                        </p:cTn>
                                        <p:tgtEl>
                                          <p:spTgt spid="8"/>
                                        </p:tgtEl>
                                      </p:cBhvr>
                                      <p:to x="100000" y="60000"/>
                                    </p:animScale>
                                    <p:animScale>
                                      <p:cBhvr>
                                        <p:cTn id="51" dur="83" decel="50000">
                                          <p:stCondLst>
                                            <p:cond delay="338"/>
                                          </p:stCondLst>
                                        </p:cTn>
                                        <p:tgtEl>
                                          <p:spTgt spid="8"/>
                                        </p:tgtEl>
                                      </p:cBhvr>
                                      <p:to x="100000" y="100000"/>
                                    </p:animScale>
                                    <p:animScale>
                                      <p:cBhvr>
                                        <p:cTn id="52" dur="13">
                                          <p:stCondLst>
                                            <p:cond delay="656"/>
                                          </p:stCondLst>
                                        </p:cTn>
                                        <p:tgtEl>
                                          <p:spTgt spid="8"/>
                                        </p:tgtEl>
                                      </p:cBhvr>
                                      <p:to x="100000" y="80000"/>
                                    </p:animScale>
                                    <p:animScale>
                                      <p:cBhvr>
                                        <p:cTn id="53" dur="83" decel="50000">
                                          <p:stCondLst>
                                            <p:cond delay="669"/>
                                          </p:stCondLst>
                                        </p:cTn>
                                        <p:tgtEl>
                                          <p:spTgt spid="8"/>
                                        </p:tgtEl>
                                      </p:cBhvr>
                                      <p:to x="100000" y="100000"/>
                                    </p:animScale>
                                    <p:animScale>
                                      <p:cBhvr>
                                        <p:cTn id="54" dur="13">
                                          <p:stCondLst>
                                            <p:cond delay="821"/>
                                          </p:stCondLst>
                                        </p:cTn>
                                        <p:tgtEl>
                                          <p:spTgt spid="8"/>
                                        </p:tgtEl>
                                      </p:cBhvr>
                                      <p:to x="100000" y="90000"/>
                                    </p:animScale>
                                    <p:animScale>
                                      <p:cBhvr>
                                        <p:cTn id="55" dur="83" decel="50000">
                                          <p:stCondLst>
                                            <p:cond delay="834"/>
                                          </p:stCondLst>
                                        </p:cTn>
                                        <p:tgtEl>
                                          <p:spTgt spid="8"/>
                                        </p:tgtEl>
                                      </p:cBhvr>
                                      <p:to x="100000" y="100000"/>
                                    </p:animScale>
                                    <p:animScale>
                                      <p:cBhvr>
                                        <p:cTn id="56" dur="13">
                                          <p:stCondLst>
                                            <p:cond delay="904"/>
                                          </p:stCondLst>
                                        </p:cTn>
                                        <p:tgtEl>
                                          <p:spTgt spid="8"/>
                                        </p:tgtEl>
                                      </p:cBhvr>
                                      <p:to x="100000" y="95000"/>
                                    </p:animScale>
                                    <p:animScale>
                                      <p:cBhvr>
                                        <p:cTn id="57" dur="83" decel="50000">
                                          <p:stCondLst>
                                            <p:cond delay="917"/>
                                          </p:stCondLst>
                                        </p:cTn>
                                        <p:tgtEl>
                                          <p:spTgt spid="8"/>
                                        </p:tgtEl>
                                      </p:cBhvr>
                                      <p:to x="100000" y="100000"/>
                                    </p:animScale>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ppt_w</p:attrName>
                                        </p:attrNameLst>
                                      </p:cBhvr>
                                      <p:tavLst>
                                        <p:tav tm="0">
                                          <p:val>
                                            <p:fltVal val="0"/>
                                          </p:val>
                                        </p:tav>
                                        <p:tav tm="100000">
                                          <p:val>
                                            <p:strVal val="#ppt_w"/>
                                          </p:val>
                                        </p:tav>
                                      </p:tavLst>
                                    </p:anim>
                                    <p:anim calcmode="lin" valueType="num">
                                      <p:cBhvr>
                                        <p:cTn id="67" dur="1000" fill="hold"/>
                                        <p:tgtEl>
                                          <p:spTgt spid="10"/>
                                        </p:tgtEl>
                                        <p:attrNameLst>
                                          <p:attrName>ppt_h</p:attrName>
                                        </p:attrNameLst>
                                      </p:cBhvr>
                                      <p:tavLst>
                                        <p:tav tm="0">
                                          <p:val>
                                            <p:fltVal val="0"/>
                                          </p:val>
                                        </p:tav>
                                        <p:tav tm="100000">
                                          <p:val>
                                            <p:strVal val="#ppt_h"/>
                                          </p:val>
                                        </p:tav>
                                      </p:tavLst>
                                    </p:anim>
                                    <p:anim calcmode="lin" valueType="num">
                                      <p:cBhvr>
                                        <p:cTn id="6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0310949" cy="769441"/>
          </a:xfrm>
          <a:prstGeom prst="rect">
            <a:avLst/>
          </a:prstGeom>
          <a:noFill/>
        </p:spPr>
        <p:txBody>
          <a:bodyPr wrap="square">
            <a:spAutoFit/>
          </a:bodyPr>
          <a:lstStyle/>
          <a:p>
            <a:pPr algn="ctr"/>
            <a:r>
              <a:rPr lang="nl-NL"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Calibri" panose="020F0502020204030204" pitchFamily="34" charset="0"/>
              </a:rPr>
              <a:t>GODS ZORG VOOR ZIJN VOLK</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0" y="645476"/>
            <a:ext cx="11660777" cy="646331"/>
          </a:xfrm>
          <a:prstGeom prst="rect">
            <a:avLst/>
          </a:prstGeom>
          <a:noFill/>
        </p:spPr>
        <p:txBody>
          <a:bodyPr wrap="square">
            <a:spAutoFit/>
          </a:bodyPr>
          <a:lstStyle/>
          <a:p>
            <a:pPr algn="ctr"/>
            <a:r>
              <a:rPr lang="en" b="1" dirty="0">
                <a:solidFill>
                  <a:srgbClr val="002060"/>
                </a:solidFill>
                <a:latin typeface="Comic Sans MS" panose="030F0702030302020204" pitchFamily="66" charset="0"/>
              </a:rPr>
              <a:t>“</a:t>
            </a:r>
            <a:r>
              <a:rPr lang="nl-NL" b="1" dirty="0">
                <a:solidFill>
                  <a:srgbClr val="002060"/>
                </a:solidFill>
                <a:latin typeface="Comic Sans MS" panose="030F0702030302020204" pitchFamily="66" charset="0"/>
              </a:rPr>
              <a:t>Wees niet bevreesd, want Ik ben met u, wees niet verschrikt, want Ik ben uw God. Ik sterk u, ook help Ik u, ook ondersteun Ik u met Mijn rechterhand, die gerechtigheid werkt.</a:t>
            </a:r>
            <a:r>
              <a:rPr lang="en" b="1" dirty="0">
                <a:solidFill>
                  <a:srgbClr val="002060"/>
                </a:solidFill>
                <a:latin typeface="Comic Sans MS" panose="030F0702030302020204" pitchFamily="66" charset="0"/>
              </a:rPr>
              <a:t>” </a:t>
            </a:r>
            <a:r>
              <a:rPr lang="en" sz="1400" b="1" dirty="0">
                <a:solidFill>
                  <a:srgbClr val="002060"/>
                </a:solidFill>
                <a:latin typeface="Comic Sans MS" panose="030F0702030302020204" pitchFamily="66" charset="0"/>
              </a:rPr>
              <a:t>(</a:t>
            </a:r>
            <a:r>
              <a:rPr lang="nl-NL" sz="1400" b="1" dirty="0">
                <a:solidFill>
                  <a:srgbClr val="002060"/>
                </a:solidFill>
                <a:latin typeface="Comic Sans MS" panose="030F0702030302020204" pitchFamily="66" charset="0"/>
              </a:rPr>
              <a:t>Jesaja</a:t>
            </a:r>
            <a:r>
              <a:rPr lang="en" sz="1400" b="1" dirty="0">
                <a:solidFill>
                  <a:srgbClr val="002060"/>
                </a:solidFill>
                <a:latin typeface="Comic Sans MS" panose="030F0702030302020204" pitchFamily="66" charset="0"/>
              </a:rPr>
              <a:t> 41:10, HSV)</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0" y="1386445"/>
            <a:ext cx="8248454"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In zijn liefde gaf God een kans aan iedereen die aan de vernietiging wilde ontsnappen. Hij gaf een teken: Jeruzalem omringd door legers (Lukas 21:20).</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0" y="3158308"/>
            <a:ext cx="8839200" cy="707886"/>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Iedereen die in de woorden van Jezus geloofde, profiteerde van het moment waarop Jeruzalem onbewaakt werd achtergelaten om te vluchten.</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8AB8C218-B9D7-06DE-8B62-E1708B319DA7}"/>
              </a:ext>
            </a:extLst>
          </p:cNvPr>
          <p:cNvSpPr txBox="1"/>
          <p:nvPr/>
        </p:nvSpPr>
        <p:spPr>
          <a:xfrm>
            <a:off x="0" y="4852261"/>
            <a:ext cx="6483839"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God kan en wil zijn kinderen beschermen, zelfs in de moeilijkste tijden (Ps. 46:1; Jes. 41:10). Velen hebben echter hun leven verloren vanwege hun trouw aan God (Hebreeën 11:35-38).</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id="{0CB4763D-9CA2-CC36-D40E-4C892B6BF0B7}"/>
              </a:ext>
            </a:extLst>
          </p:cNvPr>
          <p:cNvSpPr txBox="1"/>
          <p:nvPr/>
        </p:nvSpPr>
        <p:spPr>
          <a:xfrm>
            <a:off x="0" y="3851996"/>
            <a:ext cx="6483840"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Een paar maanden later stuurde Nero Vespasianus om de opstand te onderdrukken. Van het jaar 67 tot 70 was de belegering permanent.</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B9982674-201C-0300-F84C-C1A9F017C971}"/>
              </a:ext>
            </a:extLst>
          </p:cNvPr>
          <p:cNvSpPr txBox="1"/>
          <p:nvPr/>
        </p:nvSpPr>
        <p:spPr>
          <a:xfrm>
            <a:off x="0" y="2109441"/>
            <a:ext cx="8154188" cy="1015663"/>
          </a:xfrm>
          <a:prstGeom prst="rect">
            <a:avLst/>
          </a:prstGeom>
          <a:noFill/>
        </p:spPr>
        <p:txBody>
          <a:bodyPr wrap="square">
            <a:spAutoFit/>
          </a:bodyPr>
          <a:lstStyle/>
          <a:p>
            <a:pPr>
              <a:spcBef>
                <a:spcPts val="600"/>
              </a:spcBef>
            </a:pPr>
            <a:r>
              <a:rPr lang="nl-NL" sz="2000" b="1" dirty="0" err="1">
                <a:latin typeface="Calibri" panose="020F0502020204030204" pitchFamily="34" charset="0"/>
                <a:ea typeface="Calibri" panose="020F0502020204030204" pitchFamily="34" charset="0"/>
                <a:cs typeface="Calibri" panose="020F0502020204030204" pitchFamily="34" charset="0"/>
              </a:rPr>
              <a:t>Gaius</a:t>
            </a:r>
            <a:r>
              <a:rPr lang="nl-NL" sz="2000" b="1" dirty="0">
                <a:latin typeface="Calibri" panose="020F0502020204030204" pitchFamily="34" charset="0"/>
                <a:ea typeface="Calibri" panose="020F0502020204030204" pitchFamily="34" charset="0"/>
                <a:cs typeface="Calibri" panose="020F0502020204030204" pitchFamily="34" charset="0"/>
              </a:rPr>
              <a:t> </a:t>
            </a:r>
            <a:r>
              <a:rPr lang="nl-NL" sz="2000" b="1" dirty="0" err="1">
                <a:latin typeface="Calibri" panose="020F0502020204030204" pitchFamily="34" charset="0"/>
                <a:ea typeface="Calibri" panose="020F0502020204030204" pitchFamily="34" charset="0"/>
                <a:cs typeface="Calibri" panose="020F0502020204030204" pitchFamily="34" charset="0"/>
              </a:rPr>
              <a:t>Cestius</a:t>
            </a:r>
            <a:r>
              <a:rPr lang="nl-NL" sz="2000" b="1" dirty="0">
                <a:latin typeface="Calibri" panose="020F0502020204030204" pitchFamily="34" charset="0"/>
                <a:ea typeface="Calibri" panose="020F0502020204030204" pitchFamily="34" charset="0"/>
                <a:cs typeface="Calibri" panose="020F0502020204030204" pitchFamily="34" charset="0"/>
              </a:rPr>
              <a:t> </a:t>
            </a:r>
            <a:r>
              <a:rPr lang="nl-NL" sz="2000" b="1" dirty="0" err="1">
                <a:latin typeface="Calibri" panose="020F0502020204030204" pitchFamily="34" charset="0"/>
                <a:ea typeface="Calibri" panose="020F0502020204030204" pitchFamily="34" charset="0"/>
                <a:cs typeface="Calibri" panose="020F0502020204030204" pitchFamily="34" charset="0"/>
              </a:rPr>
              <a:t>Gallus</a:t>
            </a:r>
            <a:r>
              <a:rPr lang="nl-NL" sz="2000" b="1" dirty="0">
                <a:latin typeface="Calibri" panose="020F0502020204030204" pitchFamily="34" charset="0"/>
                <a:ea typeface="Calibri" panose="020F0502020204030204" pitchFamily="34" charset="0"/>
                <a:cs typeface="Calibri" panose="020F0502020204030204" pitchFamily="34" charset="0"/>
              </a:rPr>
              <a:t> vervulde dat teken in het jaar 66. Het beleg werd opgeheven en de leider van de Zeloten, </a:t>
            </a:r>
            <a:r>
              <a:rPr lang="nl-NL" sz="2000" b="1" dirty="0" err="1">
                <a:latin typeface="Calibri" panose="020F0502020204030204" pitchFamily="34" charset="0"/>
                <a:ea typeface="Calibri" panose="020F0502020204030204" pitchFamily="34" charset="0"/>
                <a:cs typeface="Calibri" panose="020F0502020204030204" pitchFamily="34" charset="0"/>
              </a:rPr>
              <a:t>Eleazar</a:t>
            </a:r>
            <a:r>
              <a:rPr lang="nl-NL" sz="2000" b="1" dirty="0">
                <a:latin typeface="Calibri" panose="020F0502020204030204" pitchFamily="34" charset="0"/>
                <a:ea typeface="Calibri" panose="020F0502020204030204" pitchFamily="34" charset="0"/>
                <a:cs typeface="Calibri" panose="020F0502020204030204" pitchFamily="34" charset="0"/>
              </a:rPr>
              <a:t> ben Simon, achtervolgde de Romeinen en versloeg hen.</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C9798145-DFCD-613C-AD3E-837C6D636098}"/>
              </a:ext>
            </a:extLst>
          </p:cNvPr>
          <p:cNvSpPr txBox="1"/>
          <p:nvPr/>
        </p:nvSpPr>
        <p:spPr>
          <a:xfrm>
            <a:off x="0" y="6175700"/>
            <a:ext cx="6483839" cy="707886"/>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Waarom worden sommigen door God beschermd en anderen blijkbaar in de steek gelaten?</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C926935C-F338-D1F8-6B00-DF5A64C94735}"/>
              </a:ext>
            </a:extLst>
          </p:cNvPr>
          <p:cNvSpPr txBox="1"/>
          <p:nvPr/>
        </p:nvSpPr>
        <p:spPr>
          <a:xfrm>
            <a:off x="10221183" y="167568"/>
            <a:ext cx="1236949" cy="434303"/>
          </a:xfrm>
          <a:prstGeom prst="roundRect">
            <a:avLst>
              <a:gd name="adj" fmla="val 32159"/>
            </a:avLst>
          </a:prstGeom>
          <a:solidFill>
            <a:srgbClr val="FFFFFF"/>
          </a:solidFill>
          <a:ln>
            <a:solidFill>
              <a:srgbClr val="BC5AE8"/>
            </a:solidFill>
          </a:ln>
          <a:effectLst>
            <a:glow rad="50800">
              <a:srgbClr val="BB5AE8"/>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FF7B3A"/>
                </a:solidFill>
                <a:effectLst>
                  <a:outerShdw blurRad="50800" dist="38100" dir="2700000" algn="tl" rotWithShape="0">
                    <a:srgbClr val="6F2805">
                      <a:alpha val="50000"/>
                    </a:srgbClr>
                  </a:outerShdw>
                </a:effectLst>
                <a:latin typeface="Comic Sans MS" panose="030F0702030302020204" pitchFamily="66" charset="0"/>
              </a:rPr>
              <a:t>maandag  </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strips(downRight)">
                                      <p:cBhvr>
                                        <p:cTn id="49" dur="500"/>
                                        <p:tgtEl>
                                          <p:spTgt spid="10"/>
                                        </p:tgtEl>
                                      </p:cBhvr>
                                    </p:animEffect>
                                  </p:childTnLst>
                                </p:cTn>
                              </p:par>
                              <p:par>
                                <p:cTn id="50" presetID="18" presetClass="entr" presetSubtype="12"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strips(downLeft)">
                                      <p:cBhvr>
                                        <p:cTn id="52" dur="500"/>
                                        <p:tgtEl>
                                          <p:spTgt spid="6"/>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8046" y="749383"/>
            <a:ext cx="11878491" cy="5262979"/>
          </a:xfrm>
          <a:prstGeom prst="rect">
            <a:avLst/>
          </a:prstGeom>
          <a:noFill/>
        </p:spPr>
        <p:txBody>
          <a:bodyPr wrap="square">
            <a:spAutoFit/>
          </a:bodyPr>
          <a:lstStyle/>
          <a:p>
            <a:pPr algn="just">
              <a:spcBef>
                <a:spcPts val="600"/>
              </a:spcBef>
            </a:pPr>
            <a:r>
              <a:rPr lang="nl-NL" sz="2800" b="1" dirty="0">
                <a:latin typeface="Constantia" panose="02030602050306030303" pitchFamily="18" charset="0"/>
              </a:rPr>
              <a:t>“De mysterieuze voorzienigheid die toelaat dat de rechtvaardigen vervolging door de goddelozen ondergaan, is een oorzaak van grote verwarring geweest voor velen die zwak zijn in het geloof. Sommigen zijn zelfs bereid hun vertrouwen in God opzij te zetten, omdat Hij toestaat dat de laagste mensen gedijen, terwijl de beste en zuiverste mensen worden gekweld en gemarteld door hun wrede macht. Hoe, zo wordt gevraagd, kan Iemand die rechtvaardig en barmhartig is, en die ook oneindig veel macht heeft, zulk onrecht en dergelijke onderdrukking tolereren? Dit is een vraag waar wij niets mee te maken hebben. God heeft ons voldoende bewijs gegeven van Zijn liefde, en we mogen niet aan Zijn goedheid twijfelen, omdat we de werking van Zijn voorzienigheid niet kunnen begrijpen.”</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en" sz="1600" b="1" dirty="0">
                <a:latin typeface="Calibri" panose="020F0502020204030204" pitchFamily="34" charset="0"/>
                <a:ea typeface="Calibri" panose="020F0502020204030204" pitchFamily="34" charset="0"/>
                <a:cs typeface="Calibri" panose="020F0502020204030204" pitchFamily="34" charset="0"/>
              </a:rPr>
              <a:t>Ellen G. White (</a:t>
            </a:r>
            <a:r>
              <a:rPr lang="nl-NL" sz="1600" b="1" dirty="0">
                <a:latin typeface="Calibri" panose="020F0502020204030204" pitchFamily="34" charset="0"/>
                <a:ea typeface="Calibri" panose="020F0502020204030204" pitchFamily="34" charset="0"/>
                <a:cs typeface="Calibri" panose="020F0502020204030204" pitchFamily="34" charset="0"/>
              </a:rPr>
              <a:t>De Grote Strijd</a:t>
            </a:r>
            <a:r>
              <a:rPr lang="en" sz="1600" b="1" dirty="0">
                <a:latin typeface="Calibri" panose="020F0502020204030204" pitchFamily="34" charset="0"/>
                <a:ea typeface="Calibri" panose="020F0502020204030204" pitchFamily="34" charset="0"/>
                <a:cs typeface="Calibri" panose="020F0502020204030204" pitchFamily="34" charset="0"/>
              </a:rPr>
              <a:t>, pag. 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2585323"/>
          </a:xfrm>
          <a:prstGeom prst="rect">
            <a:avLst/>
          </a:prstGeom>
          <a:noFill/>
        </p:spPr>
        <p:txBody>
          <a:bodyPr wrap="square">
            <a:spAutoFit/>
          </a:bodyPr>
          <a:lstStyle/>
          <a:p>
            <a:pPr algn="ctr"/>
            <a:r>
              <a:rPr lang="nl-NL"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latin typeface="Calibri" panose="020F0502020204030204" pitchFamily="34" charset="0"/>
                <a:ea typeface="Calibri" panose="020F0502020204030204" pitchFamily="34" charset="0"/>
                <a:cs typeface="Calibri" panose="020F0502020204030204" pitchFamily="34" charset="0"/>
              </a:rPr>
              <a:t>LESSEN VAN DE VROEGE CHRISTENEN</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2200834" y="-38100"/>
            <a:ext cx="9991166" cy="769441"/>
          </a:xfrm>
          <a:prstGeom prst="rect">
            <a:avLst/>
          </a:prstGeom>
          <a:noFill/>
        </p:spPr>
        <p:txBody>
          <a:bodyPr wrap="square">
            <a:spAutoFit/>
          </a:bodyPr>
          <a:lstStyle/>
          <a:p>
            <a:pPr algn="ctr"/>
            <a:r>
              <a:rPr lang="nl-NL" sz="44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TROUW TE MIDDEN VAN VERVOLGING</a:t>
            </a:r>
            <a:endParaRPr lang="en" sz="44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2" y="589447"/>
            <a:ext cx="9991165"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En </a:t>
            </a:r>
            <a:r>
              <a:rPr lang="nl-NL"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Saulus</a:t>
            </a:r>
            <a:r>
              <a:rPr lang="nl-NL"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begon de gemeente te verwoesten: hij ging de huizen binnen, sleepte mannen en vrouwen mee en leverde hen over in de gevangenis.</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(Handelingen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Het begin was werkelijk hoopvol: het aantal bekeringen liep in de duizenden (Hand. 2:41; 4:4); de gelovigen predikten met kracht (Hand. 4:31; 5:42).</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80682" y="4106174"/>
            <a:ext cx="8659709"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Vanwege de vervolging die </a:t>
            </a:r>
            <a:r>
              <a:rPr lang="nl-NL" sz="2000" b="1" dirty="0" err="1">
                <a:latin typeface="Calibri" panose="020F0502020204030204" pitchFamily="34" charset="0"/>
                <a:ea typeface="Calibri" panose="020F0502020204030204" pitchFamily="34" charset="0"/>
                <a:cs typeface="Calibri" panose="020F0502020204030204" pitchFamily="34" charset="0"/>
              </a:rPr>
              <a:t>Saulus</a:t>
            </a:r>
            <a:r>
              <a:rPr lang="nl-NL" sz="2000" b="1" dirty="0">
                <a:latin typeface="Calibri" panose="020F0502020204030204" pitchFamily="34" charset="0"/>
                <a:ea typeface="Calibri" panose="020F0502020204030204" pitchFamily="34" charset="0"/>
                <a:cs typeface="Calibri" panose="020F0502020204030204" pitchFamily="34" charset="0"/>
              </a:rPr>
              <a:t> veroorzaakte, raakten de discipelen verstrooid (Hand. 8:1). Maar verre van dat het licht uitging, scheen het dankzij de getrouwheid van de gelovigen, met veel meer helderheid over de hele bekende wereld (Hand. 8:4; 11:19-21; Rom. 15:19; Kol. 1: 23).</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2074270"/>
            <a:ext cx="3042815" cy="1938992"/>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Maar de vijand was rusteloos. Eerst bedreigingen (Hand. 4:17-18); dan kastijdingen (Hand. 5:40); ten slotte de dood (Hand. 7:59).</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19DCBA40-CCCE-9C35-0B30-FA404D404B6F}"/>
              </a:ext>
            </a:extLst>
          </p:cNvPr>
          <p:cNvSpPr txBox="1"/>
          <p:nvPr/>
        </p:nvSpPr>
        <p:spPr>
          <a:xfrm>
            <a:off x="80683" y="5405886"/>
            <a:ext cx="8659708"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Jezus had zijn Kerk een opdracht en de macht gegeven om het licht voort te dragen (Handelingen 1:8). Geen enkele macht, fysiek of geestelijk, kan de vooruitgang van het evangelie tegenhouden (Matt. 16:18). “Als God voor ons is, kan niemand tegen ons zijn!” (Romeinen 8:31)</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1ADD78CE-12D6-17F1-08BA-54D19772B064}"/>
              </a:ext>
            </a:extLst>
          </p:cNvPr>
          <p:cNvSpPr txBox="1"/>
          <p:nvPr/>
        </p:nvSpPr>
        <p:spPr>
          <a:xfrm>
            <a:off x="191063" y="128675"/>
            <a:ext cx="1236949" cy="434303"/>
          </a:xfrm>
          <a:prstGeom prst="roundRect">
            <a:avLst>
              <a:gd name="adj" fmla="val 32159"/>
            </a:avLst>
          </a:prstGeom>
          <a:solidFill>
            <a:srgbClr val="FFFFFF"/>
          </a:solidFill>
          <a:ln>
            <a:solidFill>
              <a:srgbClr val="BC5AE8"/>
            </a:solidFill>
          </a:ln>
          <a:effectLst>
            <a:glow rad="50800">
              <a:srgbClr val="5452B7"/>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gradFill flip="none" rotWithShape="1">
                  <a:gsLst>
                    <a:gs pos="0">
                      <a:srgbClr val="8E381C"/>
                    </a:gs>
                    <a:gs pos="77031">
                      <a:srgbClr val="AF473A"/>
                    </a:gs>
                    <a:gs pos="52048">
                      <a:srgbClr val="C3601D"/>
                    </a:gs>
                    <a:gs pos="28000">
                      <a:srgbClr val="B0671C"/>
                    </a:gs>
                    <a:gs pos="100000">
                      <a:srgbClr val="FF7B3A">
                        <a:shade val="100000"/>
                        <a:satMod val="115000"/>
                      </a:srgbClr>
                    </a:gs>
                  </a:gsLst>
                  <a:lin ang="3000000" scaled="0"/>
                  <a:tileRect/>
                </a:gradFill>
                <a:effectLst>
                  <a:outerShdw blurRad="50800" dist="38100" dir="2700000" algn="tl" rotWithShape="0">
                    <a:srgbClr val="6F2805">
                      <a:alpha val="50000"/>
                    </a:srgbClr>
                  </a:outerShdw>
                </a:effectLst>
                <a:latin typeface="Comic Sans MS" panose="030F0702030302020204" pitchFamily="66" charset="0"/>
              </a:rPr>
              <a:t>dinsdag</a:t>
            </a:r>
            <a:r>
              <a:rPr lang="nl-NL" sz="1600" b="1" kern="0" spc="50" dirty="0">
                <a:ln w="0"/>
                <a:solidFill>
                  <a:srgbClr val="FF7B3A"/>
                </a:solidFill>
                <a:effectLst>
                  <a:outerShdw blurRad="50800" dist="38100" dir="2700000" algn="tl" rotWithShape="0">
                    <a:srgbClr val="6F2805">
                      <a:alpha val="50000"/>
                    </a:srgbClr>
                  </a:outerShdw>
                </a:effectLst>
                <a:latin typeface="Comic Sans MS" panose="030F0702030302020204" pitchFamily="66" charset="0"/>
              </a:rPr>
              <a:t>  </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900" decel="100000" fill="hold"/>
                                        <p:tgtEl>
                                          <p:spTgt spid="10"/>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2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0" fill="hold">
                            <p:stCondLst>
                              <p:cond delay="125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1+#ppt_w/2"/>
                                          </p:val>
                                        </p:tav>
                                        <p:tav tm="100000">
                                          <p:val>
                                            <p:strVal val="#ppt_x"/>
                                          </p:val>
                                        </p:tav>
                                      </p:tavLst>
                                    </p:anim>
                                    <p:anim calcmode="lin" valueType="num">
                                      <p:cBhvr additive="base">
                                        <p:cTn id="71" dur="500" fill="hold"/>
                                        <p:tgtEl>
                                          <p:spTgt spid="4"/>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1+#ppt_w/2"/>
                                          </p:val>
                                        </p:tav>
                                        <p:tav tm="100000">
                                          <p:val>
                                            <p:strVal val="#ppt_x"/>
                                          </p:val>
                                        </p:tav>
                                      </p:tavLst>
                                    </p:anim>
                                    <p:anim calcmode="lin" valueType="num">
                                      <p:cBhvr additive="base">
                                        <p:cTn id="7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P spid="2" grpId="0" animBg="1"/>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1507</Words>
  <Application>Microsoft Office PowerPoint</Application>
  <PresentationFormat>Panorámica</PresentationFormat>
  <Paragraphs>66</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Constantia</vt:lpstr>
      <vt:lpstr>Aptos Display</vt:lpstr>
      <vt:lpstr>Calibri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94</cp:revision>
  <dcterms:created xsi:type="dcterms:W3CDTF">2024-03-30T09:19:10Z</dcterms:created>
  <dcterms:modified xsi:type="dcterms:W3CDTF">2024-04-12T05:47:51Z</dcterms:modified>
</cp:coreProperties>
</file>