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1" r:id="rId4"/>
    <p:sldId id="257" r:id="rId5"/>
    <p:sldId id="258" r:id="rId6"/>
    <p:sldId id="259" r:id="rId7"/>
    <p:sldId id="290" r:id="rId8"/>
    <p:sldId id="261" r:id="rId9"/>
    <p:sldId id="289" r:id="rId10"/>
    <p:sldId id="263" r:id="rId11"/>
    <p:sldId id="264" r:id="rId12"/>
    <p:sldId id="288"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590C"/>
    <a:srgbClr val="FFFFFF"/>
    <a:srgbClr val="9B7C11"/>
    <a:srgbClr val="490705"/>
    <a:srgbClr val="755F0D"/>
    <a:srgbClr val="E3DCC0"/>
    <a:srgbClr val="E5D9E7"/>
    <a:srgbClr val="711F66"/>
    <a:srgbClr val="E4D8E6"/>
    <a:srgbClr val="FFF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4" d="100"/>
          <a:sy n="34" d="100"/>
        </p:scale>
        <p:origin x="54"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77DB225-1005-4F29-8F14-A69C4A73B38B}" type="doc">
      <dgm:prSet loTypeId="urn:microsoft.com/office/officeart/2005/8/layout/hProcess9#1" loCatId="process" qsTypeId="urn:microsoft.com/office/officeart/2005/8/quickstyle/simple3#1" qsCatId="simple" csTypeId="urn:microsoft.com/office/officeart/2005/8/colors/colorful2#1" csCatId="colorful" phldr="1"/>
      <dgm:spPr/>
      <dgm:t>
        <a:bodyPr/>
        <a:lstStyle/>
        <a:p>
          <a:endParaRPr lang="es-ES"/>
        </a:p>
      </dgm:t>
    </dgm:pt>
    <dgm:pt modelId="{59F92ABD-1E06-491A-8A59-7BFFC995D695}">
      <dgm:prSet custT="1"/>
      <dgm:spPr>
        <a:ln w="38100">
          <a:solidFill>
            <a:schemeClr val="accent2">
              <a:lumMod val="50000"/>
            </a:schemeClr>
          </a:solidFill>
        </a:ln>
        <a:scene3d>
          <a:camera prst="orthographicFront"/>
          <a:lightRig rig="flat" dir="t"/>
        </a:scene3d>
        <a:sp3d contourW="25400" prstMaterial="dkEdge">
          <a:bevelT w="8200" h="38100"/>
        </a:sp3d>
      </dgm:spPr>
      <dgm:t>
        <a:bodyPr/>
        <a:lstStyle/>
        <a:p>
          <a:r>
            <a:rPr lang="en-GB" sz="2000"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ZIEN</a:t>
          </a:r>
          <a:r>
            <a:rPr lang="en-GB" sz="2000" b="1" dirty="0">
              <a:latin typeface="Calibri" panose="020F0502020204030204" pitchFamily="34" charset="0"/>
              <a:ea typeface="Calibri" panose="020F0502020204030204" pitchFamily="34" charset="0"/>
              <a:cs typeface="Calibri" panose="020F0502020204030204" pitchFamily="34" charset="0"/>
            </a:rPr>
            <a:t>: </a:t>
          </a:r>
          <a:r>
            <a:rPr lang="nl-NL" sz="2000" b="1" dirty="0">
              <a:latin typeface="Calibri" panose="020F0502020204030204" pitchFamily="34" charset="0"/>
              <a:ea typeface="Calibri" panose="020F0502020204030204" pitchFamily="34" charset="0"/>
              <a:cs typeface="Calibri" panose="020F0502020204030204" pitchFamily="34" charset="0"/>
            </a:rPr>
            <a:t>God is niet onverschillig voor lijden. Hij ziet alles. Hij ziet vooral de pijn en het onrecht dat Zijn volk wordt aangedaan (2 Koningen 9:26).</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01278C7D-57E8-4666-BEA9-08329EBD78DA}" type="parTrans" cxnId="{63013F34-61F0-4B1E-9452-B2583AA33A2E}">
      <dgm:prSet/>
      <dgm:spPr/>
      <dgm:t>
        <a:bodyPr/>
        <a:lstStyle/>
        <a:p>
          <a:endParaRPr lang="es-ES" sz="2000"/>
        </a:p>
      </dgm:t>
    </dgm:pt>
    <dgm:pt modelId="{93304584-F568-46C9-A44D-E1A09BCCE358}" type="sibTrans" cxnId="{63013F34-61F0-4B1E-9452-B2583AA33A2E}">
      <dgm:prSet/>
      <dgm:spPr/>
      <dgm:t>
        <a:bodyPr/>
        <a:lstStyle/>
        <a:p>
          <a:endParaRPr lang="es-ES" sz="2000"/>
        </a:p>
      </dgm:t>
    </dgm:pt>
    <dgm:pt modelId="{65B9A114-D38F-42B8-B891-B31CEE910472}">
      <dgm:prSet custT="1"/>
      <dgm:spPr>
        <a:ln w="38100">
          <a:solidFill>
            <a:schemeClr val="accent4">
              <a:lumMod val="50000"/>
            </a:schemeClr>
          </a:solidFill>
        </a:ln>
        <a:scene3d>
          <a:camera prst="orthographicFront"/>
          <a:lightRig rig="flat" dir="t"/>
        </a:scene3d>
        <a:sp3d contourW="25400" prstMaterial="dkEdge">
          <a:bevelT w="8200" h="38100"/>
        </a:sp3d>
      </dgm:spPr>
      <dgm:t>
        <a:bodyPr/>
        <a:lstStyle/>
        <a:p>
          <a:r>
            <a:rPr lang="nl-NL" sz="20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AFDALEN</a:t>
          </a:r>
          <a:r>
            <a:rPr lang="en-GB" sz="2000" b="1" dirty="0">
              <a:latin typeface="Calibri" panose="020F0502020204030204" pitchFamily="34" charset="0"/>
              <a:ea typeface="Calibri" panose="020F0502020204030204" pitchFamily="34" charset="0"/>
              <a:cs typeface="Calibri" panose="020F0502020204030204" pitchFamily="34" charset="0"/>
            </a:rPr>
            <a:t>: </a:t>
          </a:r>
          <a:r>
            <a:rPr lang="nl-NL" sz="2000" b="1" dirty="0">
              <a:latin typeface="Calibri" panose="020F0502020204030204" pitchFamily="34" charset="0"/>
              <a:ea typeface="Calibri" panose="020F0502020204030204" pitchFamily="34" charset="0"/>
              <a:cs typeface="Calibri" panose="020F0502020204030204" pitchFamily="34" charset="0"/>
            </a:rPr>
            <a:t>God staat niet stil. Hij komt naar beneden om onder ons te wandelen. Hij woont onder de mensen (Ex. 29:45; Joh. 14:16-17)</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A5855C3B-F51B-48A1-9EC3-D8531464CB44}" type="parTrans" cxnId="{3108ACB8-E8B7-4898-9FF0-1BACEAB61ED9}">
      <dgm:prSet/>
      <dgm:spPr/>
      <dgm:t>
        <a:bodyPr/>
        <a:lstStyle/>
        <a:p>
          <a:endParaRPr lang="es-ES" sz="2000"/>
        </a:p>
      </dgm:t>
    </dgm:pt>
    <dgm:pt modelId="{3CBAD9DE-1594-4FF3-B88F-1BEA16484D0B}" type="sibTrans" cxnId="{3108ACB8-E8B7-4898-9FF0-1BACEAB61ED9}">
      <dgm:prSet/>
      <dgm:spPr/>
      <dgm:t>
        <a:bodyPr/>
        <a:lstStyle/>
        <a:p>
          <a:endParaRPr lang="es-ES" sz="2000"/>
        </a:p>
      </dgm:t>
    </dgm:pt>
    <dgm:pt modelId="{F2B6D1BB-F7F7-4623-A08F-E5685867016A}">
      <dgm:prSet phldr="0" custT="1"/>
      <dgm:spPr>
        <a:ln w="38100">
          <a:solidFill>
            <a:schemeClr val="accent3">
              <a:lumMod val="75000"/>
            </a:schemeClr>
          </a:solidFill>
        </a:ln>
        <a:scene3d>
          <a:camera prst="orthographicFront"/>
          <a:lightRig rig="flat" dir="t"/>
        </a:scene3d>
        <a:sp3d contourW="25400" prstMaterial="dkEdge">
          <a:bevelT w="8200" h="38100"/>
        </a:sp3d>
      </dgm:spPr>
      <dgm:t>
        <a:bodyPr vert="horz" wrap="square"/>
        <a:lstStyle/>
        <a:p>
          <a:pPr>
            <a:lnSpc>
              <a:spcPct val="100000"/>
            </a:lnSpc>
            <a:spcBef>
              <a:spcPct val="0"/>
            </a:spcBef>
            <a:spcAft>
              <a:spcPct val="3500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UITLEIDEN</a:t>
          </a:r>
          <a:r>
            <a:rPr lang="en-GB"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God handelt op Zijn tijd om ons te bevrijden van lijden en Zijn beloften te vervullen (Jer. 29:11</a:t>
          </a:r>
          <a:r>
            <a:rPr lang="nl-NL" sz="2000" b="1" dirty="0">
              <a:latin typeface="Calibri" panose="020F0502020204030204" pitchFamily="34" charset="0"/>
              <a:ea typeface="Calibri" panose="020F0502020204030204" pitchFamily="34" charset="0"/>
              <a:cs typeface="Calibri" panose="020F0502020204030204" pitchFamily="34" charset="0"/>
            </a:rPr>
            <a:t>)</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3F4AFA4B-382E-449B-93F5-C94D50698218}" type="parTrans" cxnId="{DBBC8432-8034-4393-8289-8AF34EE72A74}">
      <dgm:prSet/>
      <dgm:spPr/>
      <dgm:t>
        <a:bodyPr/>
        <a:lstStyle/>
        <a:p>
          <a:endParaRPr lang="es-ES" sz="2000"/>
        </a:p>
      </dgm:t>
    </dgm:pt>
    <dgm:pt modelId="{210EAB51-A7B3-40BA-9BA7-3BDDF6AFC4DB}" type="sibTrans" cxnId="{DBBC8432-8034-4393-8289-8AF34EE72A74}">
      <dgm:prSet/>
      <dgm:spPr/>
      <dgm:t>
        <a:bodyPr/>
        <a:lstStyle/>
        <a:p>
          <a:endParaRPr lang="es-ES" sz="2000"/>
        </a:p>
      </dgm:t>
    </dgm:pt>
    <dgm:pt modelId="{7D7C4CE1-5C7D-4237-94BE-437E5EE34D8E}" type="pres">
      <dgm:prSet presAssocID="{677DB225-1005-4F29-8F14-A69C4A73B38B}" presName="CompostProcess" presStyleCnt="0">
        <dgm:presLayoutVars>
          <dgm:dir/>
          <dgm:resizeHandles val="exact"/>
        </dgm:presLayoutVars>
      </dgm:prSet>
      <dgm:spPr/>
    </dgm:pt>
    <dgm:pt modelId="{B5574814-E0CD-4457-A488-DF16CA565BEA}" type="pres">
      <dgm:prSet presAssocID="{677DB225-1005-4F29-8F14-A69C4A73B38B}" presName="arrow" presStyleLbl="bgShp" presStyleIdx="0" presStyleCnt="1" custScaleX="116674"/>
      <dgm:spPr>
        <a:prstGeom prst="quadArrowCallout">
          <a:avLst/>
        </a:prstGeom>
        <a:scene3d>
          <a:camera prst="orthographicFront"/>
          <a:lightRig rig="threePt" dir="t"/>
        </a:scene3d>
        <a:sp3d>
          <a:bevelT/>
        </a:sp3d>
      </dgm:spPr>
    </dgm:pt>
    <dgm:pt modelId="{F045FBC6-9898-47E0-BA3A-4ED1270339F1}" type="pres">
      <dgm:prSet presAssocID="{677DB225-1005-4F29-8F14-A69C4A73B38B}" presName="linearProcess" presStyleCnt="0"/>
      <dgm:spPr/>
    </dgm:pt>
    <dgm:pt modelId="{94D1E227-41BF-433C-96AC-C9EF8410215C}" type="pres">
      <dgm:prSet presAssocID="{59F92ABD-1E06-491A-8A59-7BFFC995D695}" presName="textNode" presStyleLbl="node1" presStyleIdx="0" presStyleCnt="3" custScaleY="184192" custLinFactNeighborX="76779">
        <dgm:presLayoutVars>
          <dgm:bulletEnabled val="1"/>
        </dgm:presLayoutVars>
      </dgm:prSet>
      <dgm:spPr/>
    </dgm:pt>
    <dgm:pt modelId="{180C53CF-35E6-44B7-B3BB-D05153041CBC}" type="pres">
      <dgm:prSet presAssocID="{93304584-F568-46C9-A44D-E1A09BCCE358}" presName="sibTrans" presStyleCnt="0"/>
      <dgm:spPr/>
    </dgm:pt>
    <dgm:pt modelId="{AC825C12-AF42-4BA1-AA13-23C63E1A3627}" type="pres">
      <dgm:prSet presAssocID="{65B9A114-D38F-42B8-B891-B31CEE910472}" presName="textNode" presStyleLbl="node1" presStyleIdx="1" presStyleCnt="3" custScaleY="184192" custLinFactNeighborX="-2032">
        <dgm:presLayoutVars>
          <dgm:bulletEnabled val="1"/>
        </dgm:presLayoutVars>
      </dgm:prSet>
      <dgm:spPr/>
    </dgm:pt>
    <dgm:pt modelId="{FF9FF2A5-D338-41B7-BC20-8410AB5F3728}" type="pres">
      <dgm:prSet presAssocID="{3CBAD9DE-1594-4FF3-B88F-1BEA16484D0B}" presName="sibTrans" presStyleCnt="0"/>
      <dgm:spPr/>
    </dgm:pt>
    <dgm:pt modelId="{A6E77D58-24DC-441B-B8F3-E72D2F642819}" type="pres">
      <dgm:prSet presAssocID="{F2B6D1BB-F7F7-4623-A08F-E5685867016A}" presName="textNode" presStyleLbl="node1" presStyleIdx="2" presStyleCnt="3" custScaleY="184192" custLinFactNeighborX="-81454">
        <dgm:presLayoutVars>
          <dgm:bulletEnabled val="1"/>
        </dgm:presLayoutVars>
      </dgm:prSet>
      <dgm:spPr/>
    </dgm:pt>
  </dgm:ptLst>
  <dgm:cxnLst>
    <dgm:cxn modelId="{223BE401-6AE2-442E-BA0B-EBAFD897F5CD}" type="presOf" srcId="{677DB225-1005-4F29-8F14-A69C4A73B38B}" destId="{7D7C4CE1-5C7D-4237-94BE-437E5EE34D8E}" srcOrd="0" destOrd="0" presId="urn:microsoft.com/office/officeart/2005/8/layout/hProcess9#1"/>
    <dgm:cxn modelId="{DBBC8432-8034-4393-8289-8AF34EE72A74}" srcId="{677DB225-1005-4F29-8F14-A69C4A73B38B}" destId="{F2B6D1BB-F7F7-4623-A08F-E5685867016A}" srcOrd="2" destOrd="0" parTransId="{3F4AFA4B-382E-449B-93F5-C94D50698218}" sibTransId="{210EAB51-A7B3-40BA-9BA7-3BDDF6AFC4DB}"/>
    <dgm:cxn modelId="{63013F34-61F0-4B1E-9452-B2583AA33A2E}" srcId="{677DB225-1005-4F29-8F14-A69C4A73B38B}" destId="{59F92ABD-1E06-491A-8A59-7BFFC995D695}" srcOrd="0" destOrd="0" parTransId="{01278C7D-57E8-4666-BEA9-08329EBD78DA}" sibTransId="{93304584-F568-46C9-A44D-E1A09BCCE358}"/>
    <dgm:cxn modelId="{8F46355B-C8D9-44AA-94F3-8786D7A09F61}" type="presOf" srcId="{65B9A114-D38F-42B8-B891-B31CEE910472}" destId="{AC825C12-AF42-4BA1-AA13-23C63E1A3627}" srcOrd="0" destOrd="0" presId="urn:microsoft.com/office/officeart/2005/8/layout/hProcess9#1"/>
    <dgm:cxn modelId="{7DD7BA4E-EF8F-4207-B20A-9FEF6F884AB7}" type="presOf" srcId="{F2B6D1BB-F7F7-4623-A08F-E5685867016A}" destId="{A6E77D58-24DC-441B-B8F3-E72D2F642819}" srcOrd="0" destOrd="0" presId="urn:microsoft.com/office/officeart/2005/8/layout/hProcess9#1"/>
    <dgm:cxn modelId="{3108ACB8-E8B7-4898-9FF0-1BACEAB61ED9}" srcId="{677DB225-1005-4F29-8F14-A69C4A73B38B}" destId="{65B9A114-D38F-42B8-B891-B31CEE910472}" srcOrd="1" destOrd="0" parTransId="{A5855C3B-F51B-48A1-9EC3-D8531464CB44}" sibTransId="{3CBAD9DE-1594-4FF3-B88F-1BEA16484D0B}"/>
    <dgm:cxn modelId="{4C53ADE3-06CB-4C86-B2BE-28CB02E26B3B}" type="presOf" srcId="{59F92ABD-1E06-491A-8A59-7BFFC995D695}" destId="{94D1E227-41BF-433C-96AC-C9EF8410215C}" srcOrd="0" destOrd="0" presId="urn:microsoft.com/office/officeart/2005/8/layout/hProcess9#1"/>
    <dgm:cxn modelId="{445E59D7-3039-4E56-B651-DFE30DF7155B}" type="presParOf" srcId="{7D7C4CE1-5C7D-4237-94BE-437E5EE34D8E}" destId="{B5574814-E0CD-4457-A488-DF16CA565BEA}" srcOrd="0" destOrd="0" presId="urn:microsoft.com/office/officeart/2005/8/layout/hProcess9#1"/>
    <dgm:cxn modelId="{CCF43ADE-B722-4F48-B34A-DE30C6D15992}" type="presParOf" srcId="{7D7C4CE1-5C7D-4237-94BE-437E5EE34D8E}" destId="{F045FBC6-9898-47E0-BA3A-4ED1270339F1}" srcOrd="1" destOrd="0" presId="urn:microsoft.com/office/officeart/2005/8/layout/hProcess9#1"/>
    <dgm:cxn modelId="{6D9D0156-86B0-4D88-83D0-06505AC24840}" type="presParOf" srcId="{F045FBC6-9898-47E0-BA3A-4ED1270339F1}" destId="{94D1E227-41BF-433C-96AC-C9EF8410215C}" srcOrd="0" destOrd="0" presId="urn:microsoft.com/office/officeart/2005/8/layout/hProcess9#1"/>
    <dgm:cxn modelId="{F7D07FDB-533A-4E1F-AE32-4534D0F2B9AA}" type="presParOf" srcId="{F045FBC6-9898-47E0-BA3A-4ED1270339F1}" destId="{180C53CF-35E6-44B7-B3BB-D05153041CBC}" srcOrd="1" destOrd="0" presId="urn:microsoft.com/office/officeart/2005/8/layout/hProcess9#1"/>
    <dgm:cxn modelId="{50C396EC-3E4A-4E0A-ABC1-7DF2D213616D}" type="presParOf" srcId="{F045FBC6-9898-47E0-BA3A-4ED1270339F1}" destId="{AC825C12-AF42-4BA1-AA13-23C63E1A3627}" srcOrd="2" destOrd="0" presId="urn:microsoft.com/office/officeart/2005/8/layout/hProcess9#1"/>
    <dgm:cxn modelId="{3E272844-F061-4D3A-81DE-04A630644247}" type="presParOf" srcId="{F045FBC6-9898-47E0-BA3A-4ED1270339F1}" destId="{FF9FF2A5-D338-41B7-BC20-8410AB5F3728}" srcOrd="3" destOrd="0" presId="urn:microsoft.com/office/officeart/2005/8/layout/hProcess9#1"/>
    <dgm:cxn modelId="{95615651-16A9-455D-AA78-76889396641E}" type="presParOf" srcId="{F045FBC6-9898-47E0-BA3A-4ED1270339F1}" destId="{A6E77D58-24DC-441B-B8F3-E72D2F642819}" srcOrd="4" destOrd="0" presId="urn:microsoft.com/office/officeart/2005/8/layout/hProcess9#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74814-E0CD-4457-A488-DF16CA565BEA}">
      <dsp:nvSpPr>
        <dsp:cNvPr id="0" name=""/>
        <dsp:cNvSpPr/>
      </dsp:nvSpPr>
      <dsp:spPr>
        <a:xfrm>
          <a:off x="49096" y="0"/>
          <a:ext cx="11773867" cy="2554544"/>
        </a:xfrm>
        <a:prstGeom prst="quadArrowCallout">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94D1E227-41BF-433C-96AC-C9EF8410215C}">
      <dsp:nvSpPr>
        <dsp:cNvPr id="0" name=""/>
        <dsp:cNvSpPr/>
      </dsp:nvSpPr>
      <dsp:spPr bwMode="white">
        <a:xfrm>
          <a:off x="608767" y="336218"/>
          <a:ext cx="3481242" cy="188210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38100">
          <a:solidFill>
            <a:schemeClr val="accent2">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ZIEN</a:t>
          </a:r>
          <a:r>
            <a:rPr lang="en-GB" sz="2000" b="1" kern="1200" dirty="0">
              <a:latin typeface="Calibri" panose="020F0502020204030204" pitchFamily="34" charset="0"/>
              <a:ea typeface="Calibri" panose="020F0502020204030204" pitchFamily="34" charset="0"/>
              <a:cs typeface="Calibri" panose="020F0502020204030204" pitchFamily="34" charset="0"/>
            </a:rPr>
            <a:t>: </a:t>
          </a:r>
          <a:r>
            <a:rPr lang="nl-NL" sz="2000" b="1" kern="1200" dirty="0">
              <a:latin typeface="Calibri" panose="020F0502020204030204" pitchFamily="34" charset="0"/>
              <a:ea typeface="Calibri" panose="020F0502020204030204" pitchFamily="34" charset="0"/>
              <a:cs typeface="Calibri" panose="020F0502020204030204" pitchFamily="34" charset="0"/>
            </a:rPr>
            <a:t>God is niet onverschillig voor lijden. Hij ziet alles. Hij ziet vooral de pijn en het onrecht dat Zijn volk wordt aangedaan (2 Koningen 9:26).</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700644" y="428095"/>
        <a:ext cx="3297488" cy="1698353"/>
      </dsp:txXfrm>
    </dsp:sp>
    <dsp:sp modelId="{AC825C12-AF42-4BA1-AA13-23C63E1A3627}">
      <dsp:nvSpPr>
        <dsp:cNvPr id="0" name=""/>
        <dsp:cNvSpPr/>
      </dsp:nvSpPr>
      <dsp:spPr bwMode="white">
        <a:xfrm>
          <a:off x="4186186" y="336218"/>
          <a:ext cx="3481242" cy="1882107"/>
        </a:xfrm>
        <a:prstGeom prst="roundRect">
          <a:avLst/>
        </a:prstGeom>
        <a:gradFill rotWithShape="0">
          <a:gsLst>
            <a:gs pos="0">
              <a:schemeClr val="accent2">
                <a:hueOff val="7962347"/>
                <a:satOff val="-8219"/>
                <a:lumOff val="-7451"/>
                <a:alphaOff val="0"/>
                <a:lumMod val="110000"/>
                <a:satMod val="105000"/>
                <a:tint val="67000"/>
              </a:schemeClr>
            </a:gs>
            <a:gs pos="50000">
              <a:schemeClr val="accent2">
                <a:hueOff val="7962347"/>
                <a:satOff val="-8219"/>
                <a:lumOff val="-7451"/>
                <a:alphaOff val="0"/>
                <a:lumMod val="105000"/>
                <a:satMod val="103000"/>
                <a:tint val="73000"/>
              </a:schemeClr>
            </a:gs>
            <a:gs pos="100000">
              <a:schemeClr val="accent2">
                <a:hueOff val="7962347"/>
                <a:satOff val="-8219"/>
                <a:lumOff val="-7451"/>
                <a:alphaOff val="0"/>
                <a:lumMod val="105000"/>
                <a:satMod val="109000"/>
                <a:tint val="81000"/>
              </a:schemeClr>
            </a:gs>
          </a:gsLst>
          <a:lin ang="5400000" scaled="0"/>
        </a:gradFill>
        <a:ln w="38100">
          <a:solidFill>
            <a:schemeClr val="accent4">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AFDALEN</a:t>
          </a:r>
          <a:r>
            <a:rPr lang="en-GB" sz="2000" b="1" kern="1200" dirty="0">
              <a:latin typeface="Calibri" panose="020F0502020204030204" pitchFamily="34" charset="0"/>
              <a:ea typeface="Calibri" panose="020F0502020204030204" pitchFamily="34" charset="0"/>
              <a:cs typeface="Calibri" panose="020F0502020204030204" pitchFamily="34" charset="0"/>
            </a:rPr>
            <a:t>: </a:t>
          </a:r>
          <a:r>
            <a:rPr lang="nl-NL" sz="2000" b="1" kern="1200" dirty="0">
              <a:latin typeface="Calibri" panose="020F0502020204030204" pitchFamily="34" charset="0"/>
              <a:ea typeface="Calibri" panose="020F0502020204030204" pitchFamily="34" charset="0"/>
              <a:cs typeface="Calibri" panose="020F0502020204030204" pitchFamily="34" charset="0"/>
            </a:rPr>
            <a:t>God staat niet stil. Hij komt naar beneden om onder ons te wandelen. Hij woont onder de mensen (Ex. 29:45; Joh. 14:16-17)</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4278063" y="428095"/>
        <a:ext cx="3297488" cy="1698353"/>
      </dsp:txXfrm>
    </dsp:sp>
    <dsp:sp modelId="{A6E77D58-24DC-441B-B8F3-E72D2F642819}">
      <dsp:nvSpPr>
        <dsp:cNvPr id="0" name=""/>
        <dsp:cNvSpPr/>
      </dsp:nvSpPr>
      <dsp:spPr bwMode="white">
        <a:xfrm>
          <a:off x="7760831" y="336218"/>
          <a:ext cx="3481242" cy="1882107"/>
        </a:xfrm>
        <a:prstGeom prst="roundRect">
          <a:avLst/>
        </a:prstGeom>
        <a:gradFill rotWithShape="0">
          <a:gsLst>
            <a:gs pos="0">
              <a:schemeClr val="accent2">
                <a:hueOff val="15924694"/>
                <a:satOff val="-16438"/>
                <a:lumOff val="-14903"/>
                <a:alphaOff val="0"/>
                <a:lumMod val="110000"/>
                <a:satMod val="105000"/>
                <a:tint val="67000"/>
              </a:schemeClr>
            </a:gs>
            <a:gs pos="50000">
              <a:schemeClr val="accent2">
                <a:hueOff val="15924694"/>
                <a:satOff val="-16438"/>
                <a:lumOff val="-14903"/>
                <a:alphaOff val="0"/>
                <a:lumMod val="105000"/>
                <a:satMod val="103000"/>
                <a:tint val="73000"/>
              </a:schemeClr>
            </a:gs>
            <a:gs pos="100000">
              <a:schemeClr val="accent2">
                <a:hueOff val="15924694"/>
                <a:satOff val="-16438"/>
                <a:lumOff val="-14903"/>
                <a:alphaOff val="0"/>
                <a:lumMod val="105000"/>
                <a:satMod val="109000"/>
                <a:tint val="81000"/>
              </a:schemeClr>
            </a:gs>
          </a:gsLst>
          <a:lin ang="5400000" scaled="0"/>
        </a:gradFill>
        <a:ln w="38100">
          <a:solidFill>
            <a:schemeClr val="accent3">
              <a:lumMod val="75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UITLEIDEN</a:t>
          </a:r>
          <a:r>
            <a:rPr lang="en-GB"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God handelt op Zijn tijd om ons te bevrijden van lijden en Zijn beloften te vervullen (Jer. 29:11</a:t>
          </a:r>
          <a:r>
            <a:rPr lang="nl-NL" sz="2000" b="1" kern="1200" dirty="0">
              <a:latin typeface="Calibri" panose="020F0502020204030204" pitchFamily="34" charset="0"/>
              <a:ea typeface="Calibri" panose="020F0502020204030204" pitchFamily="34" charset="0"/>
              <a:cs typeface="Calibri" panose="020F0502020204030204" pitchFamily="34" charset="0"/>
            </a:rPr>
            <a:t>)</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7852708" y="428095"/>
        <a:ext cx="3297488" cy="16983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459B69-89A3-49FC-8316-CF330EFE2DA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459B69-89A3-49FC-8316-CF330EFE2DA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459B69-89A3-49FC-8316-CF330EFE2DA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C0B3F51-AA9E-4D34-8144-3A5F1E1AEB52}" type="datetimeFigureOut">
              <a:rPr lang="es-ES" smtClean="0"/>
              <a:t>11/07/2025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C0B3F51-AA9E-4D34-8144-3A5F1E1AEB52}" type="datetimeFigureOut">
              <a:rPr lang="es-ES" smtClean="0"/>
              <a:t>11/07/2025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C0B3F51-AA9E-4D34-8144-3A5F1E1AEB52}" type="datetimeFigureOut">
              <a:rPr lang="es-ES" smtClean="0"/>
              <a:t>11/07/2025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0B3F51-AA9E-4D34-8144-3A5F1E1AEB52}" type="datetimeFigureOut">
              <a:rPr lang="es-ES" smtClean="0"/>
              <a:t>11/07/2025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0B3F51-AA9E-4D34-8144-3A5F1E1AEB52}" type="datetimeFigureOut">
              <a:rPr lang="es-ES" smtClean="0"/>
              <a:t>11/07/2025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459B69-89A3-49FC-8316-CF330EFE2DA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0B3F51-AA9E-4D34-8144-3A5F1E1AEB52}" type="datetimeFigureOut">
              <a:rPr lang="es-ES" smtClean="0"/>
              <a:t>11/07/2025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970836-AFF6-4270-B515-228F2A2EA8D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4727DE2E-6DF9-4C2C-91B2-056FD293D0ED}" type="datetimeFigureOut">
              <a:rPr lang="es-ES" smtClean="0"/>
              <a:t>11/07/2025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459B69-89A3-49FC-8316-CF330EFE2DA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727DE2E-6DF9-4C2C-91B2-056FD293D0ED}" type="datetimeFigureOut">
              <a:rPr lang="es-ES" smtClean="0"/>
              <a:t>11/07/2025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6459B69-89A3-49FC-8316-CF330EFE2DA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727DE2E-6DF9-4C2C-91B2-056FD293D0ED}" type="datetimeFigureOut">
              <a:rPr lang="es-ES" smtClean="0"/>
              <a:t>11/07/2025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6459B69-89A3-49FC-8316-CF330EFE2DA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727DE2E-6DF9-4C2C-91B2-056FD293D0ED}" type="datetimeFigureOut">
              <a:rPr lang="es-ES" smtClean="0"/>
              <a:t>11/07/2025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6459B69-89A3-49FC-8316-CF330EFE2DA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27DE2E-6DF9-4C2C-91B2-056FD293D0ED}" type="datetimeFigureOut">
              <a:rPr lang="es-ES" smtClean="0"/>
              <a:t>11/07/2025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6459B69-89A3-49FC-8316-CF330EFE2DA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727DE2E-6DF9-4C2C-91B2-056FD293D0ED}" type="datetimeFigureOut">
              <a:rPr lang="es-ES" smtClean="0"/>
              <a:t>11/07/2025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6459B69-89A3-49FC-8316-CF330EFE2DA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727DE2E-6DF9-4C2C-91B2-056FD293D0ED}" type="datetimeFigureOut">
              <a:rPr lang="es-ES" smtClean="0"/>
              <a:t>11/07/2025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6459B69-89A3-49FC-8316-CF330EFE2DAD}"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4727DE2E-6DF9-4C2C-91B2-056FD293D0ED}" type="datetimeFigureOut">
              <a:rPr lang="es-ES" smtClean="0"/>
              <a:t>11/07/2025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6459B69-89A3-49FC-8316-CF330EFE2DAD}"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CC0B3F51-AA9E-4D34-8144-3A5F1E1AEB52}" type="datetimeFigureOut">
              <a:rPr lang="es-ES" smtClean="0"/>
              <a:t>11/07/2025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3970836-AFF6-4270-B515-228F2A2EA8DC}"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5358581" y="28367"/>
            <a:ext cx="6833420" cy="1938992"/>
          </a:xfrm>
          <a:prstGeom prst="rect">
            <a:avLst/>
          </a:prstGeom>
          <a:noFill/>
        </p:spPr>
        <p:txBody>
          <a:bodyPr wrap="square" rtlCol="0">
            <a:spAutoFit/>
          </a:bodyPr>
          <a:lstStyle/>
          <a:p>
            <a:pPr algn="ctr"/>
            <a:r>
              <a:rPr lang="nl-NL" sz="60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latin typeface="Calibri" panose="020F0502020204030204" pitchFamily="34" charset="0"/>
              </a:rPr>
              <a:t>DE BRANDENDE BRAAMSTRUIK</a:t>
            </a:r>
            <a:endParaRPr lang="en-GB" sz="60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latin typeface="Calibri" panose="020F0502020204030204" pitchFamily="34" charset="0"/>
            </a:endParaRPr>
          </a:p>
        </p:txBody>
      </p:sp>
      <p:sp>
        <p:nvSpPr>
          <p:cNvPr id="5" name="CuadroTexto 4"/>
          <p:cNvSpPr txBox="1"/>
          <p:nvPr/>
        </p:nvSpPr>
        <p:spPr>
          <a:xfrm>
            <a:off x="28875" y="6519446"/>
            <a:ext cx="2071080" cy="338554"/>
          </a:xfrm>
          <a:prstGeom prst="rect">
            <a:avLst/>
          </a:prstGeom>
          <a:noFill/>
        </p:spPr>
        <p:txBody>
          <a:bodyPr wrap="none" rtlCol="0">
            <a:spAutoFit/>
          </a:bodyPr>
          <a:lstStyle/>
          <a:p>
            <a:r>
              <a:rPr lang="nl-NL" sz="1600" b="1" dirty="0">
                <a:solidFill>
                  <a:srgbClr val="DDAC17"/>
                </a:solidFill>
                <a:effectLst>
                  <a:outerShdw blurRad="38100" dist="38100" dir="2700000" algn="tl">
                    <a:srgbClr val="000000">
                      <a:alpha val="43137"/>
                    </a:srgbClr>
                  </a:outerShdw>
                </a:effectLst>
                <a:latin typeface="Calibri" panose="020F0502020204030204" pitchFamily="34" charset="0"/>
              </a:rPr>
              <a:t>Les 2 voor 12 juli 2025</a:t>
            </a:r>
            <a:endParaRPr lang="en-GB" sz="1600" b="1" dirty="0">
              <a:solidFill>
                <a:srgbClr val="DDAC17"/>
              </a:solidFill>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pic>
        <p:nvPicPr>
          <p:cNvPr id="12" name="Imagen 11" descr="Una caricatura de una persona&#10;&#10;El contenido generado por IA puede ser incorrecto."/>
          <p:cNvPicPr>
            <a:picLocks noChangeAspect="1"/>
          </p:cNvPicPr>
          <p:nvPr/>
        </p:nvPicPr>
        <p:blipFill>
          <a:blip r:embed="rId3" cstate="email"/>
          <a:stretch>
            <a:fillRect/>
          </a:stretch>
        </p:blipFill>
        <p:spPr>
          <a:xfrm>
            <a:off x="137863" y="1563946"/>
            <a:ext cx="3606041" cy="2704531"/>
          </a:xfrm>
          <a:prstGeom prst="roundRect">
            <a:avLst>
              <a:gd name="adj" fmla="val 4167"/>
            </a:avLst>
          </a:prstGeom>
          <a:solidFill>
            <a:srgbClr val="FFFFFF"/>
          </a:solidFill>
          <a:ln w="76200" cap="sq">
            <a:solidFill>
              <a:schemeClr val="accent2">
                <a:lumMod val="75000"/>
              </a:schemeClr>
            </a:solidFill>
            <a:miter lim="800000"/>
            <a:headEnd/>
            <a:tailEnd/>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Rectángulo 18"/>
          <p:cNvSpPr>
            <a:spLocks noGrp="1" noRot="1" noMove="1" noResize="1" noEditPoints="1" noAdjustHandles="1" noChangeArrowheads="1" noChangeShapeType="1"/>
          </p:cNvSpPr>
          <p:nvPr/>
        </p:nvSpPr>
        <p:spPr>
          <a:xfrm>
            <a:off x="0" y="0"/>
            <a:ext cx="12191999" cy="1384236"/>
          </a:xfrm>
          <a:prstGeom prst="rect">
            <a:avLst/>
          </a:prstGeom>
          <a:blipFill dpi="0" rotWithShape="1">
            <a:blip r:embed="rId4"/>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p:cNvSpPr txBox="1"/>
          <p:nvPr/>
        </p:nvSpPr>
        <p:spPr>
          <a:xfrm>
            <a:off x="3274142" y="0"/>
            <a:ext cx="8917857" cy="769441"/>
          </a:xfrm>
          <a:prstGeom prst="rect">
            <a:avLst/>
          </a:prstGeom>
          <a:noFill/>
          <a:effectLst>
            <a:outerShdw blurRad="50800" dist="12700" dir="5400000" algn="ctr" rotWithShape="0">
              <a:schemeClr val="tx1"/>
            </a:outerShdw>
          </a:effectLst>
        </p:spPr>
        <p:txBody>
          <a:bodyPr wrap="square">
            <a:spAutoFit/>
          </a:bodyPr>
          <a:lstStyle/>
          <a:p>
            <a:pPr algn="ctr"/>
            <a:r>
              <a:rPr lang="nl-NL" sz="4400" b="1" spc="30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DE TERUGKEER NAAR EGYPTE</a:t>
            </a:r>
            <a:endParaRPr lang="en-GB" sz="4400" b="1" spc="30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ndParaRPr>
          </a:p>
        </p:txBody>
      </p:sp>
      <p:sp>
        <p:nvSpPr>
          <p:cNvPr id="5" name="CuadroTexto 4"/>
          <p:cNvSpPr txBox="1"/>
          <p:nvPr/>
        </p:nvSpPr>
        <p:spPr>
          <a:xfrm>
            <a:off x="3274142" y="702672"/>
            <a:ext cx="8823417" cy="646331"/>
          </a:xfrm>
          <a:prstGeom prst="rect">
            <a:avLst/>
          </a:prstGeom>
          <a:noFill/>
        </p:spPr>
        <p:txBody>
          <a:bodyPr wrap="square">
            <a:spAutoFit/>
          </a:bodyPr>
          <a:lstStyle/>
          <a:p>
            <a:pPr algn="ctr"/>
            <a:r>
              <a:rPr lang="nl-NL"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En het gebeurde onderweg, in de herberg, dat de HEERE hem tegenkwam en hem wilde doden.</a:t>
            </a:r>
            <a:r>
              <a:rPr lang="en-GB"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(Exodus 4:24)</a:t>
            </a:r>
          </a:p>
        </p:txBody>
      </p:sp>
      <p:sp>
        <p:nvSpPr>
          <p:cNvPr id="6" name="CuadroTexto 5"/>
          <p:cNvSpPr txBox="1"/>
          <p:nvPr/>
        </p:nvSpPr>
        <p:spPr>
          <a:xfrm>
            <a:off x="3811280" y="1490765"/>
            <a:ext cx="8380720" cy="132207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eerste stap die Mozes nam in het  terugkeren naar Egypte was zijn schoonvader toestemming vragen (Exodus 4:18). Met zijn gezin begon hij aan de reis (Exodus 4:20). Maar er gebeurde iets verrassends. Onderweg wilde God hem doden (Exod. 4:24 ).</a:t>
            </a:r>
            <a:endParaRPr lang="en-GB" sz="2000" b="1" dirty="0">
              <a:latin typeface="Calibri" panose="020F0502020204030204" pitchFamily="34" charset="0"/>
            </a:endParaRPr>
          </a:p>
        </p:txBody>
      </p:sp>
      <p:sp>
        <p:nvSpPr>
          <p:cNvPr id="14" name="CuadroTexto 13"/>
          <p:cNvSpPr txBox="1"/>
          <p:nvPr/>
        </p:nvSpPr>
        <p:spPr>
          <a:xfrm>
            <a:off x="137862" y="4482484"/>
            <a:ext cx="744684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Mozes (onder invloed van zijn vrouw) had zijn zoon niet besneden. Daarom was hij ongehoorzaam aan de voorwaarden van het verbond dat God met Abraham had gesloten (Gen. 17:10).</a:t>
            </a:r>
            <a:endParaRPr lang="en-GB" sz="2000" b="1" dirty="0">
              <a:latin typeface="Calibri" panose="020F0502020204030204" pitchFamily="34" charset="0"/>
            </a:endParaRPr>
          </a:p>
        </p:txBody>
      </p:sp>
      <p:pic>
        <p:nvPicPr>
          <p:cNvPr id="16" name="Imagen 15" descr="Una persona en un campo de pasto seco&#10;&#10;El contenido generado por IA puede ser incorrecto."/>
          <p:cNvPicPr>
            <a:picLocks noChangeAspect="1"/>
          </p:cNvPicPr>
          <p:nvPr/>
        </p:nvPicPr>
        <p:blipFill rotWithShape="1">
          <a:blip r:embed="rId5" cstate="email"/>
          <a:srcRect b="-217"/>
          <a:stretch>
            <a:fillRect/>
          </a:stretch>
        </p:blipFill>
        <p:spPr>
          <a:xfrm>
            <a:off x="7661708" y="2767280"/>
            <a:ext cx="4317329" cy="3936831"/>
          </a:xfrm>
          <a:prstGeom prst="roundRect">
            <a:avLst>
              <a:gd name="adj" fmla="val 11111"/>
            </a:avLst>
          </a:prstGeom>
          <a:ln w="95250" cap="rnd">
            <a:solidFill>
              <a:schemeClr val="accent5">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8" name="CuadroTexto 17"/>
          <p:cNvSpPr txBox="1"/>
          <p:nvPr/>
        </p:nvSpPr>
        <p:spPr>
          <a:xfrm>
            <a:off x="3811280" y="2921331"/>
            <a:ext cx="3943535" cy="1323439"/>
          </a:xfrm>
          <a:prstGeom prst="rect">
            <a:avLst/>
          </a:prstGeom>
          <a:noFill/>
        </p:spPr>
        <p:txBody>
          <a:bodyPr wrap="square">
            <a:spAutoFit/>
          </a:bodyPr>
          <a:lstStyle/>
          <a:p>
            <a:pPr>
              <a:spcBef>
                <a:spcPts val="600"/>
              </a:spcBef>
            </a:pPr>
            <a:r>
              <a:rPr lang="nl-NL" sz="2000" b="1" dirty="0" err="1">
                <a:latin typeface="Calibri" panose="020F0502020204030204" pitchFamily="34" charset="0"/>
              </a:rPr>
              <a:t>Zippora</a:t>
            </a:r>
            <a:r>
              <a:rPr lang="nl-NL" sz="2000" b="1" dirty="0">
                <a:latin typeface="Calibri" panose="020F0502020204030204" pitchFamily="34" charset="0"/>
              </a:rPr>
              <a:t> begreep wat er gebeurde en nam de nodige maatregelen om de fatale afloop te voorkomen: ze besneed haar zoon (Ex. 4:25).</a:t>
            </a:r>
            <a:endParaRPr lang="en-GB" sz="2000" b="1" dirty="0">
              <a:latin typeface="Calibri" panose="020F0502020204030204" pitchFamily="34" charset="0"/>
            </a:endParaRPr>
          </a:p>
        </p:txBody>
      </p:sp>
      <p:sp>
        <p:nvSpPr>
          <p:cNvPr id="4" name="CuadroTexto 3"/>
          <p:cNvSpPr txBox="1"/>
          <p:nvPr/>
        </p:nvSpPr>
        <p:spPr>
          <a:xfrm>
            <a:off x="137862" y="5534561"/>
            <a:ext cx="7446844"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De bewuste weigering om een duidelijk goddelijk gebod te gehoorzamen, diskwalificeerde Mozes om het volk te leiden. Deze situatie moest worden verholpen voordat hij zijn missie kon vervullen.</a:t>
            </a:r>
            <a:endParaRPr lang="en-GB" sz="2000" b="1" dirty="0">
              <a:latin typeface="Calibri" panose="020F0502020204030204" pitchFamily="34" charset="0"/>
            </a:endParaRPr>
          </a:p>
        </p:txBody>
      </p:sp>
      <p:sp>
        <p:nvSpPr>
          <p:cNvPr id="2" name="Tekstvak 1"/>
          <p:cNvSpPr txBox="1"/>
          <p:nvPr/>
        </p:nvSpPr>
        <p:spPr>
          <a:xfrm>
            <a:off x="137862" y="220204"/>
            <a:ext cx="1454963" cy="329031"/>
          </a:xfrm>
          <a:prstGeom prst="roundRect">
            <a:avLst>
              <a:gd name="adj" fmla="val 24428"/>
            </a:avLst>
          </a:prstGeom>
          <a:solidFill>
            <a:srgbClr val="FFFFFF"/>
          </a:solidFill>
          <a:ln w="19050">
            <a:solidFill>
              <a:srgbClr val="6E590C"/>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kern="0" dirty="0">
                <a:solidFill>
                  <a:srgbClr val="755F0D"/>
                </a:solidFill>
                <a:latin typeface="Comic Sans MS" panose="030F0702030302020204" pitchFamily="66" charset="0"/>
              </a:rPr>
              <a:t>donderdag</a:t>
            </a:r>
            <a:r>
              <a:rPr lang="nl-NL" sz="1600" b="1" kern="0" dirty="0">
                <a:ln w="9525">
                  <a:solidFill>
                    <a:schemeClr val="bg1"/>
                  </a:solidFill>
                  <a:prstDash val="solid"/>
                </a:ln>
                <a:solidFill>
                  <a:srgbClr val="9B7C11"/>
                </a:solidFill>
                <a:effectLst>
                  <a:outerShdw blurRad="12700" dist="38100" dir="2700000" algn="tl" rotWithShape="0">
                    <a:schemeClr val="bg1">
                      <a:lumMod val="50000"/>
                    </a:schemeClr>
                  </a:out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strVal val="4*#ppt_w"/>
                                          </p:val>
                                        </p:tav>
                                        <p:tav tm="100000">
                                          <p:val>
                                            <p:strVal val="#ppt_w"/>
                                          </p:val>
                                        </p:tav>
                                      </p:tavLst>
                                    </p:anim>
                                    <p:anim calcmode="lin" valueType="num">
                                      <p:cBhvr>
                                        <p:cTn id="40" dur="500" fill="hold"/>
                                        <p:tgtEl>
                                          <p:spTgt spid="16"/>
                                        </p:tgtEl>
                                        <p:attrNameLst>
                                          <p:attrName>ppt_h</p:attrName>
                                        </p:attrNameLst>
                                      </p:cBhvr>
                                      <p:tavLst>
                                        <p:tav tm="0">
                                          <p:val>
                                            <p:strVal val="4*#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8" grpId="0"/>
      <p:bldP spid="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91265" y="582067"/>
            <a:ext cx="9409470" cy="5693866"/>
          </a:xfrm>
          <a:prstGeom prst="rect">
            <a:avLst/>
          </a:prstGeom>
          <a:noFill/>
        </p:spPr>
        <p:txBody>
          <a:bodyPr wrap="square">
            <a:spAutoFit/>
          </a:bodyPr>
          <a:lstStyle/>
          <a:p>
            <a:pPr algn="just">
              <a:spcBef>
                <a:spcPts val="600"/>
              </a:spcBef>
            </a:pPr>
            <a:r>
              <a:rPr lang="en-GB" sz="2600" b="1" dirty="0">
                <a:latin typeface="Constantia" panose="02030602050306030303" pitchFamily="18" charset="0"/>
              </a:rPr>
              <a:t>“</a:t>
            </a:r>
            <a:r>
              <a:rPr lang="nl-NL" sz="2600" b="1" dirty="0">
                <a:latin typeface="Constantia" panose="02030602050306030303" pitchFamily="18" charset="0"/>
              </a:rPr>
              <a:t>Een mens zal aan kracht en doeltreffendheid winnen als hij de verantwoordelijkheden aanvaardt die God hem oplegt, en met zijn hele ziel probeert zichzelf te kwalificeren om ze op de juiste manier te dragen. Hoe nederig zijn positie ook is of hoe beperkt zijn bekwaamheid ook is, die man zal ware grootheid bereiken die, vertrouwend op goddelijke kracht, zijn werk met trouw probeert uit te voeren. Als Mozes op zijn eigen kracht en wijsheid had vertrouwd en de grote opdracht gretig had aanvaard, zou hij zijn gehele ongeschiktheid voor zo'n werk hebben bewezen. Het feit dat een mens zijn zwakheid voelt, is op zijn minst een bewijs dat hij de omvang van het werk dat hem is toebedeeld, beseft en dat hij God tot zijn raadsman en zijn kracht zal maken</a:t>
            </a:r>
            <a:r>
              <a:rPr lang="en-US" sz="2600" b="1" dirty="0">
                <a:latin typeface="Constantia" panose="02030602050306030303" pitchFamily="18" charset="0"/>
              </a:rPr>
              <a:t>.</a:t>
            </a:r>
            <a:r>
              <a:rPr lang="en-GB" sz="2600" b="1" dirty="0">
                <a:latin typeface="Constantia" panose="02030602050306030303" pitchFamily="18" charset="0"/>
              </a:rPr>
              <a:t>”</a:t>
            </a:r>
          </a:p>
        </p:txBody>
      </p:sp>
      <p:sp>
        <p:nvSpPr>
          <p:cNvPr id="4" name="CuadroTexto 3"/>
          <p:cNvSpPr txBox="1"/>
          <p:nvPr/>
        </p:nvSpPr>
        <p:spPr>
          <a:xfrm>
            <a:off x="6387860" y="6197374"/>
            <a:ext cx="4412875" cy="338554"/>
          </a:xfrm>
          <a:prstGeom prst="rect">
            <a:avLst/>
          </a:prstGeom>
          <a:noFill/>
        </p:spPr>
        <p:txBody>
          <a:bodyPr wrap="none" rtlCol="0">
            <a:spAutoFit/>
          </a:bodyPr>
          <a:lstStyle/>
          <a:p>
            <a:pPr algn="r"/>
            <a:r>
              <a:rPr lang="nl-NL" sz="1600" b="1" dirty="0">
                <a:latin typeface="Calibri" panose="020F0502020204030204" pitchFamily="34" charset="0"/>
              </a:rPr>
              <a:t>Ellen G. White (Patriarchen en profeten, pag. 255)</a:t>
            </a:r>
            <a:endParaRPr lang="es-ES" sz="1600" b="1"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solidFill>
            <a:srgbClr val="F6D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3" name="Imagen 2" descr="Una caricatura de una playa&#10;&#10;El contenido generado por IA puede ser incorrecto."/>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432" b="24100"/>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effectLst>
            <a:outerShdw blurRad="50800" dist="38100" dir="5400000" algn="t" rotWithShape="0">
              <a:prstClr val="black">
                <a:alpha val="40000"/>
              </a:prstClr>
            </a:outerShdw>
          </a:effectLst>
        </p:spPr>
      </p:pic>
      <p:sp>
        <p:nvSpPr>
          <p:cNvPr id="4" name="CuadroTexto 3"/>
          <p:cNvSpPr txBox="1"/>
          <p:nvPr/>
        </p:nvSpPr>
        <p:spPr>
          <a:xfrm>
            <a:off x="1" y="4837042"/>
            <a:ext cx="12191999" cy="193899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2400" b="1" i="0" u="none" strike="noStrike" kern="1200" cap="none" normalizeH="0" noProof="0" dirty="0">
                <a:ln w="12700" cmpd="sng">
                  <a:noFill/>
                  <a:prstDash val="solid"/>
                </a:ln>
                <a:solidFill>
                  <a:srgbClr val="7D502F"/>
                </a:solidFill>
                <a:effectLst/>
                <a:uLnTx/>
                <a:uFillTx/>
                <a:latin typeface="Comic Sans MS" panose="030F0702030302020204" pitchFamily="66" charset="0"/>
                <a:ea typeface="+mn-ea"/>
                <a:cs typeface="+mn-cs"/>
              </a:rPr>
              <a:t>“</a:t>
            </a:r>
            <a:r>
              <a:rPr kumimoji="0" lang="nl-NL" sz="2400" b="1" i="0" u="none" strike="noStrike" kern="1200" cap="none" normalizeH="0" noProof="0" dirty="0">
                <a:ln w="12700" cmpd="sng">
                  <a:noFill/>
                  <a:prstDash val="solid"/>
                </a:ln>
                <a:solidFill>
                  <a:srgbClr val="7D502F"/>
                </a:solidFill>
                <a:effectLst/>
                <a:uLnTx/>
                <a:uFillTx/>
                <a:latin typeface="Comic Sans MS" panose="030F0702030302020204" pitchFamily="66" charset="0"/>
                <a:ea typeface="+mn-ea"/>
                <a:cs typeface="+mn-cs"/>
              </a:rPr>
              <a:t>De HEERE zei: Ik heb duidelijk de onderdrukking van Mijn volk, dat in Egypte is, gezien en heb hun geschreeuw om hulp vanwege hun slavendrijvers gehoord. Voorzeker, Ik ken hun leed. Daarom ben Ik neergekomen om het volk te redden uit de hand van de Egyptenaren, en het te leiden uit dit land naar een goed en ruim land, naar een land dat overvloeit van melk en honing</a:t>
            </a:r>
            <a:r>
              <a:rPr kumimoji="0" lang="en-US" sz="2400" b="1" i="0" u="none" strike="noStrike" kern="1200" cap="none" normalizeH="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2400" b="1" i="0" u="none" strike="noStrike" kern="1200" cap="none" normalizeH="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1800" b="1" i="0" u="none" strike="noStrike" kern="1200" cap="none" normalizeH="0" noProof="0" dirty="0" err="1">
                <a:ln w="12700" cmpd="sng">
                  <a:noFill/>
                  <a:prstDash val="solid"/>
                </a:ln>
                <a:solidFill>
                  <a:srgbClr val="7D502F"/>
                </a:solidFill>
                <a:effectLst/>
                <a:uLnTx/>
                <a:uFillTx/>
                <a:latin typeface="Comic Sans MS" panose="030F0702030302020204" pitchFamily="66" charset="0"/>
                <a:ea typeface="+mn-ea"/>
                <a:cs typeface="+mn-cs"/>
              </a:rPr>
              <a:t>Exodus</a:t>
            </a:r>
            <a:r>
              <a:rPr kumimoji="0" lang="es-ES" sz="1800" b="1" i="0" u="none" strike="noStrike" kern="1200" cap="none" normalizeH="0" noProof="0" dirty="0">
                <a:ln w="12700" cmpd="sng">
                  <a:noFill/>
                  <a:prstDash val="solid"/>
                </a:ln>
                <a:solidFill>
                  <a:srgbClr val="7D502F"/>
                </a:solidFill>
                <a:effectLst/>
                <a:uLnTx/>
                <a:uFillTx/>
                <a:latin typeface="Comic Sans MS" panose="030F0702030302020204" pitchFamily="66" charset="0"/>
                <a:ea typeface="+mn-ea"/>
                <a:cs typeface="+mn-cs"/>
              </a:rPr>
              <a:t> 3:7-8, </a:t>
            </a:r>
            <a:r>
              <a:rPr kumimoji="0" lang="es-ES" sz="1400" b="1" i="0" u="none" strike="noStrike" kern="1200" cap="none" normalizeH="0" noProof="0" dirty="0">
                <a:ln w="12700" cmpd="sng">
                  <a:noFill/>
                  <a:prstDash val="solid"/>
                </a:ln>
                <a:solidFill>
                  <a:srgbClr val="7D502F"/>
                </a:solidFill>
                <a:effectLst/>
                <a:uLnTx/>
                <a:uFillTx/>
                <a:latin typeface="Comic Sans MS" panose="030F0702030302020204" pitchFamily="66" charset="0"/>
                <a:ea typeface="+mn-ea"/>
                <a:cs typeface="+mn-cs"/>
              </a:rPr>
              <a:t>HSV</a:t>
            </a:r>
            <a:endParaRPr kumimoji="0" lang="es-ES" sz="1800" b="1" i="0" u="none" strike="noStrike" kern="1200" cap="none" normalizeH="0" noProof="0" dirty="0">
              <a:ln w="12700" cmpd="sng">
                <a:noFill/>
                <a:prstDash val="solid"/>
              </a:ln>
              <a:solidFill>
                <a:srgbClr val="7D502F"/>
              </a:solidFill>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501685" y="3858628"/>
            <a:ext cx="5896792" cy="2785378"/>
          </a:xfrm>
          <a:prstGeom prst="rect">
            <a:avLst/>
          </a:prstGeom>
          <a:noFill/>
        </p:spPr>
        <p:txBody>
          <a:bodyPr wrap="square" rtlCol="0">
            <a:spAutoFit/>
          </a:bodyPr>
          <a:lstStyle/>
          <a:p>
            <a:pPr>
              <a:spcBef>
                <a:spcPts val="600"/>
              </a:spcBef>
            </a:pPr>
            <a:r>
              <a:rPr lang="nl-NL" sz="2000" b="1">
                <a:solidFill>
                  <a:srgbClr val="FFD417"/>
                </a:solidFill>
                <a:effectLst>
                  <a:outerShdw blurRad="38100" dist="38100" dir="2700000" algn="tl">
                    <a:srgbClr val="000000">
                      <a:alpha val="43137"/>
                    </a:srgbClr>
                  </a:outerShdw>
                </a:effectLst>
                <a:latin typeface="Calibri" panose="020F0502020204030204" pitchFamily="34" charset="0"/>
              </a:rPr>
              <a:t>De roeping</a:t>
            </a:r>
            <a:r>
              <a:rPr lang="en-GB" sz="2000" b="1">
                <a:solidFill>
                  <a:srgbClr val="FFD417"/>
                </a:solidFill>
                <a:effectLst>
                  <a:outerShdw blurRad="38100" dist="38100" dir="2700000" algn="tl">
                    <a:srgbClr val="000000">
                      <a:alpha val="43137"/>
                    </a:srgbClr>
                  </a:outerShdw>
                </a:effectLst>
                <a:latin typeface="Calibri" panose="020F0502020204030204" pitchFamily="34" charset="0"/>
              </a:rPr>
              <a:t> </a:t>
            </a:r>
            <a:r>
              <a:rPr lang="en-GB" sz="2000" b="1" dirty="0">
                <a:solidFill>
                  <a:srgbClr val="FFD417"/>
                </a:solidFill>
                <a:effectLst>
                  <a:outerShdw blurRad="38100" dist="38100" dir="2700000" algn="tl">
                    <a:srgbClr val="000000">
                      <a:alpha val="43137"/>
                    </a:srgbClr>
                  </a:outerShdw>
                </a:effectLst>
                <a:latin typeface="Calibri" panose="020F0502020204030204" pitchFamily="34" charset="0"/>
              </a:rPr>
              <a:t>(Exodus 3):</a:t>
            </a:r>
          </a:p>
          <a:p>
            <a:pPr lvl="1">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De brandende braamstruik </a:t>
            </a:r>
            <a:r>
              <a:rPr lang="en-GB" sz="2000" b="1" dirty="0">
                <a:solidFill>
                  <a:schemeClr val="bg1"/>
                </a:solidFill>
                <a:effectLst>
                  <a:outerShdw blurRad="38100" dist="38100" dir="2700000" algn="tl">
                    <a:srgbClr val="000000">
                      <a:alpha val="43137"/>
                    </a:srgbClr>
                  </a:outerShdw>
                </a:effectLst>
                <a:latin typeface="Calibri" panose="020F0502020204030204" pitchFamily="34" charset="0"/>
              </a:rPr>
              <a:t>(Exodus 3:1-6)</a:t>
            </a:r>
          </a:p>
          <a:p>
            <a:pPr lvl="1">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Gods Orders </a:t>
            </a:r>
            <a:r>
              <a:rPr lang="en-GB" sz="2000" b="1" dirty="0">
                <a:solidFill>
                  <a:schemeClr val="bg1"/>
                </a:solidFill>
                <a:effectLst>
                  <a:outerShdw blurRad="38100" dist="38100" dir="2700000" algn="tl">
                    <a:srgbClr val="000000">
                      <a:alpha val="43137"/>
                    </a:srgbClr>
                  </a:outerShdw>
                </a:effectLst>
                <a:latin typeface="Calibri" panose="020F0502020204030204" pitchFamily="34" charset="0"/>
              </a:rPr>
              <a:t>(Exodus 3:7-12)</a:t>
            </a:r>
          </a:p>
          <a:p>
            <a:pPr lvl="1">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De Naam van God </a:t>
            </a:r>
            <a:r>
              <a:rPr lang="en-GB" sz="2000" b="1" dirty="0">
                <a:solidFill>
                  <a:schemeClr val="bg1"/>
                </a:solidFill>
                <a:effectLst>
                  <a:outerShdw blurRad="38100" dist="38100" dir="2700000" algn="tl">
                    <a:srgbClr val="000000">
                      <a:alpha val="43137"/>
                    </a:srgbClr>
                  </a:outerShdw>
                </a:effectLst>
                <a:latin typeface="Calibri" panose="020F0502020204030204" pitchFamily="34" charset="0"/>
              </a:rPr>
              <a:t>(Exodus 3:13-22)</a:t>
            </a:r>
          </a:p>
          <a:p>
            <a:pPr>
              <a:spcBef>
                <a:spcPts val="1200"/>
              </a:spcBef>
            </a:pPr>
            <a:r>
              <a:rPr lang="nl-NL" sz="2000" b="1" dirty="0">
                <a:solidFill>
                  <a:srgbClr val="43ECBB"/>
                </a:solidFill>
                <a:effectLst>
                  <a:outerShdw blurRad="38100" dist="38100" dir="2700000" algn="tl">
                    <a:srgbClr val="000000">
                      <a:alpha val="43137"/>
                    </a:srgbClr>
                  </a:outerShdw>
                </a:effectLst>
                <a:latin typeface="Calibri" panose="020F0502020204030204" pitchFamily="34" charset="0"/>
              </a:rPr>
              <a:t>Voltooi de missie</a:t>
            </a:r>
            <a:r>
              <a:rPr lang="en-GB" sz="2000" b="1" dirty="0">
                <a:solidFill>
                  <a:srgbClr val="43ECBB"/>
                </a:solidFill>
                <a:effectLst>
                  <a:outerShdw blurRad="38100" dist="38100" dir="2700000" algn="tl">
                    <a:srgbClr val="000000">
                      <a:alpha val="43137"/>
                    </a:srgbClr>
                  </a:outerShdw>
                </a:effectLst>
                <a:latin typeface="Calibri" panose="020F0502020204030204" pitchFamily="34" charset="0"/>
              </a:rPr>
              <a:t> (Exodus 4):</a:t>
            </a:r>
          </a:p>
          <a:p>
            <a:pPr lvl="1">
              <a:spcBef>
                <a:spcPts val="600"/>
              </a:spcBef>
            </a:pPr>
            <a:r>
              <a:rPr lang="nl-NL" sz="2000" b="1" spc="-40" dirty="0">
                <a:solidFill>
                  <a:schemeClr val="bg1"/>
                </a:solidFill>
                <a:effectLst>
                  <a:outerShdw blurRad="38100" dist="38100" dir="2700000" algn="tl">
                    <a:srgbClr val="000000">
                      <a:alpha val="43137"/>
                    </a:srgbClr>
                  </a:outerShdw>
                </a:effectLst>
                <a:latin typeface="Calibri" panose="020F0502020204030204" pitchFamily="34" charset="0"/>
              </a:rPr>
              <a:t>Excuses en nog meer excuses</a:t>
            </a:r>
            <a:r>
              <a:rPr lang="en-GB" sz="2000" b="1" spc="-40" dirty="0">
                <a:solidFill>
                  <a:schemeClr val="bg1"/>
                </a:solidFill>
                <a:effectLst>
                  <a:outerShdw blurRad="38100" dist="38100" dir="2700000" algn="tl">
                    <a:srgbClr val="000000">
                      <a:alpha val="43137"/>
                    </a:srgbClr>
                  </a:outerShdw>
                </a:effectLst>
                <a:latin typeface="Calibri" panose="020F0502020204030204" pitchFamily="34" charset="0"/>
              </a:rPr>
              <a:t> (Exodus 4:1-17)</a:t>
            </a:r>
          </a:p>
          <a:p>
            <a:pPr lvl="1">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De terugkeer naar Egypte</a:t>
            </a:r>
            <a:r>
              <a:rPr lang="en-GB" sz="2000" b="1" dirty="0">
                <a:solidFill>
                  <a:schemeClr val="bg1"/>
                </a:solidFill>
                <a:effectLst>
                  <a:outerShdw blurRad="38100" dist="38100" dir="2700000" algn="tl">
                    <a:srgbClr val="000000">
                      <a:alpha val="43137"/>
                    </a:srgbClr>
                  </a:outerShdw>
                </a:effectLst>
                <a:latin typeface="Calibri" panose="020F0502020204030204" pitchFamily="34" charset="0"/>
              </a:rPr>
              <a:t> (Exodus 4:18-31)</a:t>
            </a:r>
          </a:p>
        </p:txBody>
      </p:sp>
      <p:sp>
        <p:nvSpPr>
          <p:cNvPr id="3" name="CuadroTexto 2"/>
          <p:cNvSpPr txBox="1"/>
          <p:nvPr/>
        </p:nvSpPr>
        <p:spPr>
          <a:xfrm>
            <a:off x="239026" y="185884"/>
            <a:ext cx="7193984" cy="1323439"/>
          </a:xfrm>
          <a:prstGeom prst="rect">
            <a:avLst/>
          </a:prstGeom>
          <a:noFill/>
        </p:spPr>
        <p:txBody>
          <a:bodyPr wrap="square" rtlCol="0">
            <a:spAutoFit/>
          </a:bodyPr>
          <a:lstStyle/>
          <a:p>
            <a:pPr>
              <a:spcBef>
                <a:spcPts val="600"/>
              </a:spcBef>
            </a:pPr>
            <a:r>
              <a:rPr lang="nl-NL" sz="2000" b="1" dirty="0">
                <a:solidFill>
                  <a:schemeClr val="bg1"/>
                </a:solidFill>
                <a:effectLst>
                  <a:glow rad="101600">
                    <a:srgbClr val="5F4001"/>
                  </a:glow>
                  <a:outerShdw blurRad="38100" dist="38100" dir="2700000" algn="tl">
                    <a:srgbClr val="000000">
                      <a:alpha val="43137"/>
                    </a:srgbClr>
                  </a:outerShdw>
                </a:effectLst>
                <a:latin typeface="Calibri" panose="020F0502020204030204" pitchFamily="34" charset="0"/>
              </a:rPr>
              <a:t>Nadat zijn poging om het volk Israël te bevrijden mislukte, bracht Mozes 40 jaar door als herder in de </a:t>
            </a:r>
            <a:r>
              <a:rPr lang="nl-NL" sz="2000" b="1" dirty="0" err="1">
                <a:solidFill>
                  <a:schemeClr val="bg1"/>
                </a:solidFill>
                <a:effectLst>
                  <a:glow rad="101600">
                    <a:srgbClr val="5F4001"/>
                  </a:glow>
                  <a:outerShdw blurRad="38100" dist="38100" dir="2700000" algn="tl">
                    <a:srgbClr val="000000">
                      <a:alpha val="43137"/>
                    </a:srgbClr>
                  </a:outerShdw>
                </a:effectLst>
                <a:latin typeface="Calibri" panose="020F0502020204030204" pitchFamily="34" charset="0"/>
              </a:rPr>
              <a:t>Midianwoestijn</a:t>
            </a:r>
            <a:r>
              <a:rPr lang="nl-NL" sz="2000" b="1" dirty="0">
                <a:solidFill>
                  <a:schemeClr val="bg1"/>
                </a:solidFill>
                <a:effectLst>
                  <a:glow rad="101600">
                    <a:srgbClr val="5F4001"/>
                  </a:glow>
                  <a:outerShdw blurRad="38100" dist="38100" dir="2700000" algn="tl">
                    <a:srgbClr val="000000">
                      <a:alpha val="43137"/>
                    </a:srgbClr>
                  </a:outerShdw>
                </a:effectLst>
                <a:latin typeface="Calibri" panose="020F0502020204030204" pitchFamily="34" charset="0"/>
              </a:rPr>
              <a:t>. Hoewel hij in die tijd zijn intieme relatie met God voortzette, liet hij zijn idee om Israëls bevrijder te zijn, varen.</a:t>
            </a:r>
            <a:endParaRPr lang="en-GB" sz="2000" b="1" dirty="0">
              <a:solidFill>
                <a:schemeClr val="bg1"/>
              </a:solidFill>
              <a:effectLst>
                <a:glow rad="101600">
                  <a:srgbClr val="5F4001"/>
                </a:glow>
                <a:outerShdw blurRad="38100" dist="38100" dir="2700000" algn="tl">
                  <a:srgbClr val="000000">
                    <a:alpha val="43137"/>
                  </a:srgbClr>
                </a:outerShdw>
              </a:effectLst>
              <a:latin typeface="Calibri" panose="020F0502020204030204" pitchFamily="34" charset="0"/>
            </a:endParaRPr>
          </a:p>
        </p:txBody>
      </p:sp>
      <p:pic>
        <p:nvPicPr>
          <p:cNvPr id="5" name="Imagen 4" descr="Imagen que contiene agua, pasto, parado, mujer&#10;&#10;El contenido generado por IA puede ser incorrecto."/>
          <p:cNvPicPr>
            <a:picLocks noChangeAspect="1"/>
          </p:cNvPicPr>
          <p:nvPr/>
        </p:nvPicPr>
        <p:blipFill rotWithShape="1">
          <a:blip r:embed="rId3" cstate="email"/>
          <a:srcRect/>
          <a:stretch>
            <a:fillRect/>
          </a:stretch>
        </p:blipFill>
        <p:spPr>
          <a:xfrm>
            <a:off x="7546208" y="123926"/>
            <a:ext cx="4493392" cy="3081288"/>
          </a:xfrm>
          <a:prstGeom prst="rect">
            <a:avLst/>
          </a:prstGeom>
          <a:ln w="38100" cap="sq">
            <a:solidFill>
              <a:srgbClr val="87A8C5"/>
            </a:solidFill>
            <a:prstDash val="solid"/>
            <a:miter lim="800000"/>
            <a:headEnd/>
            <a:tailEnd/>
          </a:ln>
          <a:effectLst>
            <a:outerShdw blurRad="50800" dist="38100" dir="2700000" algn="tl" rotWithShape="0">
              <a:srgbClr val="000000">
                <a:alpha val="43000"/>
              </a:srgbClr>
            </a:outerShdw>
          </a:effectLst>
        </p:spPr>
      </p:pic>
      <p:pic>
        <p:nvPicPr>
          <p:cNvPr id="7" name="Imagen 6" descr="Un dibujo de una persona&#10;&#10;El contenido generado por IA puede ser incorrecto."/>
          <p:cNvPicPr>
            <a:picLocks noChangeAspect="1"/>
          </p:cNvPicPr>
          <p:nvPr/>
        </p:nvPicPr>
        <p:blipFill>
          <a:blip r:embed="rId4"/>
          <a:stretch>
            <a:fillRect/>
          </a:stretch>
        </p:blipFill>
        <p:spPr>
          <a:xfrm>
            <a:off x="1834916" y="3722451"/>
            <a:ext cx="3810000" cy="3038475"/>
          </a:xfrm>
          <a:prstGeom prst="rect">
            <a:avLst/>
          </a:prstGeom>
          <a:ln w="38100" cap="sq">
            <a:solidFill>
              <a:srgbClr val="43ECBB"/>
            </a:solidFill>
            <a:prstDash val="solid"/>
            <a:miter lim="800000"/>
            <a:headEnd/>
            <a:tailEnd/>
          </a:ln>
          <a:effectLst>
            <a:outerShdw blurRad="50800" dist="38100" dir="2700000" algn="tl" rotWithShape="0">
              <a:srgbClr val="000000">
                <a:alpha val="43000"/>
              </a:srgbClr>
            </a:outerShdw>
          </a:effectLst>
        </p:spPr>
      </p:pic>
      <p:pic>
        <p:nvPicPr>
          <p:cNvPr id="9" name="Imagen 8" descr="Imagen que contiene persona, tabla, comida, hombre&#10;&#10;El contenido generado por IA puede ser incorrecto."/>
          <p:cNvPicPr>
            <a:picLocks noChangeAspect="1"/>
          </p:cNvPicPr>
          <p:nvPr/>
        </p:nvPicPr>
        <p:blipFill rotWithShape="1">
          <a:blip r:embed="rId5" cstate="email"/>
          <a:srcRect/>
          <a:stretch>
            <a:fillRect/>
          </a:stretch>
        </p:blipFill>
        <p:spPr>
          <a:xfrm>
            <a:off x="152400" y="3722451"/>
            <a:ext cx="1512771" cy="3038475"/>
          </a:xfrm>
          <a:prstGeom prst="rect">
            <a:avLst/>
          </a:prstGeom>
          <a:ln w="38100" cap="sq">
            <a:solidFill>
              <a:srgbClr val="43ECBB"/>
            </a:solidFill>
            <a:prstDash val="solid"/>
            <a:miter lim="800000"/>
            <a:headEnd/>
            <a:tailEnd/>
          </a:ln>
          <a:effectLst>
            <a:outerShdw blurRad="50800" dist="38100" dir="2700000" algn="tl" rotWithShape="0">
              <a:srgbClr val="000000">
                <a:alpha val="43000"/>
              </a:srgbClr>
            </a:outerShdw>
          </a:effectLst>
        </p:spPr>
      </p:pic>
      <p:pic>
        <p:nvPicPr>
          <p:cNvPr id="12" name="Imagen 11" descr="Un dibujo de una persona&#10;&#10;El contenido generado por IA puede ser incorrecto."/>
          <p:cNvPicPr>
            <a:picLocks noChangeAspect="1"/>
          </p:cNvPicPr>
          <p:nvPr/>
        </p:nvPicPr>
        <p:blipFill>
          <a:blip r:embed="rId6" cstate="email"/>
          <a:stretch>
            <a:fillRect/>
          </a:stretch>
        </p:blipFill>
        <p:spPr>
          <a:xfrm>
            <a:off x="6662579" y="4306959"/>
            <a:ext cx="271934" cy="264695"/>
          </a:xfrm>
          <a:prstGeom prst="rect">
            <a:avLst/>
          </a:prstGeom>
          <a:effectLst>
            <a:outerShdw blurRad="50800" dist="38100" dir="8100000" algn="tr" rotWithShape="0">
              <a:prstClr val="black">
                <a:alpha val="40000"/>
              </a:prstClr>
            </a:outerShdw>
          </a:effectLst>
        </p:spPr>
      </p:pic>
      <p:pic>
        <p:nvPicPr>
          <p:cNvPr id="13" name="Imagen 12" descr="Logotipo, Icono&#10;&#10;El contenido generado por IA puede ser incorrecto."/>
          <p:cNvPicPr>
            <a:picLocks noChangeAspect="1"/>
          </p:cNvPicPr>
          <p:nvPr/>
        </p:nvPicPr>
        <p:blipFill>
          <a:blip r:embed="rId7" cstate="email"/>
          <a:stretch>
            <a:fillRect/>
          </a:stretch>
        </p:blipFill>
        <p:spPr>
          <a:xfrm>
            <a:off x="6662579" y="4688054"/>
            <a:ext cx="271934" cy="26469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p:cNvPicPr>
            <a:picLocks noChangeAspect="1"/>
          </p:cNvPicPr>
          <p:nvPr/>
        </p:nvPicPr>
        <p:blipFill>
          <a:blip r:embed="rId8" cstate="email"/>
          <a:stretch>
            <a:fillRect/>
          </a:stretch>
        </p:blipFill>
        <p:spPr>
          <a:xfrm>
            <a:off x="6662579" y="6291021"/>
            <a:ext cx="271934" cy="264695"/>
          </a:xfrm>
          <a:prstGeom prst="rect">
            <a:avLst/>
          </a:prstGeom>
          <a:effectLst>
            <a:outerShdw blurRad="50800" dist="38100" dir="8100000" algn="tr" rotWithShape="0">
              <a:prstClr val="black">
                <a:alpha val="40000"/>
              </a:prstClr>
            </a:outerShdw>
          </a:effectLst>
        </p:spPr>
      </p:pic>
      <p:pic>
        <p:nvPicPr>
          <p:cNvPr id="17" name="Imagen 16" descr="Imagen que contiene ipod&#10;&#10;El contenido generado por IA puede ser incorrecto."/>
          <p:cNvPicPr>
            <a:picLocks noChangeAspect="1"/>
          </p:cNvPicPr>
          <p:nvPr/>
        </p:nvPicPr>
        <p:blipFill>
          <a:blip r:embed="rId9" cstate="email"/>
          <a:stretch>
            <a:fillRect/>
          </a:stretch>
        </p:blipFill>
        <p:spPr>
          <a:xfrm>
            <a:off x="6662579" y="5909161"/>
            <a:ext cx="271934" cy="264695"/>
          </a:xfrm>
          <a:prstGeom prst="rect">
            <a:avLst/>
          </a:prstGeom>
          <a:effectLst>
            <a:outerShdw blurRad="50800" dist="38100" dir="8100000" algn="tr" rotWithShape="0">
              <a:prstClr val="black">
                <a:alpha val="40000"/>
              </a:prstClr>
            </a:outerShdw>
          </a:effectLst>
        </p:spPr>
      </p:pic>
      <p:pic>
        <p:nvPicPr>
          <p:cNvPr id="20" name="Imagen 19" descr="Un dibujo de una persona&#10;&#10;El contenido generado por IA puede ser incorrecto."/>
          <p:cNvPicPr>
            <a:picLocks noChangeAspect="1"/>
          </p:cNvPicPr>
          <p:nvPr/>
        </p:nvPicPr>
        <p:blipFill>
          <a:blip r:embed="rId10" cstate="email"/>
          <a:stretch>
            <a:fillRect/>
          </a:stretch>
        </p:blipFill>
        <p:spPr>
          <a:xfrm>
            <a:off x="6662579" y="5070840"/>
            <a:ext cx="271934" cy="264695"/>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p:cNvPicPr>
            <a:picLocks noChangeAspect="1"/>
          </p:cNvPicPr>
          <p:nvPr/>
        </p:nvPicPr>
        <p:blipFill>
          <a:blip r:embed="rId11" cstate="email"/>
          <a:stretch>
            <a:fillRect/>
          </a:stretch>
        </p:blipFill>
        <p:spPr>
          <a:xfrm>
            <a:off x="5969772" y="5464517"/>
            <a:ext cx="531913" cy="415769"/>
          </a:xfrm>
          <a:prstGeom prst="rect">
            <a:avLst/>
          </a:prstGeom>
          <a:effectLst>
            <a:outerShdw blurRad="50800" dist="38100" dir="8100000" algn="tr" rotWithShape="0">
              <a:prstClr val="black">
                <a:alpha val="40000"/>
              </a:prstClr>
            </a:outerShdw>
          </a:effectLst>
        </p:spPr>
      </p:pic>
      <p:pic>
        <p:nvPicPr>
          <p:cNvPr id="31" name="Imagen 30" descr="Icono&#10;&#10;El contenido generado por IA puede ser incorrecto."/>
          <p:cNvPicPr>
            <a:picLocks noChangeAspect="1"/>
          </p:cNvPicPr>
          <p:nvPr/>
        </p:nvPicPr>
        <p:blipFill>
          <a:blip r:embed="rId12" cstate="email"/>
          <a:stretch>
            <a:fillRect/>
          </a:stretch>
        </p:blipFill>
        <p:spPr>
          <a:xfrm>
            <a:off x="5969772" y="3854146"/>
            <a:ext cx="531913" cy="415769"/>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239025" y="1888320"/>
            <a:ext cx="7193983" cy="1323439"/>
          </a:xfrm>
          <a:prstGeom prst="rect">
            <a:avLst/>
          </a:prstGeom>
          <a:noFill/>
        </p:spPr>
        <p:txBody>
          <a:bodyPr wrap="square">
            <a:spAutoFit/>
          </a:bodyPr>
          <a:lstStyle/>
          <a:p>
            <a:pPr>
              <a:spcBef>
                <a:spcPts val="600"/>
              </a:spcBef>
            </a:pPr>
            <a:r>
              <a:rPr lang="nl-NL" sz="2000" b="1" dirty="0">
                <a:solidFill>
                  <a:schemeClr val="bg1"/>
                </a:solidFill>
                <a:effectLst>
                  <a:glow rad="101600">
                    <a:srgbClr val="5F4001"/>
                  </a:glow>
                  <a:outerShdw blurRad="38100" dist="38100" dir="2700000" algn="tl">
                    <a:srgbClr val="000000">
                      <a:alpha val="43137"/>
                    </a:srgbClr>
                  </a:outerShdw>
                </a:effectLst>
                <a:latin typeface="Calibri" panose="020F0502020204030204" pitchFamily="34" charset="0"/>
              </a:rPr>
              <a:t>Maar God had dat idee niet opgegeven. Mozes bleef voor Hem de uitverkoren verlosser. Want Hij was ook het lijden van Zijn volk niet vergeten. Nu was de tijd gekomen om Israël uit hun harde slavernij te leiden.</a:t>
            </a:r>
            <a:endParaRPr lang="en-GB" sz="2000" b="1" dirty="0">
              <a:solidFill>
                <a:schemeClr val="bg1"/>
              </a:solidFill>
              <a:effectLst>
                <a:glow rad="101600">
                  <a:srgbClr val="5F4001"/>
                </a:glow>
                <a:outerShdw blurRad="38100" dist="38100" dir="2700000" algn="tl">
                  <a:srgbClr val="000000">
                    <a:alpha val="43137"/>
                  </a:srgbClr>
                </a:out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par>
                                <p:cTn id="26" presetID="2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strVal val="4*#ppt_w"/>
                                          </p:val>
                                        </p:tav>
                                        <p:tav tm="100000">
                                          <p:val>
                                            <p:strVal val="#ppt_w"/>
                                          </p:val>
                                        </p:tav>
                                      </p:tavLst>
                                    </p:anim>
                                    <p:anim calcmode="lin" valueType="num">
                                      <p:cBhvr>
                                        <p:cTn id="45" dur="500" fill="hold"/>
                                        <p:tgtEl>
                                          <p:spTgt spid="31"/>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0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 calcmode="lin" valueType="num">
                                      <p:cBhvr>
                                        <p:cTn id="66" dur="500" fill="hold"/>
                                        <p:tgtEl>
                                          <p:spTgt spid="13"/>
                                        </p:tgtEl>
                                        <p:attrNameLst>
                                          <p:attrName>style.rotation</p:attrName>
                                        </p:attrNameLst>
                                      </p:cBhvr>
                                      <p:tavLst>
                                        <p:tav tm="0">
                                          <p:val>
                                            <p:fltVal val="90"/>
                                          </p:val>
                                        </p:tav>
                                        <p:tav tm="100000">
                                          <p:val>
                                            <p:fltVal val="0"/>
                                          </p:val>
                                        </p:tav>
                                      </p:tavLst>
                                    </p:anim>
                                    <p:animEffect transition="in" filter="fade">
                                      <p:cBhvr>
                                        <p:cTn id="67" dur="500"/>
                                        <p:tgtEl>
                                          <p:spTgt spid="13"/>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30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strVal val="4*#ppt_w"/>
                                          </p:val>
                                        </p:tav>
                                        <p:tav tm="100000">
                                          <p:val>
                                            <p:strVal val="#ppt_w"/>
                                          </p:val>
                                        </p:tav>
                                      </p:tavLst>
                                    </p:anim>
                                    <p:anim calcmode="lin" valueType="num">
                                      <p:cBhvr>
                                        <p:cTn id="88" dur="500" fill="hold"/>
                                        <p:tgtEl>
                                          <p:spTgt spid="24"/>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4" end="4"/>
                                            </p:txEl>
                                          </p:spTgt>
                                        </p:tgtEl>
                                        <p:attrNameLst>
                                          <p:attrName>style.visibility</p:attrName>
                                        </p:attrNameLst>
                                      </p:cBhvr>
                                      <p:to>
                                        <p:strVal val="visible"/>
                                      </p:to>
                                    </p:set>
                                    <p:animEffect transition="in" filter="wipe(left)">
                                      <p:cBhvr>
                                        <p:cTn id="92" dur="500"/>
                                        <p:tgtEl>
                                          <p:spTgt spid="2">
                                            <p:txEl>
                                              <p:pRg st="4" end="4"/>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 calcmode="lin" valueType="num">
                                      <p:cBhvr>
                                        <p:cTn id="98" dur="500" fill="hold"/>
                                        <p:tgtEl>
                                          <p:spTgt spid="17"/>
                                        </p:tgtEl>
                                        <p:attrNameLst>
                                          <p:attrName>style.rotation</p:attrName>
                                        </p:attrNameLst>
                                      </p:cBhvr>
                                      <p:tavLst>
                                        <p:tav tm="0">
                                          <p:val>
                                            <p:fltVal val="90"/>
                                          </p:val>
                                        </p:tav>
                                        <p:tav tm="100000">
                                          <p:val>
                                            <p:fltVal val="0"/>
                                          </p:val>
                                        </p:tav>
                                      </p:tavLst>
                                    </p:anim>
                                    <p:animEffect transition="in" filter="fade">
                                      <p:cBhvr>
                                        <p:cTn id="99" dur="500"/>
                                        <p:tgtEl>
                                          <p:spTgt spid="17"/>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07934" y="5671974"/>
            <a:ext cx="7122694" cy="1186025"/>
          </a:xfrm>
          <a:prstGeom prst="rect">
            <a:avLst/>
          </a:prstGeom>
          <a:noFill/>
        </p:spPr>
        <p:txBody>
          <a:bodyPr wrap="square">
            <a:prstTxWarp prst="textTriangleInverted">
              <a:avLst/>
            </a:prstTxWarp>
            <a:spAutoFit/>
          </a:bodyPr>
          <a:lstStyle/>
          <a:p>
            <a:pPr algn="ctr"/>
            <a:r>
              <a:rPr lang="nl-NL" sz="6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latin typeface="Calibri" panose="020F0502020204030204" pitchFamily="34" charset="0"/>
              </a:rPr>
              <a:t>DE </a:t>
            </a:r>
            <a:r>
              <a:rPr lang="nl-NL" sz="6600" b="1" spc="50" dirty="0" err="1">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latin typeface="Calibri" panose="020F0502020204030204" pitchFamily="34" charset="0"/>
              </a:rPr>
              <a:t>ROEPing</a:t>
            </a:r>
            <a:endParaRPr lang="en-GB" sz="6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2000"/>
            <a:lum/>
          </a:blip>
          <a:srcRect/>
          <a:stretch>
            <a:fillRect/>
          </a:stretch>
        </a:blipFill>
        <a:effectLst/>
      </p:bgPr>
    </p:bg>
    <p:spTree>
      <p:nvGrpSpPr>
        <p:cNvPr id="1" name=""/>
        <p:cNvGrpSpPr/>
        <p:nvPr/>
      </p:nvGrpSpPr>
      <p:grpSpPr>
        <a:xfrm>
          <a:off x="0" y="0"/>
          <a:ext cx="0" cy="0"/>
          <a:chOff x="0" y="0"/>
          <a:chExt cx="0" cy="0"/>
        </a:xfrm>
      </p:grpSpPr>
      <p:sp>
        <p:nvSpPr>
          <p:cNvPr id="3" name="CuadroTexto 2" descr="Llamas de fuego sobre fondo negro"/>
          <p:cNvSpPr txBox="1"/>
          <p:nvPr/>
        </p:nvSpPr>
        <p:spPr>
          <a:xfrm>
            <a:off x="0" y="-54248"/>
            <a:ext cx="9993416" cy="769441"/>
          </a:xfrm>
          <a:prstGeom prst="rect">
            <a:avLst/>
          </a:prstGeom>
          <a:noFill/>
        </p:spPr>
        <p:txBody>
          <a:bodyPr wrap="square">
            <a:spAutoFit/>
          </a:bodyPr>
          <a:lstStyle/>
          <a:p>
            <a:pPr algn="ctr"/>
            <a:r>
              <a:rPr lang="nl-NL" sz="44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latin typeface="Calibri" panose="020F0502020204030204" pitchFamily="34" charset="0"/>
              </a:rPr>
              <a:t>DE BRANDENDE BRAAMSTRUIK</a:t>
            </a:r>
            <a:endParaRPr lang="en-GB" sz="44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latin typeface="Calibri" panose="020F0502020204030204" pitchFamily="34" charset="0"/>
            </a:endParaRPr>
          </a:p>
        </p:txBody>
      </p:sp>
      <p:sp>
        <p:nvSpPr>
          <p:cNvPr id="5" name="CuadroTexto 4"/>
          <p:cNvSpPr txBox="1"/>
          <p:nvPr/>
        </p:nvSpPr>
        <p:spPr>
          <a:xfrm>
            <a:off x="0" y="811418"/>
            <a:ext cx="9993416" cy="923330"/>
          </a:xfrm>
          <a:prstGeom prst="rect">
            <a:avLst/>
          </a:prstGeom>
          <a:noFill/>
        </p:spPr>
        <p:txBody>
          <a:bodyPr wrap="square">
            <a:spAutoFit/>
          </a:bodyPr>
          <a:lstStyle/>
          <a:p>
            <a:pPr algn="ctr"/>
            <a:r>
              <a:rPr lang="en-GB" b="1" dirty="0">
                <a:solidFill>
                  <a:schemeClr val="accent5">
                    <a:lumMod val="75000"/>
                  </a:schemeClr>
                </a:solidFill>
                <a:latin typeface="Comic Sans MS" panose="030F0702030302020204" pitchFamily="66" charset="0"/>
              </a:rPr>
              <a:t>“</a:t>
            </a:r>
            <a:r>
              <a:rPr lang="nl-NL" b="1" dirty="0">
                <a:solidFill>
                  <a:schemeClr val="accent5">
                    <a:lumMod val="75000"/>
                  </a:schemeClr>
                </a:solidFill>
                <a:latin typeface="Comic Sans MS" panose="030F0702030302020204" pitchFamily="66" charset="0"/>
              </a:rPr>
              <a:t>En de Engel van de HEERE verscheen hem in een vuurvlam uit het midden van een braamstruik. Hij keek toe, en zie, de braamstruik brandde in het vuur, maar de braamstruik werd niet verteerd.</a:t>
            </a:r>
            <a:r>
              <a:rPr lang="en-GB" b="1" dirty="0">
                <a:solidFill>
                  <a:schemeClr val="accent5">
                    <a:lumMod val="75000"/>
                  </a:schemeClr>
                </a:solidFill>
                <a:latin typeface="Comic Sans MS" panose="030F0702030302020204" pitchFamily="66" charset="0"/>
              </a:rPr>
              <a:t>” </a:t>
            </a:r>
            <a:r>
              <a:rPr lang="en-GB" sz="1400" b="1" dirty="0">
                <a:solidFill>
                  <a:schemeClr val="accent5">
                    <a:lumMod val="75000"/>
                  </a:schemeClr>
                </a:solidFill>
                <a:latin typeface="Comic Sans MS" panose="030F0702030302020204" pitchFamily="66" charset="0"/>
              </a:rPr>
              <a:t>(Exodus 3:2)</a:t>
            </a:r>
          </a:p>
        </p:txBody>
      </p:sp>
      <p:sp>
        <p:nvSpPr>
          <p:cNvPr id="6" name="CuadroTexto 5"/>
          <p:cNvSpPr txBox="1"/>
          <p:nvPr/>
        </p:nvSpPr>
        <p:spPr>
          <a:xfrm>
            <a:off x="2127182" y="1850576"/>
            <a:ext cx="10064817" cy="1323439"/>
          </a:xfrm>
          <a:prstGeom prst="rect">
            <a:avLst/>
          </a:prstGeom>
          <a:noFill/>
        </p:spPr>
        <p:txBody>
          <a:bodyPr wrap="square" rtlCol="0">
            <a:spAutoFit/>
          </a:bodyPr>
          <a:lstStyle/>
          <a:p>
            <a:pPr>
              <a:spcBef>
                <a:spcPts val="600"/>
              </a:spcBef>
            </a:pPr>
            <a:r>
              <a:rPr lang="nl-NL" sz="2000" b="1" spc="-40" dirty="0">
                <a:latin typeface="Calibri" panose="020F0502020204030204" pitchFamily="34" charset="0"/>
              </a:rPr>
              <a:t>De 40 jaar dat Mozes in </a:t>
            </a:r>
            <a:r>
              <a:rPr lang="nl-NL" sz="2000" b="1" spc="-40" dirty="0" err="1">
                <a:latin typeface="Calibri" panose="020F0502020204030204" pitchFamily="34" charset="0"/>
              </a:rPr>
              <a:t>Midian</a:t>
            </a:r>
            <a:r>
              <a:rPr lang="nl-NL" sz="2000" b="1" spc="-40" dirty="0">
                <a:latin typeface="Calibri" panose="020F0502020204030204" pitchFamily="34" charset="0"/>
              </a:rPr>
              <a:t> woonde, kunnen als volgt worden samengevat: hij trouwde, kreeg twee zonen en diende als herder voor zijn schoonvader. Hij wijdde die tijd ook aan het schrijven van twee boeken: Job en Genesis, die essentieel zijn om de cruciale thema's van verlossing te begrijpen. Maar alles veranderde in een oogwenk.</a:t>
            </a:r>
            <a:endParaRPr lang="en-GB" sz="2000" b="1" spc="-40" dirty="0">
              <a:latin typeface="Calibri" panose="020F0502020204030204" pitchFamily="34" charset="0"/>
            </a:endParaRPr>
          </a:p>
        </p:txBody>
      </p:sp>
      <p:pic>
        <p:nvPicPr>
          <p:cNvPr id="4" name="Imagen 3" descr="Dibujo de una persona&#10;&#10;El contenido generado por IA puede ser incorrecto."/>
          <p:cNvPicPr>
            <a:picLocks noChangeAspect="1"/>
          </p:cNvPicPr>
          <p:nvPr/>
        </p:nvPicPr>
        <p:blipFill>
          <a:blip r:embed="rId4" cstate="email"/>
          <a:stretch>
            <a:fillRect/>
          </a:stretch>
        </p:blipFill>
        <p:spPr>
          <a:xfrm>
            <a:off x="219075" y="4630994"/>
            <a:ext cx="4083419" cy="2077824"/>
          </a:xfrm>
          <a:prstGeom prst="roundRect">
            <a:avLst>
              <a:gd name="adj" fmla="val 114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caricatura de una persona&#10;&#10;El contenido generado por IA puede ser incorrecto."/>
          <p:cNvPicPr>
            <a:picLocks noChangeAspect="1"/>
          </p:cNvPicPr>
          <p:nvPr/>
        </p:nvPicPr>
        <p:blipFill rotWithShape="1">
          <a:blip r:embed="rId5" cstate="email"/>
          <a:srcRect/>
          <a:stretch>
            <a:fillRect/>
          </a:stretch>
        </p:blipFill>
        <p:spPr>
          <a:xfrm>
            <a:off x="185327" y="2035168"/>
            <a:ext cx="1941855" cy="2364170"/>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10" name="Imagen 9" descr="Un dibujo de una persona&#10;&#10;El contenido generado por IA puede ser incorrecto."/>
          <p:cNvPicPr>
            <a:picLocks noChangeAspect="1"/>
          </p:cNvPicPr>
          <p:nvPr/>
        </p:nvPicPr>
        <p:blipFill>
          <a:blip r:embed="rId6" cstate="email"/>
          <a:stretch>
            <a:fillRect/>
          </a:stretch>
        </p:blipFill>
        <p:spPr>
          <a:xfrm>
            <a:off x="9682723" y="4403349"/>
            <a:ext cx="2290202" cy="2305470"/>
          </a:xfrm>
          <a:prstGeom prst="rect">
            <a:avLst/>
          </a:prstGeom>
          <a:ln w="28575">
            <a:solidFill>
              <a:schemeClr val="bg1"/>
            </a:solidFill>
          </a:ln>
          <a:effectLst>
            <a:outerShdw blurRad="50800" dist="38100" dir="2700000" algn="tl" rotWithShape="0">
              <a:prstClr val="black">
                <a:alpha val="40000"/>
              </a:prstClr>
            </a:outerShdw>
          </a:effectLst>
        </p:spPr>
      </p:pic>
      <p:sp>
        <p:nvSpPr>
          <p:cNvPr id="12" name="CuadroTexto 11"/>
          <p:cNvSpPr txBox="1"/>
          <p:nvPr/>
        </p:nvSpPr>
        <p:spPr>
          <a:xfrm>
            <a:off x="4401808" y="4586588"/>
            <a:ext cx="5181600"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Toen God tot Mozes sprak, presenteerde Hij Zichzelf als de God van Abraham, Isaak en Jakob. Het idee was duidelijk: God was neergedaald om de belofte aan deze aartsvaders te vervullen en Israël het land Kanaän te geven (Gen. 12:7; 26:3; 48:3-4).</a:t>
            </a:r>
            <a:endParaRPr lang="en-GB" sz="2000" b="1" dirty="0">
              <a:latin typeface="Calibri" panose="020F0502020204030204" pitchFamily="34" charset="0"/>
            </a:endParaRPr>
          </a:p>
        </p:txBody>
      </p:sp>
      <p:pic>
        <p:nvPicPr>
          <p:cNvPr id="14" name="Imagen 13" descr="Un dibujo de una persona&#10;&#10;El contenido generado por IA puede ser incorrecto."/>
          <p:cNvPicPr>
            <a:picLocks noChangeAspect="1"/>
          </p:cNvPicPr>
          <p:nvPr/>
        </p:nvPicPr>
        <p:blipFill>
          <a:blip r:embed="rId7" cstate="email"/>
          <a:stretch>
            <a:fillRect/>
          </a:stretch>
        </p:blipFill>
        <p:spPr>
          <a:xfrm>
            <a:off x="9993415" y="712959"/>
            <a:ext cx="2029339" cy="1141503"/>
          </a:xfrm>
          <a:prstGeom prst="rect">
            <a:avLst/>
          </a:prstGeom>
          <a:effectLst>
            <a:innerShdw blurRad="114300">
              <a:prstClr val="black"/>
            </a:innerShdw>
          </a:effectLst>
        </p:spPr>
      </p:pic>
      <p:sp>
        <p:nvSpPr>
          <p:cNvPr id="7" name="CuadroTexto 6"/>
          <p:cNvSpPr txBox="1"/>
          <p:nvPr/>
        </p:nvSpPr>
        <p:spPr>
          <a:xfrm>
            <a:off x="2127184" y="3134387"/>
            <a:ext cx="10064816" cy="1322070"/>
          </a:xfrm>
          <a:prstGeom prst="rect">
            <a:avLst/>
          </a:prstGeom>
          <a:noFill/>
        </p:spPr>
        <p:txBody>
          <a:bodyPr wrap="square">
            <a:spAutoFit/>
          </a:bodyPr>
          <a:lstStyle/>
          <a:p>
            <a:r>
              <a:rPr lang="nl-NL" sz="2000" b="1" dirty="0">
                <a:latin typeface="Calibri" panose="020F0502020204030204" pitchFamily="34" charset="0"/>
              </a:rPr>
              <a:t>Bij </a:t>
            </a:r>
            <a:r>
              <a:rPr lang="nl-NL" sz="2000" b="1" dirty="0" err="1">
                <a:latin typeface="Calibri" panose="020F0502020204030204" pitchFamily="34" charset="0"/>
              </a:rPr>
              <a:t>Horeb</a:t>
            </a:r>
            <a:r>
              <a:rPr lang="nl-NL" sz="2000" b="1" dirty="0">
                <a:latin typeface="Calibri" panose="020F0502020204030204" pitchFamily="34" charset="0"/>
              </a:rPr>
              <a:t> (de berg Sinaï) verscheen de Engel van God aan Mozes in een brandende braamstruik (Exodus 3:1-3). Wie was deze engel? God Zelf (Exodus 3:4). 
Voordat Jezus vlees werd, verscheen Jezus bij meerdere gelegenheden als "de Engel van Jehova" (Gen. 22:11-17; Richteren 6:11, 16; 13:17-22; 3:1-2</a:t>
            </a:r>
            <a:r>
              <a:rPr lang="en-GB" sz="2000" b="1" dirty="0">
                <a:latin typeface="Calibri" panose="020F0502020204030204" pitchFamily="34" charset="0"/>
              </a:rPr>
              <a:t>).</a:t>
            </a:r>
          </a:p>
        </p:txBody>
      </p:sp>
      <p:sp>
        <p:nvSpPr>
          <p:cNvPr id="2" name="Tekstvak 1"/>
          <p:cNvSpPr txBox="1"/>
          <p:nvPr/>
        </p:nvSpPr>
        <p:spPr>
          <a:xfrm>
            <a:off x="10789043" y="165956"/>
            <a:ext cx="1216554" cy="329031"/>
          </a:xfrm>
          <a:prstGeom prst="roundRect">
            <a:avLst>
              <a:gd name="adj" fmla="val 24428"/>
            </a:avLst>
          </a:prstGeom>
          <a:solidFill>
            <a:srgbClr val="490705"/>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zondag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 calcmode="lin" valueType="num">
                                      <p:cBhvr>
                                        <p:cTn id="32" dur="500" fill="hold"/>
                                        <p:tgtEl>
                                          <p:spTgt spid="8"/>
                                        </p:tgtEl>
                                        <p:attrNameLst>
                                          <p:attrName>style.rotation</p:attrName>
                                        </p:attrNameLst>
                                      </p:cBhvr>
                                      <p:tavLst>
                                        <p:tav tm="0">
                                          <p:val>
                                            <p:fltVal val="360"/>
                                          </p:val>
                                        </p:tav>
                                        <p:tav tm="100000">
                                          <p:val>
                                            <p:fltVal val="0"/>
                                          </p:val>
                                        </p:tav>
                                      </p:tavLst>
                                    </p:anim>
                                    <p:animEffect transition="in" filter="fade">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32"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strVal val="4*#ppt_w"/>
                                          </p:val>
                                        </p:tav>
                                        <p:tav tm="100000">
                                          <p:val>
                                            <p:strVal val="#ppt_w"/>
                                          </p:val>
                                        </p:tav>
                                      </p:tavLst>
                                    </p:anim>
                                    <p:anim calcmode="lin" valueType="num">
                                      <p:cBhvr>
                                        <p:cTn id="43" dur="500" fill="hold"/>
                                        <p:tgtEl>
                                          <p:spTgt spid="4"/>
                                        </p:tgtEl>
                                        <p:attrNameLst>
                                          <p:attrName>ppt_h</p:attrName>
                                        </p:attrNameLst>
                                      </p:cBhvr>
                                      <p:tavLst>
                                        <p:tav tm="0">
                                          <p:val>
                                            <p:strVal val="4*#ppt_h"/>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style.rotation</p:attrName>
                                        </p:attrNameLst>
                                      </p:cBhvr>
                                      <p:tavLst>
                                        <p:tav tm="0">
                                          <p:val>
                                            <p:fltVal val="90"/>
                                          </p:val>
                                        </p:tav>
                                        <p:tav tm="100000">
                                          <p:val>
                                            <p:fltVal val="0"/>
                                          </p:val>
                                        </p:tav>
                                      </p:tavLst>
                                    </p:anim>
                                    <p:animEffect transition="in" filter="fade">
                                      <p:cBhvr>
                                        <p:cTn id="55" dur="1000"/>
                                        <p:tgtEl>
                                          <p:spTgt spid="10"/>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345858" y="-56776"/>
            <a:ext cx="6272981" cy="830997"/>
          </a:xfrm>
          <a:prstGeom prst="rect">
            <a:avLst/>
          </a:prstGeom>
          <a:noFill/>
          <a:effectLst>
            <a:outerShdw blurRad="50800" dist="12700" dir="2700000" algn="tl" rotWithShape="0">
              <a:prstClr val="black">
                <a:alpha val="73000"/>
              </a:prstClr>
            </a:outerShdw>
          </a:effectLst>
        </p:spPr>
        <p:txBody>
          <a:bodyPr wrap="square">
            <a:spAutoFit/>
          </a:bodyPr>
          <a:lstStyle/>
          <a:p>
            <a:pPr algn="ctr"/>
            <a:r>
              <a:rPr lang="nl-NL" sz="48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rPr>
              <a:t>GODS BEVELEN</a:t>
            </a:r>
            <a:endParaRPr lang="en-GB" sz="48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p:txBody>
      </p:sp>
      <p:sp>
        <p:nvSpPr>
          <p:cNvPr id="7" name="CuadroTexto 6"/>
          <p:cNvSpPr txBox="1"/>
          <p:nvPr/>
        </p:nvSpPr>
        <p:spPr>
          <a:xfrm>
            <a:off x="3128211" y="730983"/>
            <a:ext cx="8957912" cy="612934"/>
          </a:xfrm>
          <a:prstGeom prst="roundRect">
            <a:avLst/>
          </a:prstGeom>
          <a:solidFill>
            <a:schemeClr val="accent1">
              <a:lumMod val="75000"/>
            </a:schemeClr>
          </a:solidFill>
          <a:ln w="19050">
            <a:solidFill>
              <a:schemeClr val="bg2">
                <a:lumMod val="60000"/>
                <a:lumOff val="40000"/>
              </a:schemeClr>
            </a:solidFill>
          </a:ln>
          <a:scene3d>
            <a:camera prst="orthographicFront"/>
            <a:lightRig rig="threePt" dir="t"/>
          </a:scene3d>
          <a:sp3d>
            <a:bevelT w="139700" prst="cross"/>
          </a:sp3d>
        </p:spPr>
        <p:txBody>
          <a:bodyPr wrap="square" tIns="0" bIns="0">
            <a:spAutoFit/>
          </a:bodyPr>
          <a:lstStyle/>
          <a:p>
            <a:pPr algn="ctr"/>
            <a:r>
              <a:rPr lang="en-GB"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Nu dan, ga op weg. Ik zal u naar de farao zenden, en u zult Mijn volk, de Israëlieten, uit Egypte leiden.</a:t>
            </a:r>
            <a:r>
              <a:rPr lang="en-GB"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GB"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(Exodus 3:10)</a:t>
            </a:r>
          </a:p>
        </p:txBody>
      </p:sp>
      <p:sp>
        <p:nvSpPr>
          <p:cNvPr id="8" name="CuadroTexto 7"/>
          <p:cNvSpPr txBox="1"/>
          <p:nvPr/>
        </p:nvSpPr>
        <p:spPr>
          <a:xfrm>
            <a:off x="3234088" y="1396195"/>
            <a:ext cx="8957912" cy="707886"/>
          </a:xfrm>
          <a:prstGeom prst="rect">
            <a:avLst/>
          </a:prstGeom>
          <a:noFill/>
        </p:spPr>
        <p:txBody>
          <a:bodyPr wrap="square" rtlCol="0">
            <a:spAutoFit/>
          </a:bodyPr>
          <a:lstStyle/>
          <a:p>
            <a:pPr algn="ctr">
              <a:spcBef>
                <a:spcPts val="600"/>
              </a:spcBef>
            </a:pPr>
            <a:r>
              <a:rPr lang="nl-NL" sz="2000" b="1" dirty="0">
                <a:latin typeface="Calibri" panose="020F0502020204030204" pitchFamily="34" charset="0"/>
              </a:rPr>
              <a:t>God presenteert Zichzelf als een dynamische Persoon, met behulp van actiewerkwoorden: zien, neerdalen en wegnemen (Ex. 3:7-8).</a:t>
            </a:r>
            <a:endParaRPr lang="en-GB" sz="2000" b="1" dirty="0">
              <a:latin typeface="Calibri" panose="020F0502020204030204" pitchFamily="34" charset="0"/>
            </a:endParaRPr>
          </a:p>
        </p:txBody>
      </p:sp>
      <p:graphicFrame>
        <p:nvGraphicFramePr>
          <p:cNvPr id="2" name="Diagrama 1"/>
          <p:cNvGraphicFramePr/>
          <p:nvPr>
            <p:extLst>
              <p:ext uri="{D42A27DB-BD31-4B8C-83A1-F6EECF244321}">
                <p14:modId xmlns:p14="http://schemas.microsoft.com/office/powerpoint/2010/main" val="156483509"/>
              </p:ext>
            </p:extLst>
          </p:nvPr>
        </p:nvGraphicFramePr>
        <p:xfrm>
          <a:off x="159970" y="2079724"/>
          <a:ext cx="11872061"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141173" y="4620816"/>
            <a:ext cx="7369728" cy="1938992"/>
          </a:xfrm>
          <a:prstGeom prst="rect">
            <a:avLst/>
          </a:prstGeom>
          <a:noFill/>
        </p:spPr>
        <p:txBody>
          <a:bodyPr wrap="square" rtlCol="0">
            <a:spAutoFit/>
          </a:bodyPr>
          <a:lstStyle/>
          <a:p>
            <a:pPr>
              <a:spcBef>
                <a:spcPts val="600"/>
              </a:spcBef>
            </a:pPr>
            <a:r>
              <a:rPr lang="nl-NL" sz="2000" b="1" dirty="0">
                <a:latin typeface="Calibri" panose="020F0502020204030204" pitchFamily="34" charset="0"/>
              </a:rPr>
              <a:t>God eiste ook duidelijke daden van Mozes: ga naar Egypte en leid mijn volk daar uit (Ex. 3:10, 12). Mozes was volledig overweldigd door de taak. Hij wilde zijn kracht niet meer gebruiken; Hij voelde zich niet langer in staat om de missie te vervullen; hij kon alleen maar uitroepen: "Wie ben ik?" (Ex. 3:11). Zijn trots was veranderd in nederigheid. In feite was hij op dit moment klaar voor zijn missie.</a:t>
            </a:r>
            <a:endParaRPr lang="en-GB" sz="2000" b="1" dirty="0">
              <a:latin typeface="Calibri" panose="020F0502020204030204" pitchFamily="34" charset="0"/>
            </a:endParaRPr>
          </a:p>
        </p:txBody>
      </p:sp>
      <p:pic>
        <p:nvPicPr>
          <p:cNvPr id="5" name="Imagen 4" descr="Un dibujo de una persona&#10;&#10;El contenido generado por IA puede ser incorrecto."/>
          <p:cNvPicPr>
            <a:picLocks noChangeAspect="1"/>
          </p:cNvPicPr>
          <p:nvPr/>
        </p:nvPicPr>
        <p:blipFill rotWithShape="1">
          <a:blip r:embed="rId8" cstate="email"/>
          <a:srcRect/>
          <a:stretch>
            <a:fillRect/>
          </a:stretch>
        </p:blipFill>
        <p:spPr>
          <a:xfrm>
            <a:off x="149892" y="154185"/>
            <a:ext cx="2843566" cy="2059625"/>
          </a:xfrm>
          <a:prstGeom prst="ellipse">
            <a:avLst/>
          </a:prstGeom>
          <a:ln w="63500" cap="rnd">
            <a:solidFill>
              <a:srgbClr val="29A045"/>
            </a:solidFill>
          </a:ln>
          <a:effectLst>
            <a:glow rad="76200">
              <a:schemeClr val="bg2">
                <a:lumMod val="60000"/>
                <a:lumOff val="40000"/>
              </a:schemeClr>
            </a:glow>
          </a:effectLst>
          <a:scene3d>
            <a:camera prst="orthographicFront"/>
            <a:lightRig rig="contrasting" dir="t">
              <a:rot lat="0" lon="0" rev="3000000"/>
            </a:lightRig>
          </a:scene3d>
          <a:sp3d contourW="7620">
            <a:bevelT w="95250" h="31750"/>
            <a:contourClr>
              <a:srgbClr val="333333"/>
            </a:contourClr>
          </a:sp3d>
        </p:spPr>
      </p:pic>
      <p:pic>
        <p:nvPicPr>
          <p:cNvPr id="11" name="Imagen 10" descr="Dibujo de una persona&#10;&#10;El contenido generado por IA puede ser incorrecto."/>
          <p:cNvPicPr>
            <a:picLocks noChangeAspect="1"/>
          </p:cNvPicPr>
          <p:nvPr/>
        </p:nvPicPr>
        <p:blipFill rotWithShape="1">
          <a:blip r:embed="rId9" cstate="email"/>
          <a:srcRect/>
          <a:stretch>
            <a:fillRect/>
          </a:stretch>
        </p:blipFill>
        <p:spPr>
          <a:xfrm>
            <a:off x="7680960" y="4467926"/>
            <a:ext cx="4369867" cy="230284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
        <p:nvSpPr>
          <p:cNvPr id="6" name="Tekstvak 5"/>
          <p:cNvSpPr txBox="1"/>
          <p:nvPr/>
        </p:nvSpPr>
        <p:spPr>
          <a:xfrm>
            <a:off x="10815477" y="211298"/>
            <a:ext cx="1216554" cy="329031"/>
          </a:xfrm>
          <a:prstGeom prst="roundRect">
            <a:avLst>
              <a:gd name="adj" fmla="val 24428"/>
            </a:avLst>
          </a:prstGeom>
          <a:solidFill>
            <a:srgbClr val="8D4C84"/>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AEDC86"/>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2">
                                            <p:graphicEl>
                                              <a:dgm id="{B5574814-E0CD-4457-A488-DF16CA565BEA}"/>
                                            </p:graphicEl>
                                          </p:spTgt>
                                        </p:tgtEl>
                                        <p:attrNameLst>
                                          <p:attrName>style.visibility</p:attrName>
                                        </p:attrNameLst>
                                      </p:cBhvr>
                                      <p:to>
                                        <p:strVal val="visible"/>
                                      </p:to>
                                    </p:set>
                                    <p:animEffect transition="in" filter="diamond(in)">
                                      <p:cBhvr>
                                        <p:cTn id="43" dur="500"/>
                                        <p:tgtEl>
                                          <p:spTgt spid="2">
                                            <p:graphicEl>
                                              <a:dgm id="{B5574814-E0CD-4457-A488-DF16CA565BEA}"/>
                                            </p:graphicEl>
                                          </p:spTgt>
                                        </p:tgtEl>
                                      </p:cBhvr>
                                    </p:animEffect>
                                  </p:childTnLst>
                                </p:cTn>
                              </p:par>
                            </p:childTnLst>
                          </p:cTn>
                        </p:par>
                        <p:par>
                          <p:cTn id="44" fill="hold">
                            <p:stCondLst>
                              <p:cond delay="500"/>
                            </p:stCondLst>
                            <p:childTnLst>
                              <p:par>
                                <p:cTn id="45" presetID="53" presetClass="entr" presetSubtype="528" fill="hold" grpId="0" nodeType="afterEffect">
                                  <p:stCondLst>
                                    <p:cond delay="0"/>
                                  </p:stCondLst>
                                  <p:childTnLst>
                                    <p:set>
                                      <p:cBhvr>
                                        <p:cTn id="46" dur="1" fill="hold">
                                          <p:stCondLst>
                                            <p:cond delay="0"/>
                                          </p:stCondLst>
                                        </p:cTn>
                                        <p:tgtEl>
                                          <p:spTgt spid="2">
                                            <p:graphicEl>
                                              <a:dgm id="{94D1E227-41BF-433C-96AC-C9EF8410215C}"/>
                                            </p:graphicEl>
                                          </p:spTgt>
                                        </p:tgtEl>
                                        <p:attrNameLst>
                                          <p:attrName>style.visibility</p:attrName>
                                        </p:attrNameLst>
                                      </p:cBhvr>
                                      <p:to>
                                        <p:strVal val="visible"/>
                                      </p:to>
                                    </p:set>
                                    <p:anim calcmode="lin" valueType="num">
                                      <p:cBhvr>
                                        <p:cTn id="47" dur="500" fill="hold"/>
                                        <p:tgtEl>
                                          <p:spTgt spid="2">
                                            <p:graphicEl>
                                              <a:dgm id="{94D1E227-41BF-433C-96AC-C9EF8410215C}"/>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94D1E227-41BF-433C-96AC-C9EF8410215C}"/>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94D1E227-41BF-433C-96AC-C9EF8410215C}"/>
                                            </p:graphicEl>
                                          </p:spTgt>
                                        </p:tgtEl>
                                      </p:cBhvr>
                                    </p:animEffect>
                                    <p:anim calcmode="lin" valueType="num">
                                      <p:cBhvr>
                                        <p:cTn id="50" dur="500" fill="hold"/>
                                        <p:tgtEl>
                                          <p:spTgt spid="2">
                                            <p:graphicEl>
                                              <a:dgm id="{94D1E227-41BF-433C-96AC-C9EF8410215C}"/>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94D1E227-41BF-433C-96AC-C9EF8410215C}"/>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AC825C12-AF42-4BA1-AA13-23C63E1A3627}"/>
                                            </p:graphicEl>
                                          </p:spTgt>
                                        </p:tgtEl>
                                        <p:attrNameLst>
                                          <p:attrName>style.visibility</p:attrName>
                                        </p:attrNameLst>
                                      </p:cBhvr>
                                      <p:to>
                                        <p:strVal val="visible"/>
                                      </p:to>
                                    </p:set>
                                    <p:anim calcmode="lin" valueType="num">
                                      <p:cBhvr>
                                        <p:cTn id="56" dur="500" fill="hold"/>
                                        <p:tgtEl>
                                          <p:spTgt spid="2">
                                            <p:graphicEl>
                                              <a:dgm id="{AC825C12-AF42-4BA1-AA13-23C63E1A3627}"/>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AC825C12-AF42-4BA1-AA13-23C63E1A3627}"/>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AC825C12-AF42-4BA1-AA13-23C63E1A3627}"/>
                                            </p:graphicEl>
                                          </p:spTgt>
                                        </p:tgtEl>
                                      </p:cBhvr>
                                    </p:animEffect>
                                    <p:anim calcmode="lin" valueType="num">
                                      <p:cBhvr>
                                        <p:cTn id="59" dur="500" fill="hold"/>
                                        <p:tgtEl>
                                          <p:spTgt spid="2">
                                            <p:graphicEl>
                                              <a:dgm id="{AC825C12-AF42-4BA1-AA13-23C63E1A3627}"/>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AC825C12-AF42-4BA1-AA13-23C63E1A3627}"/>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
                                            <p:graphicEl>
                                              <a:dgm id="{A6E77D58-24DC-441B-B8F3-E72D2F642819}"/>
                                            </p:graphicEl>
                                          </p:spTgt>
                                        </p:tgtEl>
                                        <p:attrNameLst>
                                          <p:attrName>style.visibility</p:attrName>
                                        </p:attrNameLst>
                                      </p:cBhvr>
                                      <p:to>
                                        <p:strVal val="visible"/>
                                      </p:to>
                                    </p:set>
                                    <p:anim calcmode="lin" valueType="num">
                                      <p:cBhvr>
                                        <p:cTn id="65" dur="500" fill="hold"/>
                                        <p:tgtEl>
                                          <p:spTgt spid="2">
                                            <p:graphicEl>
                                              <a:dgm id="{A6E77D58-24DC-441B-B8F3-E72D2F642819}"/>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A6E77D58-24DC-441B-B8F3-E72D2F642819}"/>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A6E77D58-24DC-441B-B8F3-E72D2F642819}"/>
                                            </p:graphicEl>
                                          </p:spTgt>
                                        </p:tgtEl>
                                      </p:cBhvr>
                                    </p:animEffect>
                                    <p:anim calcmode="lin" valueType="num">
                                      <p:cBhvr>
                                        <p:cTn id="68" dur="500" fill="hold"/>
                                        <p:tgtEl>
                                          <p:spTgt spid="2">
                                            <p:graphicEl>
                                              <a:dgm id="{A6E77D58-24DC-441B-B8F3-E72D2F642819}"/>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A6E77D58-24DC-441B-B8F3-E72D2F642819}"/>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ppt_y"/>
                                          </p:val>
                                        </p:tav>
                                        <p:tav tm="100000">
                                          <p:val>
                                            <p:strVal val="#ppt_y"/>
                                          </p:val>
                                        </p:tav>
                                      </p:tavLst>
                                    </p:anim>
                                  </p:childTnLst>
                                </p:cTn>
                              </p:par>
                              <p:par>
                                <p:cTn id="76" presetID="2" presetClass="entr" presetSubtype="8"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0-#ppt_w/2"/>
                                          </p:val>
                                        </p:tav>
                                        <p:tav tm="100000">
                                          <p:val>
                                            <p:strVal val="#ppt_x"/>
                                          </p:val>
                                        </p:tav>
                                      </p:tavLst>
                                    </p:anim>
                                    <p:anim calcmode="lin" valueType="num">
                                      <p:cBhvr additive="base">
                                        <p:cTn id="7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Graphic spid="2" grpId="0" uiExpand="1">
        <p:bldSub>
          <a:bldDgm bld="one"/>
        </p:bldSub>
      </p:bldGraphic>
      <p:bldP spid="10"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4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406012" y="-57423"/>
            <a:ext cx="6676103" cy="923330"/>
          </a:xfrm>
          <a:prstGeom prst="rect">
            <a:avLst/>
          </a:prstGeom>
          <a:noFill/>
        </p:spPr>
        <p:txBody>
          <a:bodyPr wrap="square">
            <a:spAutoFit/>
            <a:scene3d>
              <a:camera prst="orthographicFront"/>
              <a:lightRig rig="brightRoom" dir="t"/>
            </a:scene3d>
            <a:sp3d extrusionH="57150" contourW="31750" prstMaterial="matte">
              <a:bevelT w="63500" h="12700" prst="angle"/>
              <a:contourClr>
                <a:schemeClr val="tx1"/>
              </a:contourClr>
            </a:sp3d>
          </a:bodyPr>
          <a:lstStyle/>
          <a:p>
            <a:pPr algn="ctr"/>
            <a:r>
              <a:rPr lang="nl-NL" sz="5400" b="1" dirty="0">
                <a:solidFill>
                  <a:srgbClr val="F2DB51"/>
                </a:solidFill>
                <a:latin typeface="Calibri" panose="020F0502020204030204" pitchFamily="34" charset="0"/>
              </a:rPr>
              <a:t>DE NAAM VAN GOD</a:t>
            </a:r>
            <a:endParaRPr lang="en-GB" sz="5400" b="1" dirty="0">
              <a:solidFill>
                <a:srgbClr val="F2DB51"/>
              </a:solidFill>
              <a:latin typeface="Calibri" panose="020F0502020204030204" pitchFamily="34" charset="0"/>
            </a:endParaRPr>
          </a:p>
        </p:txBody>
      </p:sp>
      <p:sp>
        <p:nvSpPr>
          <p:cNvPr id="5" name="CuadroTexto 4"/>
          <p:cNvSpPr txBox="1"/>
          <p:nvPr/>
        </p:nvSpPr>
        <p:spPr>
          <a:xfrm>
            <a:off x="128167" y="704253"/>
            <a:ext cx="8979201" cy="646331"/>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chemeClr val="accent3">
                    <a:lumMod val="75000"/>
                  </a:schemeClr>
                </a:solidFill>
                <a:latin typeface="Comic Sans MS" panose="030F0702030302020204" pitchFamily="66" charset="0"/>
              </a:rPr>
              <a:t>“</a:t>
            </a:r>
            <a:r>
              <a:rPr lang="nl-NL" b="1" dirty="0">
                <a:solidFill>
                  <a:schemeClr val="accent3">
                    <a:lumMod val="75000"/>
                  </a:schemeClr>
                </a:solidFill>
                <a:latin typeface="Comic Sans MS" panose="030F0702030302020204" pitchFamily="66" charset="0"/>
              </a:rPr>
              <a:t>En God zei tegen Mozes: Ik ben die Ik ben. Ook zei Hij: Dit moet u tegen de Israëlieten zeggen: Ik ben heeft mij naar u toe gezonden.</a:t>
            </a:r>
            <a:r>
              <a:rPr lang="en-GB" b="1" dirty="0">
                <a:solidFill>
                  <a:schemeClr val="accent3">
                    <a:lumMod val="75000"/>
                  </a:schemeClr>
                </a:solidFill>
                <a:latin typeface="Comic Sans MS" panose="030F0702030302020204" pitchFamily="66" charset="0"/>
              </a:rPr>
              <a:t>” </a:t>
            </a:r>
            <a:r>
              <a:rPr lang="en-GB" sz="1400" b="1" dirty="0">
                <a:solidFill>
                  <a:schemeClr val="accent3">
                    <a:lumMod val="75000"/>
                  </a:schemeClr>
                </a:solidFill>
                <a:latin typeface="Comic Sans MS" panose="030F0702030302020204" pitchFamily="66" charset="0"/>
              </a:rPr>
              <a:t>(Exodus 3:14)</a:t>
            </a:r>
          </a:p>
        </p:txBody>
      </p:sp>
      <p:sp>
        <p:nvSpPr>
          <p:cNvPr id="6" name="CuadroTexto 5"/>
          <p:cNvSpPr txBox="1"/>
          <p:nvPr/>
        </p:nvSpPr>
        <p:spPr>
          <a:xfrm>
            <a:off x="5072567" y="1514818"/>
            <a:ext cx="6862657"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Elke Egyptische god had een naam, maar Israël aanbad "de Almachtige God" (Exodus 6:3). Na eeuwen van Egyptische vervuiling wilden de Israëlieten de naam van hun Verlosser weten (Exodus 3:13).</a:t>
            </a:r>
            <a:endParaRPr lang="en-GB" sz="2000" b="1" dirty="0">
              <a:latin typeface="Calibri" panose="020F0502020204030204" pitchFamily="34" charset="0"/>
            </a:endParaRPr>
          </a:p>
        </p:txBody>
      </p:sp>
      <p:pic>
        <p:nvPicPr>
          <p:cNvPr id="4" name="Imagen 3" descr="Imagen que contiene tabla, celular, cerca, teléfono&#10;&#10;El contenido generado por IA puede ser incorrecto."/>
          <p:cNvPicPr>
            <a:picLocks noChangeAspect="1"/>
          </p:cNvPicPr>
          <p:nvPr/>
        </p:nvPicPr>
        <p:blipFill>
          <a:blip r:embed="rId3" cstate="email"/>
          <a:stretch>
            <a:fillRect/>
          </a:stretch>
        </p:blipFill>
        <p:spPr>
          <a:xfrm>
            <a:off x="8993068" y="188615"/>
            <a:ext cx="2827856" cy="1123680"/>
          </a:xfrm>
          <a:prstGeom prst="rect">
            <a:avLst/>
          </a:prstGeom>
        </p:spPr>
      </p:pic>
      <p:pic>
        <p:nvPicPr>
          <p:cNvPr id="7" name="Imagen 6"/>
          <p:cNvPicPr>
            <a:picLocks noChangeAspect="1"/>
          </p:cNvPicPr>
          <p:nvPr/>
        </p:nvPicPr>
        <p:blipFill>
          <a:blip r:embed="rId4" cstate="email"/>
          <a:stretch>
            <a:fillRect/>
          </a:stretch>
        </p:blipFill>
        <p:spPr>
          <a:xfrm>
            <a:off x="3495455" y="4788565"/>
            <a:ext cx="1443576" cy="1910615"/>
          </a:xfrm>
          <a:prstGeom prst="snip2DiagRect">
            <a:avLst>
              <a:gd name="adj1" fmla="val 16669"/>
              <a:gd name="adj2" fmla="val 18003"/>
            </a:avLst>
          </a:prstGeom>
          <a:solidFill>
            <a:srgbClr val="FFFFFF">
              <a:shade val="85000"/>
            </a:srgbClr>
          </a:solidFill>
          <a:ln w="38100" cap="sq">
            <a:solidFill>
              <a:schemeClr val="bg2">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p:cNvPicPr>
            <a:picLocks noChangeAspect="1"/>
          </p:cNvPicPr>
          <p:nvPr/>
        </p:nvPicPr>
        <p:blipFill>
          <a:blip r:embed="rId5" cstate="email"/>
          <a:stretch>
            <a:fillRect/>
          </a:stretch>
        </p:blipFill>
        <p:spPr>
          <a:xfrm>
            <a:off x="128167" y="4788566"/>
            <a:ext cx="1527298" cy="1910615"/>
          </a:xfrm>
          <a:prstGeom prst="snip2DiagRect">
            <a:avLst>
              <a:gd name="adj1" fmla="val 15125"/>
              <a:gd name="adj2" fmla="val 16667"/>
            </a:avLst>
          </a:prstGeom>
          <a:solidFill>
            <a:srgbClr val="FFFFFF">
              <a:shade val="85000"/>
            </a:srgbClr>
          </a:solidFill>
          <a:ln w="38100" cap="sq">
            <a:solidFill>
              <a:schemeClr val="bg2">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p:cNvPicPr>
            <a:picLocks noChangeAspect="1"/>
          </p:cNvPicPr>
          <p:nvPr/>
        </p:nvPicPr>
        <p:blipFill>
          <a:blip r:embed="rId6" cstate="email"/>
          <a:stretch>
            <a:fillRect/>
          </a:stretch>
        </p:blipFill>
        <p:spPr>
          <a:xfrm>
            <a:off x="1811214" y="4788565"/>
            <a:ext cx="1528492" cy="1910615"/>
          </a:xfrm>
          <a:prstGeom prst="snip2DiagRect">
            <a:avLst>
              <a:gd name="adj1" fmla="val 16373"/>
              <a:gd name="adj2" fmla="val 16667"/>
            </a:avLst>
          </a:prstGeom>
          <a:solidFill>
            <a:srgbClr val="FFFFFF">
              <a:shade val="85000"/>
            </a:srgbClr>
          </a:solidFill>
          <a:ln w="38100" cap="sq">
            <a:solidFill>
              <a:schemeClr val="bg2">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p:cNvPicPr>
            <a:picLocks noChangeAspect="1"/>
          </p:cNvPicPr>
          <p:nvPr/>
        </p:nvPicPr>
        <p:blipFill>
          <a:blip r:embed="rId7" cstate="email"/>
          <a:srcRect/>
          <a:stretch>
            <a:fillRect/>
          </a:stretch>
        </p:blipFill>
        <p:spPr>
          <a:xfrm>
            <a:off x="128168" y="1465771"/>
            <a:ext cx="4810864" cy="3169319"/>
          </a:xfrm>
          <a:prstGeom prst="rect">
            <a:avLst/>
          </a:prstGeom>
          <a:ln w="38100" cap="sq">
            <a:solidFill>
              <a:schemeClr val="accent3">
                <a:lumMod val="75000"/>
              </a:schemeClr>
            </a:solidFill>
            <a:prstDash val="solid"/>
            <a:miter lim="800000"/>
            <a:headEnd/>
            <a:tailEnd/>
          </a:ln>
          <a:effectLst>
            <a:outerShdw blurRad="50800" dist="38100" dir="2700000" algn="tl" rotWithShape="0">
              <a:srgbClr val="000000">
                <a:alpha val="43000"/>
              </a:srgbClr>
            </a:outerShdw>
          </a:effectLst>
        </p:spPr>
      </p:pic>
      <p:sp>
        <p:nvSpPr>
          <p:cNvPr id="8" name="CuadroTexto 7"/>
          <p:cNvSpPr txBox="1"/>
          <p:nvPr/>
        </p:nvSpPr>
        <p:spPr>
          <a:xfrm>
            <a:off x="5072567" y="6003305"/>
            <a:ext cx="6862657"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Het belangrijkste is dat God wil dat we ons dichtbij, toegankelijk, noodzakelijk en een goede vriend voelen.</a:t>
            </a:r>
            <a:endParaRPr lang="en-GB" sz="2000" b="1" dirty="0">
              <a:latin typeface="Calibri" panose="020F0502020204030204" pitchFamily="34" charset="0"/>
            </a:endParaRPr>
          </a:p>
        </p:txBody>
      </p:sp>
      <p:sp>
        <p:nvSpPr>
          <p:cNvPr id="11" name="CuadroTexto 10"/>
          <p:cNvSpPr txBox="1"/>
          <p:nvPr/>
        </p:nvSpPr>
        <p:spPr>
          <a:xfrm>
            <a:off x="5072565" y="4296933"/>
            <a:ext cx="6830919"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Na verloop van tijd ging de uitspraak van deze naam verloren. God liet dit toe, want het gaat niet om de naam zelf, maar om het karakter ervan. Hij past zich aan onze behoeften aan. We kunnen Hem 'Herder', 'Genezer', 'Voorziener', 'Vader', ..., 'Liefde' noemen.</a:t>
            </a:r>
            <a:endParaRPr lang="en-GB" sz="2000" b="1" dirty="0">
              <a:latin typeface="Calibri" panose="020F0502020204030204" pitchFamily="34" charset="0"/>
            </a:endParaRPr>
          </a:p>
        </p:txBody>
      </p:sp>
      <p:sp>
        <p:nvSpPr>
          <p:cNvPr id="14" name="CuadroTexto 13"/>
          <p:cNvSpPr txBox="1"/>
          <p:nvPr/>
        </p:nvSpPr>
        <p:spPr>
          <a:xfrm>
            <a:off x="5072566" y="2898338"/>
            <a:ext cx="6830919"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Omdat in die tijd een naam verbonden was aan het karakter van een persoon, stelt God zich voor met een van zijn belangrijkste eigenschappen: '</a:t>
            </a:r>
            <a:r>
              <a:rPr lang="nl-NL" sz="2000" b="1" dirty="0" err="1">
                <a:latin typeface="Calibri" panose="020F0502020204030204" pitchFamily="34" charset="0"/>
              </a:rPr>
              <a:t>ehyeh</a:t>
            </a:r>
            <a:r>
              <a:rPr lang="nl-NL" sz="2000" b="1" dirty="0">
                <a:latin typeface="Calibri" panose="020F0502020204030204" pitchFamily="34" charset="0"/>
              </a:rPr>
              <a:t> (zijn). God is eeuwig, is er altijd geweest, is en zal altijd zijn. Hij is "IK BEN" (Ex. 3:14).</a:t>
            </a:r>
            <a:endParaRPr lang="en-GB" sz="2000" b="1" dirty="0">
              <a:latin typeface="Calibri" panose="020F0502020204030204" pitchFamily="34" charset="0"/>
            </a:endParaRPr>
          </a:p>
        </p:txBody>
      </p:sp>
      <p:sp>
        <p:nvSpPr>
          <p:cNvPr id="2" name="Tekstvak 1"/>
          <p:cNvSpPr txBox="1"/>
          <p:nvPr/>
        </p:nvSpPr>
        <p:spPr>
          <a:xfrm>
            <a:off x="265818" y="260035"/>
            <a:ext cx="1002543" cy="329031"/>
          </a:xfrm>
          <a:prstGeom prst="roundRect">
            <a:avLst>
              <a:gd name="adj" fmla="val 24428"/>
            </a:avLst>
          </a:prstGeom>
          <a:solidFill>
            <a:srgbClr val="FFFA5D"/>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dinsdag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outVertical)">
                                      <p:cBhvr>
                                        <p:cTn id="44" dur="500"/>
                                        <p:tgtEl>
                                          <p:spTgt spid="13"/>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500"/>
                                        <p:tgtEl>
                                          <p:spTgt spid="9"/>
                                        </p:tgtEl>
                                      </p:cBhvr>
                                    </p:animEffect>
                                  </p:childTnLst>
                                </p:cTn>
                              </p:par>
                              <p:par>
                                <p:cTn id="49" presetID="22" presetClass="entr" presetSubtype="8"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4"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07934" y="5633475"/>
            <a:ext cx="7122694" cy="1107996"/>
          </a:xfrm>
          <a:prstGeom prst="rect">
            <a:avLst/>
          </a:prstGeom>
          <a:noFill/>
        </p:spPr>
        <p:txBody>
          <a:bodyPr wrap="square">
            <a:prstTxWarp prst="textTriangleInverted">
              <a:avLst/>
            </a:prstTxWarp>
            <a:spAutoFit/>
          </a:bodyPr>
          <a:lstStyle/>
          <a:p>
            <a:pPr algn="ctr"/>
            <a:r>
              <a:rPr lang="nl-NL"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latin typeface="Calibri" panose="020F0502020204030204" pitchFamily="34" charset="0"/>
              </a:rPr>
              <a:t>VOLTOOI DE MISSIE</a:t>
            </a:r>
            <a:endParaRPr lang="en-GB"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14327" y="269110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latin typeface="Calibri" panose="020F0502020204030204" pitchFamily="34" charset="0"/>
              </a:rPr>
              <a:t>"Wie ben ik?"                          (Ex. 3:11)</a:t>
            </a:r>
            <a:endParaRPr lang="en-GB" b="1" dirty="0">
              <a:solidFill>
                <a:schemeClr val="tx1"/>
              </a:solidFill>
              <a:latin typeface="Calibri" panose="020F0502020204030204" pitchFamily="34" charset="0"/>
            </a:endParaRPr>
          </a:p>
        </p:txBody>
      </p:sp>
      <p:sp>
        <p:nvSpPr>
          <p:cNvPr id="3" name="CuadroTexto 2"/>
          <p:cNvSpPr txBox="1"/>
          <p:nvPr/>
        </p:nvSpPr>
        <p:spPr>
          <a:xfrm>
            <a:off x="314327" y="-6277"/>
            <a:ext cx="9606421"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spc="300" dirty="0">
                <a:solidFill>
                  <a:schemeClr val="accent3"/>
                </a:solidFill>
                <a:latin typeface="Calibri" panose="020F0502020204030204" pitchFamily="34" charset="0"/>
              </a:rPr>
              <a:t>EXCUSES EN NOG MEER EXCUSES</a:t>
            </a:r>
            <a:endParaRPr lang="en-GB" sz="4400" b="1" spc="300" dirty="0">
              <a:solidFill>
                <a:schemeClr val="accent3"/>
              </a:solidFill>
              <a:latin typeface="Calibri" panose="020F0502020204030204" pitchFamily="34" charset="0"/>
            </a:endParaRPr>
          </a:p>
        </p:txBody>
      </p:sp>
      <p:sp>
        <p:nvSpPr>
          <p:cNvPr id="5" name="CuadroTexto 4"/>
          <p:cNvSpPr txBox="1"/>
          <p:nvPr/>
        </p:nvSpPr>
        <p:spPr>
          <a:xfrm>
            <a:off x="0" y="645616"/>
            <a:ext cx="10186219" cy="584775"/>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chemeClr val="accent1">
                    <a:lumMod val="75000"/>
                  </a:schemeClr>
                </a:solidFill>
                <a:latin typeface="Comic Sans MS" panose="030F0702030302020204" pitchFamily="66" charset="0"/>
              </a:rPr>
              <a:t>«</a:t>
            </a:r>
            <a:r>
              <a:rPr lang="nl-NL" b="1" dirty="0">
                <a:solidFill>
                  <a:schemeClr val="accent1">
                    <a:lumMod val="75000"/>
                  </a:schemeClr>
                </a:solidFill>
                <a:latin typeface="Comic Sans MS" panose="030F0702030302020204" pitchFamily="66" charset="0"/>
              </a:rPr>
              <a:t>Maar Mozes </a:t>
            </a:r>
            <a:r>
              <a:rPr lang="nl-NL" b="1" dirty="0" err="1">
                <a:solidFill>
                  <a:schemeClr val="accent1">
                    <a:lumMod val="75000"/>
                  </a:schemeClr>
                </a:solidFill>
                <a:latin typeface="Comic Sans MS" panose="030F0702030302020204" pitchFamily="66" charset="0"/>
              </a:rPr>
              <a:t>zeide</a:t>
            </a:r>
            <a:r>
              <a:rPr lang="nl-NL" b="1" dirty="0">
                <a:solidFill>
                  <a:schemeClr val="accent1">
                    <a:lumMod val="75000"/>
                  </a:schemeClr>
                </a:solidFill>
                <a:latin typeface="Comic Sans MS" panose="030F0702030302020204" pitchFamily="66" charset="0"/>
              </a:rPr>
              <a:t>: Vergeef uw knecht, Heere. Stuur alstublieft iemand anders</a:t>
            </a:r>
            <a:r>
              <a:rPr lang="en-GB" b="1" dirty="0">
                <a:solidFill>
                  <a:schemeClr val="accent1">
                    <a:lumMod val="75000"/>
                  </a:schemeClr>
                </a:solidFill>
                <a:latin typeface="Comic Sans MS" panose="030F0702030302020204" pitchFamily="66" charset="0"/>
              </a:rPr>
              <a:t>.”»</a:t>
            </a:r>
            <a:br>
              <a:rPr lang="en-GB" b="1" dirty="0">
                <a:solidFill>
                  <a:schemeClr val="accent1">
                    <a:lumMod val="75000"/>
                  </a:schemeClr>
                </a:solidFill>
                <a:latin typeface="Comic Sans MS" panose="030F0702030302020204" pitchFamily="66" charset="0"/>
              </a:rPr>
            </a:br>
            <a:r>
              <a:rPr lang="en-GB" sz="1400" b="1" dirty="0">
                <a:solidFill>
                  <a:schemeClr val="accent1">
                    <a:lumMod val="75000"/>
                  </a:schemeClr>
                </a:solidFill>
                <a:latin typeface="Comic Sans MS" panose="030F0702030302020204" pitchFamily="66" charset="0"/>
              </a:rPr>
              <a:t>(Exodus 4:13)</a:t>
            </a:r>
          </a:p>
        </p:txBody>
      </p:sp>
      <p:sp>
        <p:nvSpPr>
          <p:cNvPr id="6" name="CuadroTexto 5"/>
          <p:cNvSpPr txBox="1"/>
          <p:nvPr/>
        </p:nvSpPr>
        <p:spPr>
          <a:xfrm>
            <a:off x="3191840" y="1215835"/>
            <a:ext cx="6728908"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Voordat hij openlijk toegaf dat hij de missie die God hem had toevertrouwd niet wilde vervullen, presenteerde Mozes vier "perfecte" excuses om deze af te wijzen. Voor elk excuus reageerde God met een belofte.</a:t>
            </a:r>
            <a:endParaRPr lang="en-GB" sz="2000" b="1" dirty="0">
              <a:latin typeface="Calibri" panose="020F0502020204030204" pitchFamily="34" charset="0"/>
            </a:endParaRPr>
          </a:p>
        </p:txBody>
      </p:sp>
      <p:sp>
        <p:nvSpPr>
          <p:cNvPr id="9" name="CuadroTexto 8"/>
          <p:cNvSpPr txBox="1"/>
          <p:nvPr/>
        </p:nvSpPr>
        <p:spPr>
          <a:xfrm>
            <a:off x="186812" y="6370114"/>
            <a:ext cx="12005187" cy="400110"/>
          </a:xfrm>
          <a:prstGeom prst="rect">
            <a:avLst/>
          </a:prstGeom>
          <a:noFill/>
        </p:spPr>
        <p:txBody>
          <a:bodyPr wrap="square" rtlCol="0">
            <a:spAutoFit/>
          </a:bodyPr>
          <a:lstStyle/>
          <a:p>
            <a:pPr>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Ten slotte zei God tegen Mozes: "Genoeg met uw excuses; u kunt het en u zult het doen" (Ex. 4:14-17).</a:t>
            </a:r>
            <a:endParaRPr lang="en-GB" sz="20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4" name="Imagen 3" descr="Imagen que contiene roca, parado, grande, rocoso&#10;&#10;El contenido generado por IA puede ser incorrecto."/>
          <p:cNvPicPr>
            <a:picLocks noChangeAspect="1"/>
          </p:cNvPicPr>
          <p:nvPr/>
        </p:nvPicPr>
        <p:blipFill rotWithShape="1">
          <a:blip r:embed="rId3" cstate="email"/>
          <a:srcRect/>
          <a:stretch>
            <a:fillRect/>
          </a:stretch>
        </p:blipFill>
        <p:spPr>
          <a:xfrm>
            <a:off x="535806" y="1113222"/>
            <a:ext cx="2607908" cy="1429369"/>
          </a:xfrm>
          <a:prstGeom prst="rect">
            <a:avLst/>
          </a:prstGeom>
          <a:ln w="57150" cap="rnd">
            <a:solidFill>
              <a:schemeClr val="accent5">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a:xfrm>
            <a:off x="10275122" y="763164"/>
            <a:ext cx="1503923" cy="1773462"/>
          </a:xfrm>
          <a:prstGeom prst="rect">
            <a:avLst/>
          </a:prstGeom>
          <a:ln w="88900" cap="sq" cmpd="thickThin">
            <a:solidFill>
              <a:schemeClr val="accent3">
                <a:lumMod val="75000"/>
              </a:schemeClr>
            </a:solidFill>
            <a:prstDash val="solid"/>
            <a:miter lim="800000"/>
            <a:headEnd/>
            <a:tailEnd/>
          </a:ln>
          <a:effectLst>
            <a:innerShdw blurRad="76200">
              <a:srgbClr val="000000"/>
            </a:innerShdw>
          </a:effectLst>
        </p:spPr>
      </p:pic>
      <p:sp>
        <p:nvSpPr>
          <p:cNvPr id="7" name="Rectángulo 6"/>
          <p:cNvSpPr/>
          <p:nvPr/>
        </p:nvSpPr>
        <p:spPr>
          <a:xfrm>
            <a:off x="2790834" y="268779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latin typeface="Calibri" panose="020F0502020204030204" pitchFamily="34" charset="0"/>
              </a:rPr>
              <a:t>'Ik zal met jullie zijn' </a:t>
            </a:r>
            <a:br>
              <a:rPr lang="nl-NL" b="1" dirty="0">
                <a:solidFill>
                  <a:schemeClr val="tx1"/>
                </a:solidFill>
                <a:latin typeface="Calibri" panose="020F0502020204030204" pitchFamily="34" charset="0"/>
              </a:rPr>
            </a:br>
            <a:r>
              <a:rPr lang="nl-NL" b="1" dirty="0">
                <a:solidFill>
                  <a:schemeClr val="tx1"/>
                </a:solidFill>
                <a:latin typeface="Calibri" panose="020F0502020204030204" pitchFamily="34" charset="0"/>
              </a:rPr>
              <a:t>(Ex. 3:12)</a:t>
            </a:r>
            <a:endParaRPr lang="en-GB" b="1" dirty="0">
              <a:solidFill>
                <a:schemeClr val="tx1"/>
              </a:solidFill>
              <a:latin typeface="Calibri" panose="020F0502020204030204" pitchFamily="34" charset="0"/>
            </a:endParaRPr>
          </a:p>
        </p:txBody>
      </p:sp>
      <p:sp>
        <p:nvSpPr>
          <p:cNvPr id="11" name="Rectángulo 10"/>
          <p:cNvSpPr/>
          <p:nvPr/>
        </p:nvSpPr>
        <p:spPr>
          <a:xfrm>
            <a:off x="5229223" y="268779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latin typeface="Calibri" panose="020F0502020204030204" pitchFamily="34" charset="0"/>
              </a:rPr>
              <a:t>De kracht om Gods opdracht te vervullen ligt niet in ons, maar in het feit dat God ons kracht geeft. Hij zal met ons zijn zoals Hij met Mozes was.</a:t>
            </a:r>
            <a:endParaRPr lang="en-GB" b="1" dirty="0">
              <a:solidFill>
                <a:schemeClr val="tx1"/>
              </a:solidFill>
              <a:latin typeface="Calibri" panose="020F0502020204030204" pitchFamily="34" charset="0"/>
            </a:endParaRPr>
          </a:p>
        </p:txBody>
      </p:sp>
      <p:sp>
        <p:nvSpPr>
          <p:cNvPr id="12" name="Rectángulo 11"/>
          <p:cNvSpPr/>
          <p:nvPr/>
        </p:nvSpPr>
        <p:spPr>
          <a:xfrm>
            <a:off x="304798" y="360734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latin typeface="Calibri" panose="020F0502020204030204" pitchFamily="34" charset="0"/>
              </a:rPr>
              <a:t>"Hoe heet je?" (Ex. 3:13)</a:t>
            </a:r>
            <a:endParaRPr lang="en-GB" b="1" dirty="0">
              <a:solidFill>
                <a:schemeClr val="tx1"/>
              </a:solidFill>
              <a:latin typeface="Calibri" panose="020F0502020204030204" pitchFamily="34" charset="0"/>
            </a:endParaRPr>
          </a:p>
        </p:txBody>
      </p:sp>
      <p:sp>
        <p:nvSpPr>
          <p:cNvPr id="13" name="Rectángulo 12"/>
          <p:cNvSpPr/>
          <p:nvPr/>
        </p:nvSpPr>
        <p:spPr>
          <a:xfrm>
            <a:off x="2781305" y="360402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latin typeface="Calibri" panose="020F0502020204030204" pitchFamily="34" charset="0"/>
              </a:rPr>
              <a:t>'IK BEN DIE IK BEN' </a:t>
            </a:r>
            <a:br>
              <a:rPr lang="nl-NL" b="1" dirty="0">
                <a:solidFill>
                  <a:schemeClr val="tx1"/>
                </a:solidFill>
                <a:latin typeface="Calibri" panose="020F0502020204030204" pitchFamily="34" charset="0"/>
              </a:rPr>
            </a:br>
            <a:r>
              <a:rPr lang="nl-NL" b="1" dirty="0">
                <a:solidFill>
                  <a:schemeClr val="tx1"/>
                </a:solidFill>
                <a:latin typeface="Calibri" panose="020F0502020204030204" pitchFamily="34" charset="0"/>
              </a:rPr>
              <a:t>(Ex. 3:14)</a:t>
            </a:r>
          </a:p>
        </p:txBody>
      </p:sp>
      <p:sp>
        <p:nvSpPr>
          <p:cNvPr id="14" name="Rectángulo 13"/>
          <p:cNvSpPr/>
          <p:nvPr/>
        </p:nvSpPr>
        <p:spPr>
          <a:xfrm>
            <a:off x="5219694" y="360402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latin typeface="Calibri" panose="020F0502020204030204" pitchFamily="34" charset="0"/>
              </a:rPr>
              <a:t>God is waarachtig, eeuwig en persoonlijk; Hij belooft en houdt Zich altijd aan zijn beloften; tijdloos; Altijd betrouwbaar.</a:t>
            </a:r>
            <a:endParaRPr lang="en-GB" b="1" dirty="0">
              <a:solidFill>
                <a:schemeClr val="tx1"/>
              </a:solidFill>
              <a:latin typeface="Calibri" panose="020F0502020204030204" pitchFamily="34" charset="0"/>
            </a:endParaRPr>
          </a:p>
        </p:txBody>
      </p:sp>
      <p:sp>
        <p:nvSpPr>
          <p:cNvPr id="15" name="Rectángulo 14"/>
          <p:cNvSpPr/>
          <p:nvPr/>
        </p:nvSpPr>
        <p:spPr>
          <a:xfrm>
            <a:off x="304798" y="451164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1700" b="1" spc="-40" dirty="0">
                <a:solidFill>
                  <a:schemeClr val="tx1"/>
                </a:solidFill>
                <a:latin typeface="Calibri" panose="020F0502020204030204" pitchFamily="34" charset="0"/>
              </a:rPr>
              <a:t>"Zij zullen mij niet geloven en niet naar mijn stem luisteren" (Ex. 4:1)</a:t>
            </a:r>
            <a:endParaRPr lang="en-GB" sz="1700" b="1" spc="-40" dirty="0">
              <a:solidFill>
                <a:schemeClr val="tx1"/>
              </a:solidFill>
              <a:latin typeface="Calibri" panose="020F0502020204030204" pitchFamily="34" charset="0"/>
            </a:endParaRPr>
          </a:p>
        </p:txBody>
      </p:sp>
      <p:sp>
        <p:nvSpPr>
          <p:cNvPr id="16" name="Rectángulo 15"/>
          <p:cNvSpPr/>
          <p:nvPr/>
        </p:nvSpPr>
        <p:spPr>
          <a:xfrm>
            <a:off x="2781305" y="450833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1700" b="1" spc="-30" dirty="0">
                <a:solidFill>
                  <a:schemeClr val="tx1"/>
                </a:solidFill>
                <a:latin typeface="Calibri" panose="020F0502020204030204" pitchFamily="34" charset="0"/>
              </a:rPr>
              <a:t>"Zij zullen u geloven vanwege de tekenen die u zult doen" (Ex. 4:8)</a:t>
            </a:r>
            <a:endParaRPr lang="en-GB" sz="1700" b="1" spc="-30" dirty="0">
              <a:solidFill>
                <a:schemeClr val="tx1"/>
              </a:solidFill>
              <a:latin typeface="Calibri" panose="020F0502020204030204" pitchFamily="34" charset="0"/>
            </a:endParaRPr>
          </a:p>
        </p:txBody>
      </p:sp>
      <p:sp>
        <p:nvSpPr>
          <p:cNvPr id="17" name="Rectángulo 16"/>
          <p:cNvSpPr/>
          <p:nvPr/>
        </p:nvSpPr>
        <p:spPr>
          <a:xfrm>
            <a:off x="5219694" y="450833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pPr>
            <a:r>
              <a:rPr lang="nl-NL" sz="1700" b="1" dirty="0">
                <a:solidFill>
                  <a:schemeClr val="tx1"/>
                </a:solidFill>
                <a:latin typeface="Calibri" panose="020F0502020204030204" pitchFamily="34" charset="0"/>
              </a:rPr>
              <a:t>God gaf Mozes de macht om wonderen te verrichten, en Hij werkte in de harten van de mensen om in die wonderen te geloven. Jezus beloofde ook dat Hij hetzelfde voor ons zou doen (Marcus 16:17-18).</a:t>
            </a:r>
            <a:endParaRPr lang="en-GB" sz="1700" b="1" dirty="0">
              <a:solidFill>
                <a:schemeClr val="tx1"/>
              </a:solidFill>
              <a:latin typeface="Calibri" panose="020F0502020204030204" pitchFamily="34" charset="0"/>
            </a:endParaRPr>
          </a:p>
        </p:txBody>
      </p:sp>
      <p:sp>
        <p:nvSpPr>
          <p:cNvPr id="18" name="Rectángulo 17"/>
          <p:cNvSpPr/>
          <p:nvPr/>
        </p:nvSpPr>
        <p:spPr>
          <a:xfrm>
            <a:off x="295269" y="542788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spc="-4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nl-NL" b="1" spc="-40" dirty="0">
                <a:solidFill>
                  <a:schemeClr val="tx1"/>
                </a:solidFill>
                <a:latin typeface="Calibri" panose="020F0502020204030204" pitchFamily="34" charset="0"/>
                <a:ea typeface="Calibri" panose="020F0502020204030204" pitchFamily="34" charset="0"/>
                <a:cs typeface="Calibri" panose="020F0502020204030204" pitchFamily="34" charset="0"/>
              </a:rPr>
              <a:t>Ik ben nooit een man van gemakkelijke spraak geweest</a:t>
            </a:r>
            <a:r>
              <a:rPr lang="en-GB" b="1" spc="-40" dirty="0">
                <a:solidFill>
                  <a:schemeClr val="tx1"/>
                </a:solidFill>
                <a:latin typeface="Calibri" panose="020F0502020204030204" pitchFamily="34" charset="0"/>
                <a:ea typeface="Calibri" panose="020F0502020204030204" pitchFamily="34" charset="0"/>
                <a:cs typeface="Calibri" panose="020F0502020204030204" pitchFamily="34" charset="0"/>
              </a:rPr>
              <a:t>” (Ex. 4:10)</a:t>
            </a:r>
          </a:p>
        </p:txBody>
      </p:sp>
      <p:sp>
        <p:nvSpPr>
          <p:cNvPr id="19" name="Rectángulo 18"/>
          <p:cNvSpPr/>
          <p:nvPr/>
        </p:nvSpPr>
        <p:spPr>
          <a:xfrm>
            <a:off x="2771776" y="542456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rPr>
              <a:t>“</a:t>
            </a:r>
            <a:r>
              <a:rPr lang="nl-NL" b="1" dirty="0">
                <a:solidFill>
                  <a:schemeClr val="tx1"/>
                </a:solidFill>
                <a:latin typeface="Calibri" panose="020F0502020204030204" pitchFamily="34" charset="0"/>
              </a:rPr>
              <a:t>Ik zal je leren wat je moet zeggen</a:t>
            </a:r>
            <a:r>
              <a:rPr lang="en-GB" b="1" dirty="0">
                <a:solidFill>
                  <a:schemeClr val="tx1"/>
                </a:solidFill>
                <a:latin typeface="Calibri" panose="020F0502020204030204" pitchFamily="34" charset="0"/>
              </a:rPr>
              <a:t>”</a:t>
            </a:r>
            <a:br>
              <a:rPr lang="en-GB" b="1" dirty="0">
                <a:solidFill>
                  <a:schemeClr val="tx1"/>
                </a:solidFill>
                <a:latin typeface="Calibri" panose="020F0502020204030204" pitchFamily="34" charset="0"/>
              </a:rPr>
            </a:br>
            <a:r>
              <a:rPr lang="en-GB" b="1" dirty="0">
                <a:solidFill>
                  <a:schemeClr val="tx1"/>
                </a:solidFill>
                <a:latin typeface="Calibri" panose="020F0502020204030204" pitchFamily="34" charset="0"/>
              </a:rPr>
              <a:t>(Ex. 4:12)</a:t>
            </a:r>
          </a:p>
        </p:txBody>
      </p:sp>
      <p:sp>
        <p:nvSpPr>
          <p:cNvPr id="20" name="Rectángulo 19"/>
          <p:cNvSpPr/>
          <p:nvPr/>
        </p:nvSpPr>
        <p:spPr>
          <a:xfrm>
            <a:off x="5210165" y="542456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latin typeface="Calibri" panose="020F0502020204030204" pitchFamily="34" charset="0"/>
              </a:rPr>
              <a:t>Hij die de tong heeft geschapen, zal ons de nodige woorden geven op de juiste tijd (Ex. 4:11; Lukas 12:11-12)</a:t>
            </a:r>
            <a:endParaRPr lang="en-GB" b="1" dirty="0">
              <a:solidFill>
                <a:schemeClr val="tx1"/>
              </a:solidFill>
              <a:latin typeface="Calibri" panose="020F0502020204030204" pitchFamily="34" charset="0"/>
            </a:endParaRPr>
          </a:p>
        </p:txBody>
      </p:sp>
      <p:sp>
        <p:nvSpPr>
          <p:cNvPr id="8" name="Tekstvak 7"/>
          <p:cNvSpPr txBox="1"/>
          <p:nvPr/>
        </p:nvSpPr>
        <p:spPr>
          <a:xfrm>
            <a:off x="10559846" y="194035"/>
            <a:ext cx="1219200" cy="329031"/>
          </a:xfrm>
          <a:prstGeom prst="roundRect">
            <a:avLst>
              <a:gd name="adj" fmla="val 24428"/>
            </a:avLst>
          </a:prstGeom>
          <a:solidFill>
            <a:srgbClr val="711F66"/>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kern="0" dirty="0">
                <a:solidFill>
                  <a:srgbClr val="E5D9E7"/>
                </a:solidFill>
                <a:latin typeface="Comic Sans MS" panose="030F0702030302020204" pitchFamily="66" charset="0"/>
              </a:rPr>
              <a:t>woensdag</a:t>
            </a:r>
            <a:r>
              <a:rPr lang="nl-NL" sz="1600" b="1" kern="0"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6"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45">
                                          <p:stCondLst>
                                            <p:cond delay="0"/>
                                          </p:stCondLst>
                                        </p:cTn>
                                        <p:tgtEl>
                                          <p:spTgt spid="5"/>
                                        </p:tgtEl>
                                      </p:cBhvr>
                                    </p:animEffect>
                                    <p:anim calcmode="lin" valueType="num">
                                      <p:cBhvr>
                                        <p:cTn id="24"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9" dur="7">
                                          <p:stCondLst>
                                            <p:cond delay="162"/>
                                          </p:stCondLst>
                                        </p:cTn>
                                        <p:tgtEl>
                                          <p:spTgt spid="5"/>
                                        </p:tgtEl>
                                      </p:cBhvr>
                                      <p:to x="100000" y="60000"/>
                                    </p:animScale>
                                    <p:animScale>
                                      <p:cBhvr>
                                        <p:cTn id="30" dur="41" decel="50000">
                                          <p:stCondLst>
                                            <p:cond delay="169"/>
                                          </p:stCondLst>
                                        </p:cTn>
                                        <p:tgtEl>
                                          <p:spTgt spid="5"/>
                                        </p:tgtEl>
                                      </p:cBhvr>
                                      <p:to x="100000" y="100000"/>
                                    </p:animScale>
                                    <p:animScale>
                                      <p:cBhvr>
                                        <p:cTn id="31" dur="7">
                                          <p:stCondLst>
                                            <p:cond delay="328"/>
                                          </p:stCondLst>
                                        </p:cTn>
                                        <p:tgtEl>
                                          <p:spTgt spid="5"/>
                                        </p:tgtEl>
                                      </p:cBhvr>
                                      <p:to x="100000" y="80000"/>
                                    </p:animScale>
                                    <p:animScale>
                                      <p:cBhvr>
                                        <p:cTn id="32" dur="41" decel="50000">
                                          <p:stCondLst>
                                            <p:cond delay="335"/>
                                          </p:stCondLst>
                                        </p:cTn>
                                        <p:tgtEl>
                                          <p:spTgt spid="5"/>
                                        </p:tgtEl>
                                      </p:cBhvr>
                                      <p:to x="100000" y="100000"/>
                                    </p:animScale>
                                    <p:animScale>
                                      <p:cBhvr>
                                        <p:cTn id="33" dur="7">
                                          <p:stCondLst>
                                            <p:cond delay="410"/>
                                          </p:stCondLst>
                                        </p:cTn>
                                        <p:tgtEl>
                                          <p:spTgt spid="5"/>
                                        </p:tgtEl>
                                      </p:cBhvr>
                                      <p:to x="100000" y="90000"/>
                                    </p:animScale>
                                    <p:animScale>
                                      <p:cBhvr>
                                        <p:cTn id="34" dur="41" decel="50000">
                                          <p:stCondLst>
                                            <p:cond delay="417"/>
                                          </p:stCondLst>
                                        </p:cTn>
                                        <p:tgtEl>
                                          <p:spTgt spid="5"/>
                                        </p:tgtEl>
                                      </p:cBhvr>
                                      <p:to x="100000" y="100000"/>
                                    </p:animScale>
                                    <p:animScale>
                                      <p:cBhvr>
                                        <p:cTn id="35" dur="7">
                                          <p:stCondLst>
                                            <p:cond delay="452"/>
                                          </p:stCondLst>
                                        </p:cTn>
                                        <p:tgtEl>
                                          <p:spTgt spid="5"/>
                                        </p:tgtEl>
                                      </p:cBhvr>
                                      <p:to x="100000" y="95000"/>
                                    </p:animScale>
                                    <p:animScale>
                                      <p:cBhvr>
                                        <p:cTn id="36" dur="41" decel="50000">
                                          <p:stCondLst>
                                            <p:cond delay="459"/>
                                          </p:stCondLst>
                                        </p:cTn>
                                        <p:tgtEl>
                                          <p:spTgt spid="5"/>
                                        </p:tgtEl>
                                      </p:cBhvr>
                                      <p:to x="100000" y="100000"/>
                                    </p:animScale>
                                  </p:childTnLst>
                                </p:cTn>
                              </p:par>
                            </p:childTnLst>
                          </p:cTn>
                        </p:par>
                        <p:par>
                          <p:cTn id="37" fill="hold">
                            <p:stCondLst>
                              <p:cond delay="2000"/>
                            </p:stCondLst>
                            <p:childTnLst>
                              <p:par>
                                <p:cTn id="38" presetID="55"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strVal val="#ppt_w*0.70"/>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 calcmode="lin" valueType="num">
                                      <p:cBhvr>
                                        <p:cTn id="61" dur="500" fill="hold"/>
                                        <p:tgtEl>
                                          <p:spTgt spid="2"/>
                                        </p:tgtEl>
                                        <p:attrNameLst>
                                          <p:attrName>style.rotation</p:attrName>
                                        </p:attrNameLst>
                                      </p:cBhvr>
                                      <p:tavLst>
                                        <p:tav tm="0">
                                          <p:val>
                                            <p:fltVal val="360"/>
                                          </p:val>
                                        </p:tav>
                                        <p:tav tm="100000">
                                          <p:val>
                                            <p:fltVal val="0"/>
                                          </p:val>
                                        </p:tav>
                                      </p:tavLst>
                                    </p:anim>
                                    <p:animEffect transition="in" filter="fade">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 calcmode="lin" valueType="num">
                                      <p:cBhvr>
                                        <p:cTn id="69" dur="500" fill="hold"/>
                                        <p:tgtEl>
                                          <p:spTgt spid="7"/>
                                        </p:tgtEl>
                                        <p:attrNameLst>
                                          <p:attrName>style.rotation</p:attrName>
                                        </p:attrNameLst>
                                      </p:cBhvr>
                                      <p:tavLst>
                                        <p:tav tm="0">
                                          <p:val>
                                            <p:fltVal val="360"/>
                                          </p:val>
                                        </p:tav>
                                        <p:tav tm="100000">
                                          <p:val>
                                            <p:fltVal val="0"/>
                                          </p:val>
                                        </p:tav>
                                      </p:tavLst>
                                    </p:anim>
                                    <p:animEffect transition="in" filter="fade">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 calcmode="lin" valueType="num">
                                      <p:cBhvr>
                                        <p:cTn id="82" dur="500" fill="hold"/>
                                        <p:tgtEl>
                                          <p:spTgt spid="12"/>
                                        </p:tgtEl>
                                        <p:attrNameLst>
                                          <p:attrName>style.rotation</p:attrName>
                                        </p:attrNameLst>
                                      </p:cBhvr>
                                      <p:tavLst>
                                        <p:tav tm="0">
                                          <p:val>
                                            <p:fltVal val="360"/>
                                          </p:val>
                                        </p:tav>
                                        <p:tav tm="100000">
                                          <p:val>
                                            <p:fltVal val="0"/>
                                          </p:val>
                                        </p:tav>
                                      </p:tavLst>
                                    </p:anim>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500" fill="hold"/>
                                        <p:tgtEl>
                                          <p:spTgt spid="13"/>
                                        </p:tgtEl>
                                        <p:attrNameLst>
                                          <p:attrName>ppt_w</p:attrName>
                                        </p:attrNameLst>
                                      </p:cBhvr>
                                      <p:tavLst>
                                        <p:tav tm="0">
                                          <p:val>
                                            <p:fltVal val="0"/>
                                          </p:val>
                                        </p:tav>
                                        <p:tav tm="100000">
                                          <p:val>
                                            <p:strVal val="#ppt_w"/>
                                          </p:val>
                                        </p:tav>
                                      </p:tavLst>
                                    </p:anim>
                                    <p:anim calcmode="lin" valueType="num">
                                      <p:cBhvr>
                                        <p:cTn id="89" dur="500" fill="hold"/>
                                        <p:tgtEl>
                                          <p:spTgt spid="13"/>
                                        </p:tgtEl>
                                        <p:attrNameLst>
                                          <p:attrName>ppt_h</p:attrName>
                                        </p:attrNameLst>
                                      </p:cBhvr>
                                      <p:tavLst>
                                        <p:tav tm="0">
                                          <p:val>
                                            <p:fltVal val="0"/>
                                          </p:val>
                                        </p:tav>
                                        <p:tav tm="100000">
                                          <p:val>
                                            <p:strVal val="#ppt_h"/>
                                          </p:val>
                                        </p:tav>
                                      </p:tavLst>
                                    </p:anim>
                                    <p:anim calcmode="lin" valueType="num">
                                      <p:cBhvr>
                                        <p:cTn id="90" dur="500" fill="hold"/>
                                        <p:tgtEl>
                                          <p:spTgt spid="13"/>
                                        </p:tgtEl>
                                        <p:attrNameLst>
                                          <p:attrName>style.rotation</p:attrName>
                                        </p:attrNameLst>
                                      </p:cBhvr>
                                      <p:tavLst>
                                        <p:tav tm="0">
                                          <p:val>
                                            <p:fltVal val="360"/>
                                          </p:val>
                                        </p:tav>
                                        <p:tav tm="100000">
                                          <p:val>
                                            <p:fltVal val="0"/>
                                          </p:val>
                                        </p:tav>
                                      </p:tavLst>
                                    </p:anim>
                                    <p:animEffect transition="in" filter="fade">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left)">
                                      <p:cBhvr>
                                        <p:cTn id="96" dur="500"/>
                                        <p:tgtEl>
                                          <p:spTgt spid="14"/>
                                        </p:tgtEl>
                                      </p:cBhvr>
                                    </p:animEffect>
                                  </p:childTnLst>
                                </p:cTn>
                              </p:par>
                            </p:childTnLst>
                          </p:cTn>
                        </p:par>
                      </p:childTnLst>
                    </p:cTn>
                  </p:par>
                  <p:par>
                    <p:cTn id="97" fill="hold">
                      <p:stCondLst>
                        <p:cond delay="indefinite"/>
                      </p:stCondLst>
                      <p:childTnLst>
                        <p:par>
                          <p:cTn id="98" fill="hold">
                            <p:stCondLst>
                              <p:cond delay="0"/>
                            </p:stCondLst>
                            <p:childTnLst>
                              <p:par>
                                <p:cTn id="99" presetID="49" presetClass="entr" presetSubtype="0" decel="100000"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ppt_w</p:attrName>
                                        </p:attrNameLst>
                                      </p:cBhvr>
                                      <p:tavLst>
                                        <p:tav tm="0">
                                          <p:val>
                                            <p:fltVal val="0"/>
                                          </p:val>
                                        </p:tav>
                                        <p:tav tm="100000">
                                          <p:val>
                                            <p:strVal val="#ppt_w"/>
                                          </p:val>
                                        </p:tav>
                                      </p:tavLst>
                                    </p:anim>
                                    <p:anim calcmode="lin" valueType="num">
                                      <p:cBhvr>
                                        <p:cTn id="102" dur="500" fill="hold"/>
                                        <p:tgtEl>
                                          <p:spTgt spid="15"/>
                                        </p:tgtEl>
                                        <p:attrNameLst>
                                          <p:attrName>ppt_h</p:attrName>
                                        </p:attrNameLst>
                                      </p:cBhvr>
                                      <p:tavLst>
                                        <p:tav tm="0">
                                          <p:val>
                                            <p:fltVal val="0"/>
                                          </p:val>
                                        </p:tav>
                                        <p:tav tm="100000">
                                          <p:val>
                                            <p:strVal val="#ppt_h"/>
                                          </p:val>
                                        </p:tav>
                                      </p:tavLst>
                                    </p:anim>
                                    <p:anim calcmode="lin" valueType="num">
                                      <p:cBhvr>
                                        <p:cTn id="103" dur="500" fill="hold"/>
                                        <p:tgtEl>
                                          <p:spTgt spid="15"/>
                                        </p:tgtEl>
                                        <p:attrNameLst>
                                          <p:attrName>style.rotation</p:attrName>
                                        </p:attrNameLst>
                                      </p:cBhvr>
                                      <p:tavLst>
                                        <p:tav tm="0">
                                          <p:val>
                                            <p:fltVal val="360"/>
                                          </p:val>
                                        </p:tav>
                                        <p:tav tm="100000">
                                          <p:val>
                                            <p:fltVal val="0"/>
                                          </p:val>
                                        </p:tav>
                                      </p:tavLst>
                                    </p:anim>
                                    <p:animEffect transition="in" filter="fade">
                                      <p:cBhvr>
                                        <p:cTn id="104" dur="500"/>
                                        <p:tgtEl>
                                          <p:spTgt spid="15"/>
                                        </p:tgtEl>
                                      </p:cBhvr>
                                    </p:animEffect>
                                  </p:childTnLst>
                                </p:cTn>
                              </p:par>
                            </p:childTnLst>
                          </p:cTn>
                        </p:par>
                      </p:childTnLst>
                    </p:cTn>
                  </p:par>
                  <p:par>
                    <p:cTn id="105" fill="hold">
                      <p:stCondLst>
                        <p:cond delay="indefinite"/>
                      </p:stCondLst>
                      <p:childTnLst>
                        <p:par>
                          <p:cTn id="106" fill="hold">
                            <p:stCondLst>
                              <p:cond delay="0"/>
                            </p:stCondLst>
                            <p:childTnLst>
                              <p:par>
                                <p:cTn id="107" presetID="49" presetClass="entr" presetSubtype="0" decel="100000"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500" fill="hold"/>
                                        <p:tgtEl>
                                          <p:spTgt spid="16"/>
                                        </p:tgtEl>
                                        <p:attrNameLst>
                                          <p:attrName>ppt_w</p:attrName>
                                        </p:attrNameLst>
                                      </p:cBhvr>
                                      <p:tavLst>
                                        <p:tav tm="0">
                                          <p:val>
                                            <p:fltVal val="0"/>
                                          </p:val>
                                        </p:tav>
                                        <p:tav tm="100000">
                                          <p:val>
                                            <p:strVal val="#ppt_w"/>
                                          </p:val>
                                        </p:tav>
                                      </p:tavLst>
                                    </p:anim>
                                    <p:anim calcmode="lin" valueType="num">
                                      <p:cBhvr>
                                        <p:cTn id="110" dur="500" fill="hold"/>
                                        <p:tgtEl>
                                          <p:spTgt spid="16"/>
                                        </p:tgtEl>
                                        <p:attrNameLst>
                                          <p:attrName>ppt_h</p:attrName>
                                        </p:attrNameLst>
                                      </p:cBhvr>
                                      <p:tavLst>
                                        <p:tav tm="0">
                                          <p:val>
                                            <p:fltVal val="0"/>
                                          </p:val>
                                        </p:tav>
                                        <p:tav tm="100000">
                                          <p:val>
                                            <p:strVal val="#ppt_h"/>
                                          </p:val>
                                        </p:tav>
                                      </p:tavLst>
                                    </p:anim>
                                    <p:anim calcmode="lin" valueType="num">
                                      <p:cBhvr>
                                        <p:cTn id="111" dur="500" fill="hold"/>
                                        <p:tgtEl>
                                          <p:spTgt spid="16"/>
                                        </p:tgtEl>
                                        <p:attrNameLst>
                                          <p:attrName>style.rotation</p:attrName>
                                        </p:attrNameLst>
                                      </p:cBhvr>
                                      <p:tavLst>
                                        <p:tav tm="0">
                                          <p:val>
                                            <p:fltVal val="360"/>
                                          </p:val>
                                        </p:tav>
                                        <p:tav tm="100000">
                                          <p:val>
                                            <p:fltVal val="0"/>
                                          </p:val>
                                        </p:tav>
                                      </p:tavLst>
                                    </p:anim>
                                    <p:animEffect transition="in" filter="fade">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wipe(left)">
                                      <p:cBhvr>
                                        <p:cTn id="117" dur="5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49" presetClass="entr" presetSubtype="0" decel="100000" fill="hold" grpId="0" nodeType="clickEffect">
                                  <p:stCondLst>
                                    <p:cond delay="0"/>
                                  </p:stCondLst>
                                  <p:childTnLst>
                                    <p:set>
                                      <p:cBhvr>
                                        <p:cTn id="121" dur="1" fill="hold">
                                          <p:stCondLst>
                                            <p:cond delay="0"/>
                                          </p:stCondLst>
                                        </p:cTn>
                                        <p:tgtEl>
                                          <p:spTgt spid="18"/>
                                        </p:tgtEl>
                                        <p:attrNameLst>
                                          <p:attrName>style.visibility</p:attrName>
                                        </p:attrNameLst>
                                      </p:cBhvr>
                                      <p:to>
                                        <p:strVal val="visible"/>
                                      </p:to>
                                    </p:set>
                                    <p:anim calcmode="lin" valueType="num">
                                      <p:cBhvr>
                                        <p:cTn id="122" dur="500" fill="hold"/>
                                        <p:tgtEl>
                                          <p:spTgt spid="18"/>
                                        </p:tgtEl>
                                        <p:attrNameLst>
                                          <p:attrName>ppt_w</p:attrName>
                                        </p:attrNameLst>
                                      </p:cBhvr>
                                      <p:tavLst>
                                        <p:tav tm="0">
                                          <p:val>
                                            <p:fltVal val="0"/>
                                          </p:val>
                                        </p:tav>
                                        <p:tav tm="100000">
                                          <p:val>
                                            <p:strVal val="#ppt_w"/>
                                          </p:val>
                                        </p:tav>
                                      </p:tavLst>
                                    </p:anim>
                                    <p:anim calcmode="lin" valueType="num">
                                      <p:cBhvr>
                                        <p:cTn id="123" dur="500" fill="hold"/>
                                        <p:tgtEl>
                                          <p:spTgt spid="18"/>
                                        </p:tgtEl>
                                        <p:attrNameLst>
                                          <p:attrName>ppt_h</p:attrName>
                                        </p:attrNameLst>
                                      </p:cBhvr>
                                      <p:tavLst>
                                        <p:tav tm="0">
                                          <p:val>
                                            <p:fltVal val="0"/>
                                          </p:val>
                                        </p:tav>
                                        <p:tav tm="100000">
                                          <p:val>
                                            <p:strVal val="#ppt_h"/>
                                          </p:val>
                                        </p:tav>
                                      </p:tavLst>
                                    </p:anim>
                                    <p:anim calcmode="lin" valueType="num">
                                      <p:cBhvr>
                                        <p:cTn id="124" dur="500" fill="hold"/>
                                        <p:tgtEl>
                                          <p:spTgt spid="18"/>
                                        </p:tgtEl>
                                        <p:attrNameLst>
                                          <p:attrName>style.rotation</p:attrName>
                                        </p:attrNameLst>
                                      </p:cBhvr>
                                      <p:tavLst>
                                        <p:tav tm="0">
                                          <p:val>
                                            <p:fltVal val="360"/>
                                          </p:val>
                                        </p:tav>
                                        <p:tav tm="100000">
                                          <p:val>
                                            <p:fltVal val="0"/>
                                          </p:val>
                                        </p:tav>
                                      </p:tavLst>
                                    </p:anim>
                                    <p:animEffect transition="in" filter="fade">
                                      <p:cBhvr>
                                        <p:cTn id="125" dur="500"/>
                                        <p:tgtEl>
                                          <p:spTgt spid="18"/>
                                        </p:tgtEl>
                                      </p:cBhvr>
                                    </p:animEffect>
                                  </p:childTnLst>
                                </p:cTn>
                              </p:par>
                            </p:childTnLst>
                          </p:cTn>
                        </p:par>
                      </p:childTnLst>
                    </p:cTn>
                  </p:par>
                  <p:par>
                    <p:cTn id="126" fill="hold">
                      <p:stCondLst>
                        <p:cond delay="indefinite"/>
                      </p:stCondLst>
                      <p:childTnLst>
                        <p:par>
                          <p:cTn id="127" fill="hold">
                            <p:stCondLst>
                              <p:cond delay="0"/>
                            </p:stCondLst>
                            <p:childTnLst>
                              <p:par>
                                <p:cTn id="128" presetID="49" presetClass="entr" presetSubtype="0" decel="100000" fill="hold" grpId="0" nodeType="clickEffect">
                                  <p:stCondLst>
                                    <p:cond delay="0"/>
                                  </p:stCondLst>
                                  <p:childTnLst>
                                    <p:set>
                                      <p:cBhvr>
                                        <p:cTn id="129" dur="1" fill="hold">
                                          <p:stCondLst>
                                            <p:cond delay="0"/>
                                          </p:stCondLst>
                                        </p:cTn>
                                        <p:tgtEl>
                                          <p:spTgt spid="19"/>
                                        </p:tgtEl>
                                        <p:attrNameLst>
                                          <p:attrName>style.visibility</p:attrName>
                                        </p:attrNameLst>
                                      </p:cBhvr>
                                      <p:to>
                                        <p:strVal val="visible"/>
                                      </p:to>
                                    </p:set>
                                    <p:anim calcmode="lin" valueType="num">
                                      <p:cBhvr>
                                        <p:cTn id="130" dur="500" fill="hold"/>
                                        <p:tgtEl>
                                          <p:spTgt spid="19"/>
                                        </p:tgtEl>
                                        <p:attrNameLst>
                                          <p:attrName>ppt_w</p:attrName>
                                        </p:attrNameLst>
                                      </p:cBhvr>
                                      <p:tavLst>
                                        <p:tav tm="0">
                                          <p:val>
                                            <p:fltVal val="0"/>
                                          </p:val>
                                        </p:tav>
                                        <p:tav tm="100000">
                                          <p:val>
                                            <p:strVal val="#ppt_w"/>
                                          </p:val>
                                        </p:tav>
                                      </p:tavLst>
                                    </p:anim>
                                    <p:anim calcmode="lin" valueType="num">
                                      <p:cBhvr>
                                        <p:cTn id="131" dur="500" fill="hold"/>
                                        <p:tgtEl>
                                          <p:spTgt spid="19"/>
                                        </p:tgtEl>
                                        <p:attrNameLst>
                                          <p:attrName>ppt_h</p:attrName>
                                        </p:attrNameLst>
                                      </p:cBhvr>
                                      <p:tavLst>
                                        <p:tav tm="0">
                                          <p:val>
                                            <p:fltVal val="0"/>
                                          </p:val>
                                        </p:tav>
                                        <p:tav tm="100000">
                                          <p:val>
                                            <p:strVal val="#ppt_h"/>
                                          </p:val>
                                        </p:tav>
                                      </p:tavLst>
                                    </p:anim>
                                    <p:anim calcmode="lin" valueType="num">
                                      <p:cBhvr>
                                        <p:cTn id="132" dur="500" fill="hold"/>
                                        <p:tgtEl>
                                          <p:spTgt spid="19"/>
                                        </p:tgtEl>
                                        <p:attrNameLst>
                                          <p:attrName>style.rotation</p:attrName>
                                        </p:attrNameLst>
                                      </p:cBhvr>
                                      <p:tavLst>
                                        <p:tav tm="0">
                                          <p:val>
                                            <p:fltVal val="360"/>
                                          </p:val>
                                        </p:tav>
                                        <p:tav tm="100000">
                                          <p:val>
                                            <p:fltVal val="0"/>
                                          </p:val>
                                        </p:tav>
                                      </p:tavLst>
                                    </p:anim>
                                    <p:animEffect transition="in" filter="fade">
                                      <p:cBhvr>
                                        <p:cTn id="133" dur="500"/>
                                        <p:tgtEl>
                                          <p:spTgt spid="19"/>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20"/>
                                        </p:tgtEl>
                                        <p:attrNameLst>
                                          <p:attrName>style.visibility</p:attrName>
                                        </p:attrNameLst>
                                      </p:cBhvr>
                                      <p:to>
                                        <p:strVal val="visible"/>
                                      </p:to>
                                    </p:set>
                                    <p:animEffect transition="in" filter="wipe(left)">
                                      <p:cBhvr>
                                        <p:cTn id="138" dur="500"/>
                                        <p:tgtEl>
                                          <p:spTgt spid="20"/>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ntr" presetSubtype="37" fill="hold" grpId="0" nodeType="clickEffect">
                                  <p:stCondLst>
                                    <p:cond delay="0"/>
                                  </p:stCondLst>
                                  <p:childTnLst>
                                    <p:set>
                                      <p:cBhvr>
                                        <p:cTn id="142" dur="1" fill="hold">
                                          <p:stCondLst>
                                            <p:cond delay="0"/>
                                          </p:stCondLst>
                                        </p:cTn>
                                        <p:tgtEl>
                                          <p:spTgt spid="9"/>
                                        </p:tgtEl>
                                        <p:attrNameLst>
                                          <p:attrName>style.visibility</p:attrName>
                                        </p:attrNameLst>
                                      </p:cBhvr>
                                      <p:to>
                                        <p:strVal val="visible"/>
                                      </p:to>
                                    </p:set>
                                    <p:animEffect transition="in" filter="barn(outVertical)">
                                      <p:cBhvr>
                                        <p:cTn id="1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9" grpId="0"/>
      <p:bldP spid="7" grpId="0" animBg="1"/>
      <p:bldP spid="11" grpId="0" animBg="1"/>
      <p:bldP spid="12" grpId="0" animBg="1"/>
      <p:bldP spid="13" grpId="0" bldLvl="0" animBg="1"/>
      <p:bldP spid="14" grpId="0" bldLvl="0" animBg="1"/>
      <p:bldP spid="15" grpId="0" animBg="1"/>
      <p:bldP spid="16" grpId="0" animBg="1"/>
      <p:bldP spid="17" grpId="0" bldLvl="0" animBg="1"/>
      <p:bldP spid="18" grpId="0" animBg="1"/>
      <p:bldP spid="19" grpId="0" animBg="1"/>
      <p:bldP spid="20" grpId="0" bldLvl="0" animBg="1"/>
      <p:bldP spid="8"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1563</Words>
  <Application>Microsoft Office PowerPoint</Application>
  <PresentationFormat>Panorámica</PresentationFormat>
  <Paragraphs>61</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Comic Sans MS</vt:lpstr>
      <vt:lpstr>Constantia</vt:lpstr>
      <vt:lpstr>Arial</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85</cp:revision>
  <dcterms:created xsi:type="dcterms:W3CDTF">2025-06-21T06:58:00Z</dcterms:created>
  <dcterms:modified xsi:type="dcterms:W3CDTF">2025-07-11T06:00:34Z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BD867D6004984C589F00972753AD2F13_13</vt:lpwstr>
  </property>
  <property fmtid="{D5CDD505-2E9C-101B-9397-08002B2CF9AE}" pid="3" name="KSOProductBuildVer">
    <vt:lpwstr>1033-12.2.0.21546</vt:lpwstr>
  </property>
</Properties>
</file>