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95" r:id="rId3"/>
    <p:sldId id="317" r:id="rId4"/>
    <p:sldId id="257" r:id="rId5"/>
    <p:sldId id="298" r:id="rId6"/>
    <p:sldId id="259" r:id="rId7"/>
    <p:sldId id="260" r:id="rId8"/>
    <p:sldId id="292" r:id="rId9"/>
    <p:sldId id="297" r:id="rId10"/>
    <p:sldId id="300" r:id="rId11"/>
    <p:sldId id="311" r:id="rId12"/>
    <p:sldId id="312" r:id="rId13"/>
    <p:sldId id="304" r:id="rId14"/>
    <p:sldId id="313" r:id="rId15"/>
    <p:sldId id="314" r:id="rId16"/>
    <p:sldId id="315" r:id="rId17"/>
    <p:sldId id="308" r:id="rId18"/>
    <p:sldId id="316" r:id="rId19"/>
    <p:sldId id="291"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9F0"/>
    <a:srgbClr val="636B6E"/>
    <a:srgbClr val="81F7D9"/>
    <a:srgbClr val="AE4623"/>
    <a:srgbClr val="F7F763"/>
    <a:srgbClr val="0B4198"/>
    <a:srgbClr val="2355AE"/>
    <a:srgbClr val="FFCBCC"/>
    <a:srgbClr val="7632EB"/>
    <a:srgbClr val="168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1" qsCatId="3D" csTypeId="urn:microsoft.com/office/officeart/2005/8/colors/accent1_2#1" csCatId="accent1" phldr="1"/>
      <dgm:spPr/>
      <dgm:t>
        <a:bodyPr/>
        <a:lstStyle/>
        <a:p>
          <a:endParaRPr lang="es-ES"/>
        </a:p>
      </dgm:t>
    </dgm:pt>
    <dgm:pt modelId="{83444280-FCAB-4A5A-8B86-9D46FC3EBCA7}">
      <dgm:prSet custT="1"/>
      <dgm:spPr>
        <a:solidFill>
          <a:srgbClr val="5A7ED7"/>
        </a:solidFill>
      </dgm:spPr>
      <dgm:t>
        <a:bodyPr/>
        <a:lstStyle/>
        <a:p>
          <a:r>
            <a:rPr lang="en-GB" sz="2000" b="1" dirty="0">
              <a:effectLst>
                <a:outerShdw blurRad="38100" dist="38100" dir="2700000" algn="tl">
                  <a:srgbClr val="000000">
                    <a:alpha val="43137"/>
                  </a:srgbClr>
                </a:outerShdw>
              </a:effectLst>
            </a:rPr>
            <a:t>Hapi, </a:t>
          </a:r>
          <a:r>
            <a:rPr lang="nl-NL" sz="2000" b="1" dirty="0">
              <a:effectLst>
                <a:outerShdw blurRad="38100" dist="38100" dir="2700000" algn="tl">
                  <a:srgbClr val="000000">
                    <a:alpha val="43137"/>
                  </a:srgbClr>
                </a:outerShdw>
              </a:effectLst>
            </a:rPr>
            <a:t>god van de Nijl</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7" qsCatId="3D" csTypeId="urn:microsoft.com/office/officeart/2005/8/colors/accent1_2#10"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r>
            <a:rPr lang="en-GB" sz="2000" b="1" dirty="0">
              <a:effectLst>
                <a:outerShdw blurRad="38100" dist="38100" dir="2700000" algn="tl">
                  <a:srgbClr val="000000">
                    <a:alpha val="43137"/>
                  </a:srgbClr>
                </a:outerShdw>
              </a:effectLst>
            </a:rPr>
            <a:t>Ra, </a:t>
          </a:r>
          <a:r>
            <a:rPr lang="nl-NL" sz="2000" b="1" dirty="0">
              <a:effectLst>
                <a:outerShdw blurRad="38100" dist="38100" dir="2700000" algn="tl">
                  <a:srgbClr val="000000">
                    <a:alpha val="43137"/>
                  </a:srgbClr>
                </a:outerShdw>
              </a:effectLst>
            </a:rPr>
            <a:t>god van de zon</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2" qsCatId="3D" csTypeId="urn:microsoft.com/office/officeart/2005/8/colors/accent1_2#2" csCatId="accent1" phldr="1"/>
      <dgm:spPr/>
      <dgm:t>
        <a:bodyPr/>
        <a:lstStyle/>
        <a:p>
          <a:endParaRPr lang="es-ES"/>
        </a:p>
      </dgm:t>
    </dgm:pt>
    <dgm:pt modelId="{83444280-FCAB-4A5A-8B86-9D46FC3EBCA7}">
      <dgm:prSet custT="1"/>
      <dgm:spPr>
        <a:solidFill>
          <a:srgbClr val="438E67"/>
        </a:solidFill>
      </dgm:spPr>
      <dgm:t>
        <a:bodyPr/>
        <a:lstStyle/>
        <a:p>
          <a:r>
            <a:rPr lang="en-GB" sz="2000" b="1" dirty="0">
              <a:effectLst>
                <a:outerShdw blurRad="38100" dist="38100" dir="2700000" algn="tl">
                  <a:srgbClr val="000000">
                    <a:alpha val="43137"/>
                  </a:srgbClr>
                </a:outerShdw>
              </a:effectLst>
            </a:rPr>
            <a:t>Heket, </a:t>
          </a:r>
          <a:r>
            <a:rPr lang="nl-NL" sz="2000" b="1" dirty="0">
              <a:effectLst>
                <a:outerShdw blurRad="38100" dist="38100" dir="2700000" algn="tl">
                  <a:srgbClr val="000000">
                    <a:alpha val="43137"/>
                  </a:srgbClr>
                </a:outerShdw>
              </a:effectLst>
            </a:rPr>
            <a:t>god van de kikkers</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3" qsCatId="3D" csTypeId="urn:microsoft.com/office/officeart/2005/8/colors/accent1_2#3" csCatId="accent1" phldr="1"/>
      <dgm:spPr/>
      <dgm:t>
        <a:bodyPr/>
        <a:lstStyle/>
        <a:p>
          <a:endParaRPr lang="es-ES"/>
        </a:p>
      </dgm:t>
    </dgm:pt>
    <dgm:pt modelId="{83444280-FCAB-4A5A-8B86-9D46FC3EBCA7}">
      <dgm:prSet custT="1"/>
      <dgm:spPr>
        <a:solidFill>
          <a:srgbClr val="8E7144"/>
        </a:solidFill>
      </dgm:spPr>
      <dgm:t>
        <a:bodyPr/>
        <a:lstStyle/>
        <a:p>
          <a:r>
            <a:rPr lang="en-GB" sz="2000" b="1" dirty="0">
              <a:effectLst>
                <a:outerShdw blurRad="38100" dist="38100" dir="2700000" algn="tl">
                  <a:srgbClr val="000000">
                    <a:alpha val="43137"/>
                  </a:srgbClr>
                </a:outerShdw>
              </a:effectLst>
            </a:rPr>
            <a:t>Geb, </a:t>
          </a:r>
          <a:r>
            <a:rPr lang="nl-NL" sz="2000" b="1" dirty="0">
              <a:effectLst>
                <a:outerShdw blurRad="38100" dist="38100" dir="2700000" algn="tl">
                  <a:srgbClr val="000000">
                    <a:alpha val="43137"/>
                  </a:srgbClr>
                </a:outerShdw>
              </a:effectLst>
            </a:rPr>
            <a:t>God van de aarde</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1" qsCatId="3D" csTypeId="urn:microsoft.com/office/officeart/2005/8/colors/accent1_2#4"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r>
            <a:rPr lang="en-GB" sz="2000" b="1" dirty="0">
              <a:effectLst>
                <a:outerShdw blurRad="38100" dist="38100" dir="2700000" algn="tl">
                  <a:srgbClr val="000000">
                    <a:alpha val="43137"/>
                  </a:srgbClr>
                </a:outerShdw>
              </a:effectLst>
            </a:rPr>
            <a:t>Uatchit, </a:t>
          </a:r>
          <a:r>
            <a:rPr lang="nl-NL" sz="2000" b="1" dirty="0">
              <a:effectLst>
                <a:outerShdw blurRad="38100" dist="38100" dir="2700000" algn="tl">
                  <a:srgbClr val="000000">
                    <a:alpha val="43137"/>
                  </a:srgbClr>
                </a:outerShdw>
              </a:effectLst>
            </a:rPr>
            <a:t>Godin van de moerassen</a:t>
          </a:r>
          <a:endParaRPr lang="en-GB"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2" qsCatId="3D" csTypeId="urn:microsoft.com/office/officeart/2005/8/colors/accent1_2#5"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r>
            <a:rPr lang="en-GB" sz="2000" b="1" dirty="0">
              <a:effectLst>
                <a:outerShdw blurRad="38100" dist="38100" dir="2700000" algn="tl">
                  <a:srgbClr val="000000">
                    <a:alpha val="43137"/>
                  </a:srgbClr>
                </a:outerShdw>
              </a:effectLst>
            </a:rPr>
            <a:t>Khnum, </a:t>
          </a:r>
          <a:r>
            <a:rPr lang="nl-NL" sz="2000" b="1" dirty="0">
              <a:effectLst>
                <a:outerShdw blurRad="38100" dist="38100" dir="2700000" algn="tl">
                  <a:srgbClr val="000000">
                    <a:alpha val="43137"/>
                  </a:srgbClr>
                </a:outerShdw>
              </a:effectLst>
            </a:rPr>
            <a:t>god van de schepping</a:t>
          </a:r>
          <a:endParaRPr lang="en-GB"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3" qsCatId="3D" csTypeId="urn:microsoft.com/office/officeart/2005/8/colors/accent1_2#6"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r>
            <a:rPr lang="en-GB" sz="2000" b="1" dirty="0">
              <a:effectLst>
                <a:outerShdw blurRad="38100" dist="38100" dir="2700000" algn="tl">
                  <a:srgbClr val="000000">
                    <a:alpha val="43137"/>
                  </a:srgbClr>
                </a:outerShdw>
              </a:effectLst>
            </a:rPr>
            <a:t>Sekhmet, </a:t>
          </a:r>
          <a:r>
            <a:rPr lang="nl-NL" sz="2000" b="1" dirty="0">
              <a:effectLst>
                <a:outerShdw blurRad="38100" dist="38100" dir="2700000" algn="tl">
                  <a:srgbClr val="000000">
                    <a:alpha val="43137"/>
                  </a:srgbClr>
                </a:outerShdw>
              </a:effectLst>
            </a:rPr>
            <a:t>godin van de genezing</a:t>
          </a:r>
          <a:endParaRPr lang="en-GB"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4" qsCatId="3D" csTypeId="urn:microsoft.com/office/officeart/2005/8/colors/accent1_2#7"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en-GB" sz="2000" b="1" dirty="0">
              <a:effectLst>
                <a:outerShdw blurRad="38100" dist="38100" dir="2700000" algn="tl">
                  <a:srgbClr val="000000">
                    <a:alpha val="43137"/>
                  </a:srgbClr>
                </a:outerShdw>
              </a:effectLst>
            </a:rPr>
            <a:t>Nut, </a:t>
          </a:r>
          <a:r>
            <a:rPr lang="nl-NL" sz="2000" b="1" dirty="0">
              <a:effectLst>
                <a:outerShdw blurRad="38100" dist="38100" dir="2700000" algn="tl">
                  <a:srgbClr val="000000">
                    <a:alpha val="43137"/>
                  </a:srgbClr>
                </a:outerShdw>
              </a:effectLst>
            </a:rPr>
            <a:t>godin van de hemel</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5" qsCatId="3D" csTypeId="urn:microsoft.com/office/officeart/2005/8/colors/accent1_2#8"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en-GB" sz="2000" b="1" dirty="0">
              <a:effectLst>
                <a:outerShdw blurRad="38100" dist="38100" dir="2700000" algn="tl">
                  <a:srgbClr val="000000">
                    <a:alpha val="43137"/>
                  </a:srgbClr>
                </a:outerShdw>
              </a:effectLst>
            </a:rPr>
            <a:t>Seth, </a:t>
          </a:r>
          <a:r>
            <a:rPr lang="nl-NL" sz="2000" b="1" dirty="0">
              <a:effectLst>
                <a:outerShdw blurRad="38100" dist="38100" dir="2700000" algn="tl">
                  <a:srgbClr val="000000">
                    <a:alpha val="43137"/>
                  </a:srgbClr>
                </a:outerShdw>
              </a:effectLst>
            </a:rPr>
            <a:t>god van stormen</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6" qsCatId="3D" csTypeId="urn:microsoft.com/office/officeart/2005/8/colors/accent1_2#9"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r>
            <a:rPr lang="en-GB" sz="2000" b="1" dirty="0">
              <a:effectLst>
                <a:outerShdw blurRad="38100" dist="38100" dir="2700000" algn="tl">
                  <a:srgbClr val="000000">
                    <a:alpha val="43137"/>
                  </a:srgbClr>
                </a:outerShdw>
              </a:effectLst>
            </a:rPr>
            <a:t>Neper, </a:t>
          </a:r>
          <a:r>
            <a:rPr lang="nl-NL" sz="2000" b="1" dirty="0">
              <a:effectLst>
                <a:outerShdw blurRad="38100" dist="38100" dir="2700000" algn="tl">
                  <a:srgbClr val="000000">
                    <a:alpha val="43137"/>
                  </a:srgbClr>
                </a:outerShdw>
              </a:effectLst>
            </a:rPr>
            <a:t>god van het graan</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LinFactNeighborX="2874" custLinFactNeighborY="7958">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Hapi, </a:t>
          </a:r>
          <a:r>
            <a:rPr lang="nl-NL" sz="2000" b="1" kern="1200" dirty="0">
              <a:effectLst>
                <a:outerShdw blurRad="38100" dist="38100" dir="2700000" algn="tl">
                  <a:srgbClr val="000000">
                    <a:alpha val="43137"/>
                  </a:srgbClr>
                </a:outerShdw>
              </a:effectLst>
            </a:rPr>
            <a:t>god van de Nijl</a:t>
          </a:r>
          <a:endParaRPr lang="es-ES" sz="2000" kern="1200" dirty="0">
            <a:effectLst>
              <a:outerShdw blurRad="38100" dist="38100" dir="2700000" algn="tl">
                <a:srgbClr val="000000">
                  <a:alpha val="43137"/>
                </a:srgbClr>
              </a:outerShdw>
            </a:effectLst>
          </a:endParaRP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Ra, </a:t>
          </a:r>
          <a:r>
            <a:rPr lang="nl-NL" sz="2000" b="1" kern="1200" dirty="0">
              <a:effectLst>
                <a:outerShdw blurRad="38100" dist="38100" dir="2700000" algn="tl">
                  <a:srgbClr val="000000">
                    <a:alpha val="43137"/>
                  </a:srgbClr>
                </a:outerShdw>
              </a:effectLst>
            </a:rPr>
            <a:t>god van de zon</a:t>
          </a:r>
          <a:endParaRPr lang="es-ES" sz="2000" kern="1200" dirty="0">
            <a:effectLst>
              <a:outerShdw blurRad="38100" dist="38100" dir="2700000" algn="tl">
                <a:srgbClr val="000000">
                  <a:alpha val="43137"/>
                </a:srgbClr>
              </a:outerShdw>
            </a:effectLst>
          </a:endParaRP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Heket, </a:t>
          </a:r>
          <a:r>
            <a:rPr lang="nl-NL" sz="2000" b="1" kern="1200" dirty="0">
              <a:effectLst>
                <a:outerShdw blurRad="38100" dist="38100" dir="2700000" algn="tl">
                  <a:srgbClr val="000000">
                    <a:alpha val="43137"/>
                  </a:srgbClr>
                </a:outerShdw>
              </a:effectLst>
            </a:rPr>
            <a:t>god van de kikkers</a:t>
          </a:r>
          <a:endParaRPr lang="es-ES" sz="2000" kern="1200" dirty="0">
            <a:effectLst>
              <a:outerShdw blurRad="38100" dist="38100" dir="2700000" algn="tl">
                <a:srgbClr val="000000">
                  <a:alpha val="43137"/>
                </a:srgbClr>
              </a:outerShdw>
            </a:effectLst>
          </a:endParaRP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713612" y="931732"/>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Geb, </a:t>
          </a:r>
          <a:r>
            <a:rPr lang="nl-NL" sz="2000" b="1" kern="1200" dirty="0">
              <a:effectLst>
                <a:outerShdw blurRad="38100" dist="38100" dir="2700000" algn="tl">
                  <a:srgbClr val="000000">
                    <a:alpha val="43137"/>
                  </a:srgbClr>
                </a:outerShdw>
              </a:effectLst>
            </a:rPr>
            <a:t>God van de aarde</a:t>
          </a:r>
          <a:endParaRPr lang="es-ES" sz="2000" kern="1200" dirty="0">
            <a:effectLst>
              <a:outerShdw blurRad="38100" dist="38100" dir="2700000" algn="tl">
                <a:srgbClr val="000000">
                  <a:alpha val="43137"/>
                </a:srgbClr>
              </a:outerShdw>
            </a:effectLst>
          </a:endParaRPr>
        </a:p>
      </dsp:txBody>
      <dsp:txXfrm>
        <a:off x="2030795" y="1204879"/>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Uatchit, </a:t>
          </a:r>
          <a:r>
            <a:rPr lang="nl-NL" sz="2000" b="1" kern="1200" dirty="0">
              <a:effectLst>
                <a:outerShdw blurRad="38100" dist="38100" dir="2700000" algn="tl">
                  <a:srgbClr val="000000">
                    <a:alpha val="43137"/>
                  </a:srgbClr>
                </a:outerShdw>
              </a:effectLst>
            </a:rPr>
            <a:t>Godin van de moerassen</a:t>
          </a:r>
          <a:endParaRPr lang="en-GB"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Khnum, </a:t>
          </a:r>
          <a:r>
            <a:rPr lang="nl-NL" sz="2000" b="1" kern="1200" dirty="0">
              <a:effectLst>
                <a:outerShdw blurRad="38100" dist="38100" dir="2700000" algn="tl">
                  <a:srgbClr val="000000">
                    <a:alpha val="43137"/>
                  </a:srgbClr>
                </a:outerShdw>
              </a:effectLst>
            </a:rPr>
            <a:t>god van de schepping</a:t>
          </a:r>
          <a:endParaRPr lang="en-GB"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713612" y="931732"/>
          <a:ext cx="2045064" cy="1761135"/>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Sekhmet, </a:t>
          </a:r>
          <a:r>
            <a:rPr lang="nl-NL" sz="2000" b="1" kern="1200" dirty="0">
              <a:effectLst>
                <a:outerShdw blurRad="38100" dist="38100" dir="2700000" algn="tl">
                  <a:srgbClr val="000000">
                    <a:alpha val="43137"/>
                  </a:srgbClr>
                </a:outerShdw>
              </a:effectLst>
            </a:rPr>
            <a:t>godin van de genezing</a:t>
          </a:r>
          <a:endParaRPr lang="en-GB"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Nut, </a:t>
          </a:r>
          <a:r>
            <a:rPr lang="nl-NL" sz="2000" b="1" kern="1200" dirty="0">
              <a:effectLst>
                <a:outerShdw blurRad="38100" dist="38100" dir="2700000" algn="tl">
                  <a:srgbClr val="000000">
                    <a:alpha val="43137"/>
                  </a:srgbClr>
                </a:outerShdw>
              </a:effectLst>
            </a:rPr>
            <a:t>godin van de hemel</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Seth, </a:t>
          </a:r>
          <a:r>
            <a:rPr lang="nl-NL" sz="2000" b="1" kern="1200" dirty="0">
              <a:effectLst>
                <a:outerShdw blurRad="38100" dist="38100" dir="2700000" algn="tl">
                  <a:srgbClr val="000000">
                    <a:alpha val="43137"/>
                  </a:srgbClr>
                </a:outerShdw>
              </a:effectLst>
            </a:rPr>
            <a:t>god van stormen</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8"/>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bwMode="white">
        <a:xfrm>
          <a:off x="1524106" y="922397"/>
          <a:ext cx="1844085" cy="1588059"/>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Neper, </a:t>
          </a:r>
          <a:r>
            <a:rPr lang="nl-NL" sz="2000" b="1" kern="1200" dirty="0">
              <a:effectLst>
                <a:outerShdw blurRad="38100" dist="38100" dir="2700000" algn="tl">
                  <a:srgbClr val="000000">
                    <a:alpha val="43137"/>
                  </a:srgbClr>
                </a:outerShdw>
              </a:effectLst>
            </a:rPr>
            <a:t>god van het graan</a:t>
          </a:r>
          <a:endParaRPr lang="es-ES" sz="2000" kern="1200" dirty="0">
            <a:effectLst>
              <a:outerShdw blurRad="38100" dist="38100" dir="2700000" algn="tl">
                <a:srgbClr val="000000">
                  <a:alpha val="43137"/>
                </a:srgbClr>
              </a:outerShdw>
            </a:effectLst>
          </a:endParaRPr>
        </a:p>
      </dsp:txBody>
      <dsp:txXfrm>
        <a:off x="1711265" y="1109556"/>
        <a:ext cx="1469767" cy="1213741"/>
      </dsp:txXfrm>
    </dsp:sp>
    <dsp:sp modelId="{4003989A-EAE1-47D4-B0F1-272D4DE7EFDC}">
      <dsp:nvSpPr>
        <dsp:cNvPr id="0" name=""/>
        <dsp:cNvSpPr/>
      </dsp:nvSpPr>
      <dsp:spPr>
        <a:xfrm>
          <a:off x="1914369" y="988303"/>
          <a:ext cx="215227" cy="185759"/>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41115"/>
          <a:ext cx="1841727" cy="1587574"/>
        </a:xfrm>
        <a:prstGeom prst="plaque">
          <a:avLst/>
        </a:prstGeom>
        <a:blipFill rotWithShape="1">
          <a:blip xmlns:r="http://schemas.openxmlformats.org/officeDocument/2006/relationships" r:embed="rId1" cstate="email"/>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57127" y="1346635"/>
          <a:ext cx="215227" cy="185759"/>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B51FE80B-0763-4392-AFEC-354438841FD7}" type="datetimeFigureOut">
              <a:rPr lang="es-ES" smtClean="0"/>
              <a:t>25/07/2025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5DB3F07-6A77-47EE-9E29-7A3E18A48FFE}" type="slidenum">
              <a:rPr lang="es-ES" smtClean="0"/>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DB3F07-6A77-47EE-9E29-7A3E18A48FFE}" type="slidenum">
              <a:rPr lang="es-ES" smtClean="0"/>
              <a:t>18</a:t>
            </a:fld>
            <a:endParaRPr lang="es-ES" dirty="0"/>
          </a:p>
        </p:txBody>
      </p:sp>
    </p:spTree>
    <p:extLst>
      <p:ext uri="{BB962C8B-B14F-4D97-AF65-F5344CB8AC3E}">
        <p14:creationId xmlns:p14="http://schemas.microsoft.com/office/powerpoint/2010/main" val="352207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0B3F51-AA9E-4D34-8144-3A5F1E1AEB52}" type="datetimeFigureOut">
              <a:rPr lang="es-ES" smtClean="0"/>
              <a:t>25/07/2025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0B3F51-AA9E-4D34-8144-3A5F1E1AEB52}" type="datetimeFigureOut">
              <a:rPr lang="es-ES" smtClean="0"/>
              <a:t>25/07/2025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0B3F51-AA9E-4D34-8144-3A5F1E1AEB52}" type="datetimeFigureOut">
              <a:rPr lang="es-ES" smtClean="0"/>
              <a:t>25/07/2025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435A8A0-36A1-4A87-9068-626A0DA9179F}" type="datetimeFigureOut">
              <a:rPr lang="es-ES" smtClean="0"/>
              <a:t>25/07/2025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435A8A0-36A1-4A87-9068-626A0DA9179F}" type="datetimeFigureOut">
              <a:rPr lang="es-ES" smtClean="0"/>
              <a:t>25/07/2025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435A8A0-36A1-4A87-9068-626A0DA9179F}" type="datetimeFigureOut">
              <a:rPr lang="es-ES" smtClean="0"/>
              <a:t>25/07/2025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6F9E0AD-476D-4439-8624-E1E7787E3D3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435A8A0-36A1-4A87-9068-626A0DA9179F}" type="datetimeFigureOut">
              <a:rPr lang="es-ES" smtClean="0"/>
              <a:t>25/07/2025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76F9E0AD-476D-4439-8624-E1E7787E3D3E}"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0B3F51-AA9E-4D34-8144-3A5F1E1AEB52}" type="datetimeFigureOut">
              <a:rPr lang="es-ES" smtClean="0"/>
              <a:t>25/07/2025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3970836-AFF6-4270-B515-228F2A2EA8D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9" name="Imagen 8" descr="Patrón de fondo&#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0" y="-22565"/>
            <a:ext cx="2693955" cy="1435903"/>
          </a:xfrm>
          <a:prstGeom prst="rect">
            <a:avLst/>
          </a:prstGeom>
        </p:spPr>
      </p:pic>
      <p:pic>
        <p:nvPicPr>
          <p:cNvPr id="15" name="Imagen 14" descr="Patrón de fondo&#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flipH="1">
            <a:off x="-1" y="1059474"/>
            <a:ext cx="2693955" cy="1435903"/>
          </a:xfrm>
          <a:prstGeom prst="rect">
            <a:avLst/>
          </a:prstGeom>
        </p:spPr>
      </p:pic>
      <p:pic>
        <p:nvPicPr>
          <p:cNvPr id="22" name="Imagen 21" descr="Patrón de fondo&#10;&#10;El contenido generado por IA puede ser incorrecto."/>
          <p:cNvPicPr>
            <a:picLocks noChangeAspect="1"/>
          </p:cNvPicPr>
          <p:nvPr/>
        </p:nvPicPr>
        <p:blipFill>
          <a:blip r:embed="rId3" cstate="email"/>
          <a:stretch>
            <a:fillRect/>
          </a:stretch>
        </p:blipFill>
        <p:spPr>
          <a:xfrm>
            <a:off x="-1" y="3594948"/>
            <a:ext cx="2693955" cy="1435903"/>
          </a:xfrm>
          <a:prstGeom prst="rect">
            <a:avLst/>
          </a:prstGeom>
        </p:spPr>
      </p:pic>
      <p:pic>
        <p:nvPicPr>
          <p:cNvPr id="23" name="Imagen 22" descr="Patrón de fondo&#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flipH="1">
            <a:off x="-2" y="4676987"/>
            <a:ext cx="2693955" cy="1435903"/>
          </a:xfrm>
          <a:prstGeom prst="rect">
            <a:avLst/>
          </a:prstGeom>
        </p:spPr>
      </p:pic>
      <p:pic>
        <p:nvPicPr>
          <p:cNvPr id="24" name="Imagen 23" descr="Patrón de fondo&#10;&#10;El contenido generado por IA puede ser incorrecto."/>
          <p:cNvPicPr>
            <a:picLocks noGrp="1" noRot="1" noChangeAspect="1" noMove="1" noResize="1" noEditPoints="1" noAdjustHandles="1" noChangeArrowheads="1" noChangeShapeType="1" noCrop="1"/>
          </p:cNvPicPr>
          <p:nvPr/>
        </p:nvPicPr>
        <p:blipFill>
          <a:blip r:embed="rId4" cstate="email"/>
          <a:stretch>
            <a:fillRect/>
          </a:stretch>
        </p:blipFill>
        <p:spPr>
          <a:xfrm rot="20465627" flipV="1">
            <a:off x="-199936" y="2034710"/>
            <a:ext cx="2954044" cy="1574533"/>
          </a:xfrm>
          <a:prstGeom prst="rect">
            <a:avLst/>
          </a:prstGeom>
        </p:spPr>
      </p:pic>
      <p:pic>
        <p:nvPicPr>
          <p:cNvPr id="13" name="Imagen 12"/>
          <p:cNvPicPr>
            <a:picLocks noGrp="1" noRot="1" noChangeAspect="1" noMove="1" noResize="1" noEditPoints="1" noAdjustHandles="1" noChangeArrowheads="1" noChangeShapeType="1" noCrop="1"/>
          </p:cNvPicPr>
          <p:nvPr/>
        </p:nvPicPr>
        <p:blipFill>
          <a:blip r:embed="rId5" cstate="email"/>
          <a:srcRect/>
          <a:stretch>
            <a:fillRect/>
          </a:stretch>
        </p:blipFill>
        <p:spPr>
          <a:xfrm>
            <a:off x="9020439" y="169252"/>
            <a:ext cx="3017273"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11" name="Imagen 10"/>
          <p:cNvPicPr>
            <a:picLocks noGrp="1" noRot="1" noChangeAspect="1" noMove="1" noResize="1" noEditPoints="1" noAdjustHandles="1" noChangeArrowheads="1" noChangeShapeType="1" noCrop="1"/>
          </p:cNvPicPr>
          <p:nvPr/>
        </p:nvPicPr>
        <p:blipFill rotWithShape="1">
          <a:blip r:embed="rId6" cstate="email"/>
          <a:srcRect r="-36"/>
          <a:stretch>
            <a:fillRect/>
          </a:stretch>
        </p:blipFill>
        <p:spPr>
          <a:xfrm>
            <a:off x="9020439" y="2391883"/>
            <a:ext cx="3008340"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3" name="Imagen 2"/>
          <p:cNvPicPr>
            <a:picLocks noGrp="1" noRot="1" noChangeAspect="1" noMove="1" noResize="1" noEditPoints="1" noAdjustHandles="1" noChangeArrowheads="1" noChangeShapeType="1" noCrop="1"/>
          </p:cNvPicPr>
          <p:nvPr/>
        </p:nvPicPr>
        <p:blipFill>
          <a:blip r:embed="rId7" cstate="email"/>
          <a:srcRect/>
          <a:stretch>
            <a:fillRect/>
          </a:stretch>
        </p:blipFill>
        <p:spPr>
          <a:xfrm>
            <a:off x="9020439" y="4620643"/>
            <a:ext cx="3016182"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2" name="Imagen 1"/>
          <p:cNvPicPr>
            <a:picLocks noGrp="1" noRot="1" noChangeAspect="1" noMove="1" noResize="1" noEditPoints="1" noAdjustHandles="1" noChangeArrowheads="1" noChangeShapeType="1" noCrop="1"/>
          </p:cNvPicPr>
          <p:nvPr/>
        </p:nvPicPr>
        <p:blipFill rotWithShape="1">
          <a:blip r:embed="rId8" cstate="email"/>
          <a:srcRect/>
          <a:stretch>
            <a:fillRect/>
          </a:stretch>
        </p:blipFill>
        <p:spPr>
          <a:xfrm>
            <a:off x="5849921" y="169252"/>
            <a:ext cx="3017273"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4" name="Imagen 3"/>
          <p:cNvPicPr>
            <a:picLocks noGrp="1" noRot="1" noChangeAspect="1" noMove="1" noResize="1" noEditPoints="1" noAdjustHandles="1" noChangeArrowheads="1" noChangeShapeType="1" noCrop="1"/>
          </p:cNvPicPr>
          <p:nvPr/>
        </p:nvPicPr>
        <p:blipFill rotWithShape="1">
          <a:blip r:embed="rId9" cstate="email"/>
          <a:srcRect l="-298"/>
          <a:stretch>
            <a:fillRect/>
          </a:stretch>
        </p:blipFill>
        <p:spPr>
          <a:xfrm>
            <a:off x="5849921" y="2391883"/>
            <a:ext cx="3008340"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6" name="Imagen 5"/>
          <p:cNvPicPr>
            <a:picLocks noGrp="1" noRot="1" noChangeAspect="1" noMove="1" noResize="1" noEditPoints="1" noAdjustHandles="1" noChangeArrowheads="1" noChangeShapeType="1" noCrop="1"/>
          </p:cNvPicPr>
          <p:nvPr/>
        </p:nvPicPr>
        <p:blipFill rotWithShape="1">
          <a:blip r:embed="rId10" cstate="email"/>
          <a:srcRect l="-242"/>
          <a:stretch>
            <a:fillRect/>
          </a:stretch>
        </p:blipFill>
        <p:spPr>
          <a:xfrm>
            <a:off x="5849921" y="4620643"/>
            <a:ext cx="3016182"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7" name="Imagen 6"/>
          <p:cNvPicPr>
            <a:picLocks noGrp="1" noRot="1" noChangeAspect="1" noMove="1" noResize="1" noEditPoints="1" noAdjustHandles="1" noChangeArrowheads="1" noChangeShapeType="1" noCrop="1"/>
          </p:cNvPicPr>
          <p:nvPr/>
        </p:nvPicPr>
        <p:blipFill rotWithShape="1">
          <a:blip r:embed="rId11" cstate="email"/>
          <a:srcRect/>
          <a:stretch>
            <a:fillRect/>
          </a:stretch>
        </p:blipFill>
        <p:spPr>
          <a:xfrm>
            <a:off x="2693955" y="169252"/>
            <a:ext cx="3017273"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8" name="Imagen 7"/>
          <p:cNvPicPr>
            <a:picLocks noGrp="1" noRot="1" noChangeAspect="1" noMove="1" noResize="1" noEditPoints="1" noAdjustHandles="1" noChangeArrowheads="1" noChangeShapeType="1" noCrop="1"/>
          </p:cNvPicPr>
          <p:nvPr/>
        </p:nvPicPr>
        <p:blipFill rotWithShape="1">
          <a:blip r:embed="rId12" cstate="email"/>
          <a:srcRect r="-223"/>
          <a:stretch>
            <a:fillRect/>
          </a:stretch>
        </p:blipFill>
        <p:spPr>
          <a:xfrm>
            <a:off x="2693955" y="2391883"/>
            <a:ext cx="3008340" cy="2088000"/>
          </a:xfrm>
          <a:prstGeom prst="rect">
            <a:avLst/>
          </a:prstGeom>
          <a:ln w="88900" cap="sq" cmpd="thickThin">
            <a:solidFill>
              <a:schemeClr val="tx1"/>
            </a:solidFill>
            <a:prstDash val="solid"/>
            <a:miter lim="800000"/>
            <a:headEnd/>
            <a:tailEnd/>
          </a:ln>
          <a:effectLst>
            <a:innerShdw blurRad="76200">
              <a:srgbClr val="000000"/>
            </a:innerShdw>
          </a:effectLst>
        </p:spPr>
      </p:pic>
      <p:pic>
        <p:nvPicPr>
          <p:cNvPr id="10" name="Imagen 9"/>
          <p:cNvPicPr>
            <a:picLocks noGrp="1" noRot="1" noChangeAspect="1" noMove="1" noResize="1" noEditPoints="1" noAdjustHandles="1" noChangeArrowheads="1" noChangeShapeType="1" noCrop="1"/>
          </p:cNvPicPr>
          <p:nvPr/>
        </p:nvPicPr>
        <p:blipFill rotWithShape="1">
          <a:blip r:embed="rId13" cstate="print"/>
          <a:srcRect/>
          <a:stretch>
            <a:fillRect/>
          </a:stretch>
        </p:blipFill>
        <p:spPr>
          <a:xfrm>
            <a:off x="2693955" y="4620643"/>
            <a:ext cx="3016182" cy="2088000"/>
          </a:xfrm>
          <a:prstGeom prst="rect">
            <a:avLst/>
          </a:prstGeom>
          <a:ln w="88900" cap="sq" cmpd="thickThin">
            <a:solidFill>
              <a:schemeClr val="tx1"/>
            </a:solidFill>
            <a:prstDash val="solid"/>
            <a:miter lim="800000"/>
            <a:headEnd/>
            <a:tailEnd/>
          </a:ln>
          <a:effectLst>
            <a:innerShdw blurRad="76200">
              <a:srgbClr val="000000"/>
            </a:innerShdw>
          </a:effectLst>
        </p:spPr>
      </p:pic>
      <p:sp>
        <p:nvSpPr>
          <p:cNvPr id="12" name="CuadroTexto 11"/>
          <p:cNvSpPr txBox="1">
            <a:spLocks noGrp="1" noRot="1" noMove="1" noResize="1" noEditPoints="1" noAdjustHandles="1" noChangeArrowheads="1" noChangeShapeType="1"/>
          </p:cNvSpPr>
          <p:nvPr/>
        </p:nvSpPr>
        <p:spPr>
          <a:xfrm>
            <a:off x="56590" y="-238126"/>
            <a:ext cx="2595326" cy="6062262"/>
          </a:xfrm>
          <a:prstGeom prst="rect">
            <a:avLst/>
          </a:prstGeom>
          <a:noFill/>
        </p:spPr>
        <p:txBody>
          <a:bodyPr vert="wordArtVert" wrap="square" rtlCol="0" anchor="ctr" anchorCtr="0">
            <a:spAutoFit/>
            <a:scene3d>
              <a:camera prst="orthographicFront"/>
              <a:lightRig rig="glow" dir="t"/>
            </a:scene3d>
            <a:sp3d extrusionH="57150" contourW="31750">
              <a:bevelT w="38100" h="38100" prst="relaxedInset"/>
              <a:contourClr>
                <a:schemeClr val="accent5">
                  <a:lumMod val="50000"/>
                </a:schemeClr>
              </a:contourClr>
            </a:sp3d>
          </a:bodyPr>
          <a:lstStyle/>
          <a:p>
            <a:pPr algn="ctr"/>
            <a:r>
              <a:rPr lang="nl-NL" sz="66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latin typeface="Calibri" panose="020F0502020204030204" pitchFamily="34" charset="0"/>
              </a:rPr>
              <a:t>DE PLAGEN</a:t>
            </a:r>
            <a:endParaRPr lang="en-GB" sz="66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latin typeface="Calibri" panose="020F0502020204030204" pitchFamily="34" charset="0"/>
            </a:endParaRPr>
          </a:p>
        </p:txBody>
      </p:sp>
      <p:sp>
        <p:nvSpPr>
          <p:cNvPr id="14" name="CuadroTexto 13"/>
          <p:cNvSpPr txBox="1">
            <a:spLocks noGrp="1" noRot="1" noMove="1" noResize="1" noEditPoints="1" noAdjustHandles="1" noChangeArrowheads="1" noChangeShapeType="1"/>
          </p:cNvSpPr>
          <p:nvPr/>
        </p:nvSpPr>
        <p:spPr>
          <a:xfrm>
            <a:off x="0" y="6171493"/>
            <a:ext cx="2554171" cy="338554"/>
          </a:xfrm>
          <a:prstGeom prst="rect">
            <a:avLst/>
          </a:prstGeom>
          <a:noFill/>
        </p:spPr>
        <p:txBody>
          <a:bodyPr wrap="square" rtlCol="0">
            <a:spAutoFit/>
          </a:bodyPr>
          <a:lstStyle/>
          <a:p>
            <a:pPr algn="ctr"/>
            <a:r>
              <a:rPr lang="nl-NL" sz="1600" b="1" dirty="0">
                <a:solidFill>
                  <a:schemeClr val="accent5">
                    <a:lumMod val="50000"/>
                  </a:schemeClr>
                </a:solidFill>
                <a:latin typeface="Calibri" panose="020F0502020204030204" pitchFamily="34" charset="0"/>
              </a:rPr>
              <a:t>Les 4 voor 26 juli 2025</a:t>
            </a:r>
            <a:endParaRPr lang="en-GB" sz="1600" b="1" dirty="0">
              <a:solidFill>
                <a:schemeClr val="accent5">
                  <a:lumMod val="50000"/>
                </a:schemeClr>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Imagen 2" descr="Imagen que contiene agua, mujer, hombre, parado&#10;&#10;El contenido generado por IA puede ser incorrecto."/>
          <p:cNvPicPr>
            <a:picLocks noChangeAspect="1"/>
          </p:cNvPicPr>
          <p:nvPr/>
        </p:nvPicPr>
        <p:blipFill rotWithShape="1">
          <a:blip r:embed="rId3" cstate="email"/>
          <a:srcRect/>
          <a:stretch>
            <a:fillRect/>
          </a:stretch>
        </p:blipFill>
        <p:spPr>
          <a:xfrm>
            <a:off x="5128791" y="1571125"/>
            <a:ext cx="6727307" cy="4972050"/>
          </a:xfrm>
          <a:prstGeom prst="round2DiagRect">
            <a:avLst>
              <a:gd name="adj1" fmla="val 16667"/>
              <a:gd name="adj2" fmla="val 0"/>
            </a:avLst>
          </a:prstGeom>
          <a:ln w="57150" cap="sq">
            <a:solidFill>
              <a:srgbClr val="FFFFFF"/>
            </a:solidFill>
            <a:miter lim="800000"/>
            <a:headEnd/>
            <a:tailEnd/>
          </a:ln>
          <a:effectLst>
            <a:outerShdw blurRad="254000" algn="tl" rotWithShape="0">
              <a:srgbClr val="000000">
                <a:alpha val="43000"/>
              </a:srgbClr>
            </a:outerShdw>
          </a:effectLst>
        </p:spPr>
      </p:pic>
      <p:sp>
        <p:nvSpPr>
          <p:cNvPr id="5" name="CuadroTexto 4"/>
          <p:cNvSpPr txBox="1"/>
          <p:nvPr/>
        </p:nvSpPr>
        <p:spPr>
          <a:xfrm>
            <a:off x="-1" y="676186"/>
            <a:ext cx="12191997" cy="615553"/>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GB" sz="1700" b="1" dirty="0">
                <a:solidFill>
                  <a:srgbClr val="438E67"/>
                </a:solidFill>
                <a:latin typeface="Comic Sans MS" panose="030F0702030302020204" pitchFamily="66" charset="0"/>
              </a:rPr>
              <a:t>“</a:t>
            </a:r>
            <a:r>
              <a:rPr lang="nl-NL" sz="1700" b="1" dirty="0">
                <a:solidFill>
                  <a:srgbClr val="438E67"/>
                </a:solidFill>
                <a:latin typeface="Comic Sans MS" panose="030F0702030302020204" pitchFamily="66" charset="0"/>
              </a:rPr>
              <a:t>Verder zei de HEERE tegen Mozes: Zeg tegen </a:t>
            </a:r>
            <a:r>
              <a:rPr lang="nl-NL" sz="1700" b="1" dirty="0" err="1">
                <a:solidFill>
                  <a:srgbClr val="438E67"/>
                </a:solidFill>
                <a:latin typeface="Comic Sans MS" panose="030F0702030302020204" pitchFamily="66" charset="0"/>
              </a:rPr>
              <a:t>Aäron</a:t>
            </a:r>
            <a:r>
              <a:rPr lang="nl-NL" sz="1700" b="1" dirty="0">
                <a:solidFill>
                  <a:srgbClr val="438E67"/>
                </a:solidFill>
                <a:latin typeface="Comic Sans MS" panose="030F0702030302020204" pitchFamily="66" charset="0"/>
              </a:rPr>
              <a:t>: Strek je hand met je staf uit over de stromen, over de rivieren en over de waterpoelen, en laat er kikkers uit omhoog klimmen over het land Egypte</a:t>
            </a:r>
            <a:r>
              <a:rPr lang="en-GB" sz="1700" b="1" dirty="0">
                <a:solidFill>
                  <a:srgbClr val="438E67"/>
                </a:solidFill>
                <a:latin typeface="Comic Sans MS" panose="030F0702030302020204" pitchFamily="66" charset="0"/>
              </a:rPr>
              <a:t>” </a:t>
            </a:r>
            <a:r>
              <a:rPr lang="en-GB" sz="1400" b="1" dirty="0">
                <a:solidFill>
                  <a:srgbClr val="438E67"/>
                </a:solidFill>
                <a:latin typeface="Comic Sans MS" panose="030F0702030302020204" pitchFamily="66" charset="0"/>
              </a:rPr>
              <a:t>(Exodus 8:5)</a:t>
            </a:r>
            <a:endParaRPr lang="es-ES" sz="1800" b="1" dirty="0">
              <a:solidFill>
                <a:srgbClr val="438E67"/>
              </a:solidFill>
              <a:latin typeface="Comic Sans MS" panose="030F0702030302020204" pitchFamily="66" charset="0"/>
            </a:endParaRPr>
          </a:p>
        </p:txBody>
      </p:sp>
      <p:sp>
        <p:nvSpPr>
          <p:cNvPr id="6" name="CuadroTexto 5"/>
          <p:cNvSpPr txBox="1"/>
          <p:nvPr/>
        </p:nvSpPr>
        <p:spPr>
          <a:xfrm>
            <a:off x="1710813" y="-57750"/>
            <a:ext cx="10481186" cy="769441"/>
          </a:xfrm>
          <a:prstGeom prst="rect">
            <a:avLst/>
          </a:prstGeom>
          <a:noFill/>
        </p:spPr>
        <p:txBody>
          <a:bodyPr wrap="square" rtlCol="0">
            <a:spAutoFit/>
          </a:bodyPr>
          <a:lstStyle/>
          <a:p>
            <a:pPr algn="ctr"/>
            <a:r>
              <a:rPr lang="nl-NL"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Calibri" panose="020F0502020204030204" pitchFamily="34" charset="0"/>
              </a:rPr>
              <a:t>TWEEDE PLAAG (MILD): KIKKERS</a:t>
            </a:r>
            <a:endParaRPr lang="en-GB"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latin typeface="Calibri" panose="020F0502020204030204" pitchFamily="34" charset="0"/>
            </a:endParaRPr>
          </a:p>
        </p:txBody>
      </p:sp>
      <p:sp>
        <p:nvSpPr>
          <p:cNvPr id="10" name="CuadroTexto 9"/>
          <p:cNvSpPr txBox="1"/>
          <p:nvPr/>
        </p:nvSpPr>
        <p:spPr>
          <a:xfrm>
            <a:off x="244285" y="489683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438E67"/>
                </a:solidFill>
                <a:effectLst/>
                <a:uLnTx/>
                <a:uFillTx/>
                <a:latin typeface="Calibri" panose="020F0502020204030204" pitchFamily="34" charset="0"/>
                <a:ea typeface="+mn-ea"/>
                <a:cs typeface="+mn-cs"/>
              </a:rPr>
              <a:t>Exodus 8:1-15</a:t>
            </a:r>
          </a:p>
        </p:txBody>
      </p:sp>
      <p:graphicFrame>
        <p:nvGraphicFramePr>
          <p:cNvPr id="13" name="Diagrama 12"/>
          <p:cNvGraphicFramePr/>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244285" y="5296947"/>
            <a:ext cx="3681413"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Opnieuw imiteerden de magiërs de pest, maar waren niet in staat om het te stoppen.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45723" y="146400"/>
            <a:ext cx="1216554" cy="329031"/>
          </a:xfrm>
          <a:prstGeom prst="roundRect">
            <a:avLst>
              <a:gd name="adj" fmla="val 24428"/>
            </a:avLst>
          </a:prstGeom>
          <a:solidFill>
            <a:srgbClr val="E8F4EE"/>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3A7154"/>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D0230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D02300"/>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676186"/>
            <a:ext cx="12191998"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GB" sz="1800" b="1" dirty="0">
                <a:solidFill>
                  <a:srgbClr val="8E7144"/>
                </a:solidFill>
                <a:latin typeface="Comic Sans MS" panose="030F0702030302020204" pitchFamily="66" charset="0"/>
              </a:rPr>
              <a:t>“</a:t>
            </a:r>
            <a:r>
              <a:rPr lang="nl-NL" b="1" dirty="0">
                <a:solidFill>
                  <a:srgbClr val="8E7144"/>
                </a:solidFill>
                <a:latin typeface="Comic Sans MS" panose="030F0702030302020204" pitchFamily="66" charset="0"/>
              </a:rPr>
              <a:t>Toen zei de HEERE tegen Mozes: Zeg tegen </a:t>
            </a:r>
            <a:r>
              <a:rPr lang="nl-NL" b="1" dirty="0" err="1">
                <a:solidFill>
                  <a:srgbClr val="8E7144"/>
                </a:solidFill>
                <a:latin typeface="Comic Sans MS" panose="030F0702030302020204" pitchFamily="66" charset="0"/>
              </a:rPr>
              <a:t>Aäron</a:t>
            </a:r>
            <a:r>
              <a:rPr lang="nl-NL" b="1" dirty="0">
                <a:solidFill>
                  <a:srgbClr val="8E7144"/>
                </a:solidFill>
                <a:latin typeface="Comic Sans MS" panose="030F0702030302020204" pitchFamily="66" charset="0"/>
              </a:rPr>
              <a:t>: Strek je staf uit en sla het stof van de aarde, zodat het tot muggen wordt in heel het land Egypte.</a:t>
            </a:r>
            <a:r>
              <a:rPr lang="en-GB" sz="1800" b="1" dirty="0">
                <a:solidFill>
                  <a:srgbClr val="8E7144"/>
                </a:solidFill>
                <a:latin typeface="Comic Sans MS" panose="030F0702030302020204" pitchFamily="66" charset="0"/>
              </a:rPr>
              <a:t>’” </a:t>
            </a:r>
            <a:r>
              <a:rPr lang="en-GB" sz="1400" b="1" dirty="0">
                <a:solidFill>
                  <a:srgbClr val="8E7144"/>
                </a:solidFill>
                <a:latin typeface="Comic Sans MS" panose="030F0702030302020204" pitchFamily="66" charset="0"/>
              </a:rPr>
              <a:t>(Exodus 8:16)</a:t>
            </a:r>
            <a:endParaRPr lang="es-ES" sz="1800" b="1" dirty="0">
              <a:solidFill>
                <a:srgbClr val="8E7144"/>
              </a:solidFill>
              <a:latin typeface="Comic Sans MS" panose="030F0702030302020204" pitchFamily="66" charset="0"/>
            </a:endParaRPr>
          </a:p>
        </p:txBody>
      </p:sp>
      <p:sp>
        <p:nvSpPr>
          <p:cNvPr id="6" name="CuadroTexto 5"/>
          <p:cNvSpPr txBox="1"/>
          <p:nvPr/>
        </p:nvSpPr>
        <p:spPr>
          <a:xfrm>
            <a:off x="1779639" y="-57750"/>
            <a:ext cx="10412360" cy="769441"/>
          </a:xfrm>
          <a:prstGeom prst="rect">
            <a:avLst/>
          </a:prstGeom>
          <a:noFill/>
        </p:spPr>
        <p:txBody>
          <a:bodyPr wrap="square" rtlCol="0">
            <a:spAutoFit/>
          </a:bodyPr>
          <a:lstStyle/>
          <a:p>
            <a:pPr algn="ctr"/>
            <a:r>
              <a:rPr lang="nl-NL"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Calibri" panose="020F0502020204030204" pitchFamily="34" charset="0"/>
              </a:rPr>
              <a:t>DERDE PLAAG (MILD): LUIZEN</a:t>
            </a:r>
            <a:endParaRPr lang="en-GB"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latin typeface="Calibri" panose="020F0502020204030204" pitchFamily="34" charset="0"/>
            </a:endParaRPr>
          </a:p>
        </p:txBody>
      </p:sp>
      <p:sp>
        <p:nvSpPr>
          <p:cNvPr id="10" name="CuadroTexto 9"/>
          <p:cNvSpPr txBox="1"/>
          <p:nvPr/>
        </p:nvSpPr>
        <p:spPr>
          <a:xfrm>
            <a:off x="147484" y="4112063"/>
            <a:ext cx="392921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8E7144"/>
                </a:solidFill>
                <a:effectLst/>
                <a:uLnTx/>
                <a:uFillTx/>
                <a:latin typeface="Calibri" panose="020F0502020204030204" pitchFamily="34" charset="0"/>
                <a:ea typeface="+mn-ea"/>
                <a:cs typeface="+mn-cs"/>
              </a:rPr>
              <a:t>Exodus 8:16-19</a:t>
            </a:r>
          </a:p>
        </p:txBody>
      </p:sp>
      <p:graphicFrame>
        <p:nvGraphicFramePr>
          <p:cNvPr id="13" name="Diagrama 12"/>
          <p:cNvGraphicFramePr/>
          <p:nvPr/>
        </p:nvGraphicFramePr>
        <p:xfrm>
          <a:off x="395286" y="161925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p:cNvPicPr>
            <a:picLocks noChangeAspect="1"/>
          </p:cNvPicPr>
          <p:nvPr/>
        </p:nvPicPr>
        <p:blipFill rotWithShape="1">
          <a:blip r:embed="rId8" cstate="email"/>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headEnd/>
            <a:tailEnd/>
          </a:ln>
          <a:effectLst>
            <a:outerShdw blurRad="254000" algn="tl" rotWithShape="0">
              <a:srgbClr val="000000">
                <a:alpha val="43000"/>
              </a:srgbClr>
            </a:outerShdw>
          </a:effectLst>
        </p:spPr>
      </p:pic>
      <p:sp>
        <p:nvSpPr>
          <p:cNvPr id="3" name="CuadroTexto 2"/>
          <p:cNvSpPr txBox="1"/>
          <p:nvPr/>
        </p:nvSpPr>
        <p:spPr>
          <a:xfrm>
            <a:off x="147484" y="4435766"/>
            <a:ext cx="4029879"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Leven scheppen uit het stof van de aardbodem (Gen. 1:24)? Er was geen twijfel meer over de oorsprong van de plagen: "Dit is de vinger van God" (Ex. 8:19). En de goochelaars vielen uiteindelijk stil.</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45723" y="146400"/>
            <a:ext cx="1216554" cy="329031"/>
          </a:xfrm>
          <a:prstGeom prst="roundRect">
            <a:avLst>
              <a:gd name="adj" fmla="val 24428"/>
            </a:avLst>
          </a:prstGeom>
          <a:solidFill>
            <a:srgbClr val="F1ECE3"/>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9F7E49"/>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814016"/>
            <a:ext cx="12191999" cy="646331"/>
          </a:xfrm>
          <a:prstGeom prst="rect">
            <a:avLst/>
          </a:prstGeom>
          <a:noFill/>
        </p:spPr>
        <p:txBody>
          <a:bodyPr wrap="square">
            <a:spAutoFit/>
          </a:bodyPr>
          <a:lstStyle/>
          <a:p>
            <a:pPr algn="ctr"/>
            <a:r>
              <a:rPr lang="en-GB" sz="1800" b="1" dirty="0">
                <a:solidFill>
                  <a:schemeClr val="bg1"/>
                </a:solidFill>
                <a:effectLst>
                  <a:glow rad="88900">
                    <a:schemeClr val="accent5">
                      <a:lumMod val="75000"/>
                    </a:schemeClr>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88900">
                    <a:schemeClr val="accent5">
                      <a:lumMod val="75000"/>
                    </a:schemeClr>
                  </a:glow>
                  <a:outerShdw blurRad="38100" dist="38100" dir="2700000" algn="tl">
                    <a:srgbClr val="000000">
                      <a:alpha val="43137"/>
                    </a:srgbClr>
                  </a:outerShdw>
                </a:effectLst>
                <a:latin typeface="Comic Sans MS" panose="030F0702030302020204" pitchFamily="66" charset="0"/>
              </a:rPr>
              <a:t>En zo deed de HEERE: er kwam een zwerm steekvliegen in het huis van de farao, in de huizen van zijn dienaren en in heel het land Egypte. Het land werd door de steekvliegen te gronde gericht.</a:t>
            </a:r>
            <a:r>
              <a:rPr lang="en-GB" sz="1800" b="1" dirty="0">
                <a:solidFill>
                  <a:schemeClr val="bg1"/>
                </a:solidFill>
                <a:effectLst>
                  <a:glow rad="88900">
                    <a:schemeClr val="accent5">
                      <a:lumMod val="75000"/>
                    </a:schemeClr>
                  </a:glow>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glow rad="88900">
                    <a:schemeClr val="accent5">
                      <a:lumMod val="75000"/>
                    </a:schemeClr>
                  </a:glow>
                  <a:outerShdw blurRad="38100" dist="38100" dir="2700000" algn="tl">
                    <a:srgbClr val="000000">
                      <a:alpha val="43137"/>
                    </a:srgbClr>
                  </a:outerShdw>
                </a:effectLst>
                <a:latin typeface="Comic Sans MS" panose="030F0702030302020204" pitchFamily="66" charset="0"/>
              </a:rPr>
              <a:t>(Exodus 8:24)</a:t>
            </a:r>
            <a:endParaRPr lang="es-ES" sz="1800" b="1" dirty="0">
              <a:solidFill>
                <a:schemeClr val="bg1"/>
              </a:solidFill>
              <a:effectLst>
                <a:glow rad="88900">
                  <a:schemeClr val="accent5">
                    <a:lumMod val="75000"/>
                  </a:schemeClr>
                </a:glow>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838632" y="0"/>
            <a:ext cx="10353367" cy="769441"/>
          </a:xfrm>
          <a:prstGeom prst="rect">
            <a:avLst/>
          </a:prstGeom>
          <a:noFill/>
        </p:spPr>
        <p:txBody>
          <a:bodyPr wrap="square" rtlCol="0">
            <a:spAutoFit/>
          </a:bodyPr>
          <a:lstStyle/>
          <a:p>
            <a:pPr algn="ctr"/>
            <a:r>
              <a:rPr lang="nl-NL" sz="4400" b="1" dirty="0">
                <a:ln w="22225">
                  <a:solidFill>
                    <a:schemeClr val="accent2"/>
                  </a:solidFill>
                  <a:prstDash val="solid"/>
                </a:ln>
                <a:solidFill>
                  <a:schemeClr val="accent2">
                    <a:lumMod val="40000"/>
                    <a:lumOff val="60000"/>
                  </a:schemeClr>
                </a:solidFill>
                <a:latin typeface="Calibri" panose="020F0502020204030204" pitchFamily="34" charset="0"/>
              </a:rPr>
              <a:t>VIERDE PLAAG (ERNSTIG): VLIEGEN</a:t>
            </a:r>
            <a:endParaRPr lang="en-GB" sz="4400" b="1" dirty="0">
              <a:ln w="22225">
                <a:solidFill>
                  <a:schemeClr val="accent2"/>
                </a:solidFill>
                <a:prstDash val="solid"/>
              </a:ln>
              <a:solidFill>
                <a:schemeClr val="accent2">
                  <a:lumMod val="40000"/>
                  <a:lumOff val="60000"/>
                </a:schemeClr>
              </a:solidFill>
              <a:latin typeface="Calibri" panose="020F0502020204030204" pitchFamily="34" charset="0"/>
            </a:endParaRPr>
          </a:p>
        </p:txBody>
      </p:sp>
      <p:sp>
        <p:nvSpPr>
          <p:cNvPr id="10" name="CuadroTexto 9"/>
          <p:cNvSpPr txBox="1"/>
          <p:nvPr/>
        </p:nvSpPr>
        <p:spPr>
          <a:xfrm>
            <a:off x="6567948" y="4767768"/>
            <a:ext cx="4857240"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F88B47"/>
                </a:solidFill>
                <a:effectLst/>
                <a:uLnTx/>
                <a:uFillTx/>
                <a:latin typeface="Calibri" panose="020F0502020204030204" pitchFamily="34" charset="0"/>
                <a:ea typeface="+mn-ea"/>
                <a:cs typeface="+mn-cs"/>
              </a:rPr>
              <a:t>Exodus 8:20-32.</a:t>
            </a:r>
          </a:p>
        </p:txBody>
      </p:sp>
      <p:graphicFrame>
        <p:nvGraphicFramePr>
          <p:cNvPr id="3" name="Diagrama 2"/>
          <p:cNvGraphicFramePr/>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cstate="email"/>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6567948" y="5135509"/>
            <a:ext cx="5535562"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Voor het eerst werden de Israëlieten beschermd tegen de plaag. Dit bracht Farao ertoe te onderhandelen, maar hij slaagde er uiteindelijk niet in zich aan de afspraak te houden.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342368" y="285877"/>
            <a:ext cx="1216554" cy="329031"/>
          </a:xfrm>
          <a:prstGeom prst="roundRect">
            <a:avLst>
              <a:gd name="adj" fmla="val 24428"/>
            </a:avLst>
          </a:prstGeom>
          <a:solidFill>
            <a:srgbClr val="74F8D7"/>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AA4F2F"/>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9F7E4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769441"/>
            <a:ext cx="12191998" cy="646331"/>
          </a:xfrm>
          <a:prstGeom prst="rect">
            <a:avLst/>
          </a:prstGeom>
          <a:noFill/>
        </p:spPr>
        <p:txBody>
          <a:bodyPr wrap="square">
            <a:spAutoFit/>
          </a:bodyPr>
          <a:lstStyle/>
          <a:p>
            <a:pPr algn="ctr"/>
            <a:r>
              <a:rPr lang="en-GB" sz="1800" b="1" dirty="0">
                <a:solidFill>
                  <a:schemeClr val="bg1"/>
                </a:solidFill>
                <a:effectLst>
                  <a:glow rad="76200">
                    <a:schemeClr val="bg2">
                      <a:lumMod val="50000"/>
                    </a:schemeClr>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76200">
                    <a:schemeClr val="bg2">
                      <a:lumMod val="50000"/>
                    </a:schemeClr>
                  </a:glow>
                  <a:outerShdw blurRad="38100" dist="38100" dir="2700000" algn="tl">
                    <a:srgbClr val="000000">
                      <a:alpha val="43137"/>
                    </a:srgbClr>
                  </a:outerShdw>
                </a:effectLst>
                <a:latin typeface="Comic Sans MS" panose="030F0702030302020204" pitchFamily="66" charset="0"/>
              </a:rPr>
              <a:t>zie, dan zal de hand van de HEERE tegen uw vee zijn dat in het veld is, tegen de paarden, tegen de ezels, tegen de kamelen, tegen de runderen en tegen het kleinvee, met een zeer zware pest.</a:t>
            </a:r>
            <a:r>
              <a:rPr lang="en-GB" sz="1800" b="1" dirty="0">
                <a:solidFill>
                  <a:schemeClr val="bg1"/>
                </a:solidFill>
                <a:effectLst>
                  <a:glow rad="76200">
                    <a:schemeClr val="bg2">
                      <a:lumMod val="50000"/>
                    </a:schemeClr>
                  </a:glow>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glow rad="76200">
                    <a:schemeClr val="bg2">
                      <a:lumMod val="50000"/>
                    </a:schemeClr>
                  </a:glow>
                  <a:outerShdw blurRad="38100" dist="38100" dir="2700000" algn="tl">
                    <a:srgbClr val="000000">
                      <a:alpha val="43137"/>
                    </a:srgbClr>
                  </a:outerShdw>
                </a:effectLst>
                <a:latin typeface="Comic Sans MS" panose="030F0702030302020204" pitchFamily="66" charset="0"/>
              </a:rPr>
              <a:t>(Exodus 9:3)</a:t>
            </a:r>
            <a:endParaRPr lang="es-ES" sz="1800" b="1" dirty="0">
              <a:solidFill>
                <a:schemeClr val="bg1"/>
              </a:solidFill>
              <a:effectLst>
                <a:glow rad="76200">
                  <a:schemeClr val="bg2">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769805" y="0"/>
            <a:ext cx="10422193" cy="769441"/>
          </a:xfrm>
          <a:prstGeom prst="rect">
            <a:avLst/>
          </a:prstGeom>
          <a:noFill/>
        </p:spPr>
        <p:txBody>
          <a:bodyPr wrap="square" rtlCol="0">
            <a:spAutoFit/>
          </a:bodyPr>
          <a:lstStyle/>
          <a:p>
            <a:pPr algn="ctr"/>
            <a:r>
              <a:rPr lang="nl-NL" sz="4400" b="1" dirty="0">
                <a:ln w="22225">
                  <a:solidFill>
                    <a:schemeClr val="accent5">
                      <a:lumMod val="75000"/>
                    </a:schemeClr>
                  </a:solidFill>
                  <a:prstDash val="solid"/>
                </a:ln>
                <a:solidFill>
                  <a:schemeClr val="accent5">
                    <a:lumMod val="40000"/>
                    <a:lumOff val="60000"/>
                  </a:schemeClr>
                </a:solidFill>
                <a:latin typeface="Calibri" panose="020F0502020204030204" pitchFamily="34" charset="0"/>
              </a:rPr>
              <a:t>VIJFDE PLAAG (ERNSTIG): DOOD VAN VEE</a:t>
            </a:r>
            <a:endParaRPr lang="en-GB" sz="4400" b="1" dirty="0">
              <a:ln w="22225">
                <a:solidFill>
                  <a:schemeClr val="accent5">
                    <a:lumMod val="75000"/>
                  </a:schemeClr>
                </a:solidFill>
                <a:prstDash val="solid"/>
              </a:ln>
              <a:solidFill>
                <a:schemeClr val="accent5">
                  <a:lumMod val="40000"/>
                  <a:lumOff val="60000"/>
                </a:schemeClr>
              </a:solidFill>
              <a:latin typeface="Calibri" panose="020F0502020204030204" pitchFamily="34" charset="0"/>
            </a:endParaRPr>
          </a:p>
        </p:txBody>
      </p:sp>
      <p:sp>
        <p:nvSpPr>
          <p:cNvPr id="10" name="CuadroTexto 9"/>
          <p:cNvSpPr txBox="1"/>
          <p:nvPr/>
        </p:nvSpPr>
        <p:spPr>
          <a:xfrm>
            <a:off x="6725265" y="4921772"/>
            <a:ext cx="4776172"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12AA6C"/>
                </a:solidFill>
                <a:effectLst/>
                <a:uLnTx/>
                <a:uFillTx/>
                <a:latin typeface="Calibri" panose="020F0502020204030204" pitchFamily="34" charset="0"/>
                <a:ea typeface="+mn-ea"/>
                <a:cs typeface="+mn-cs"/>
              </a:rPr>
              <a:t>Exodus 9:1-7.</a:t>
            </a:r>
          </a:p>
        </p:txBody>
      </p:sp>
      <p:graphicFrame>
        <p:nvGraphicFramePr>
          <p:cNvPr id="3" name="Diagrama 2"/>
          <p:cNvGraphicFramePr/>
          <p:nvPr>
            <p:extLst>
              <p:ext uri="{D42A27DB-BD31-4B8C-83A1-F6EECF244321}">
                <p14:modId xmlns:p14="http://schemas.microsoft.com/office/powerpoint/2010/main" val="2278871689"/>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cstate="email"/>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6725265" y="5321882"/>
            <a:ext cx="5244072"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Veel goden hadden dierenkoppen, dus deze plaag vernederde de meesten van hen.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45723" y="219014"/>
            <a:ext cx="1216554" cy="329031"/>
          </a:xfrm>
          <a:prstGeom prst="roundRect">
            <a:avLst>
              <a:gd name="adj" fmla="val 24428"/>
            </a:avLst>
          </a:prstGeom>
          <a:solidFill>
            <a:srgbClr val="FFC285"/>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168E5B"/>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2FDF9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30304" y="775839"/>
            <a:ext cx="11331392" cy="646331"/>
          </a:xfrm>
          <a:prstGeom prst="rect">
            <a:avLst/>
          </a:prstGeom>
          <a:noFill/>
        </p:spPr>
        <p:txBody>
          <a:bodyPr wrap="square">
            <a:spAutoFit/>
          </a:bodyPr>
          <a:lstStyle/>
          <a:p>
            <a:pPr algn="ctr"/>
            <a:r>
              <a:rPr lang="en-GB" sz="18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En zij namen as uit de oven, gingen voor de farao staan, en Mozes strooide die hemelwaarts uit. Toen ontstonden er bij de mensen en de dieren zweren, die als puisten openbraken,</a:t>
            </a:r>
            <a:r>
              <a:rPr lang="en-GB" sz="18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(Exodus 9:10)</a:t>
            </a:r>
            <a:endParaRPr lang="es-ES" sz="18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573161" y="0"/>
            <a:ext cx="10618838" cy="769441"/>
          </a:xfrm>
          <a:prstGeom prst="rect">
            <a:avLst/>
          </a:prstGeom>
          <a:noFill/>
        </p:spPr>
        <p:txBody>
          <a:bodyPr wrap="square" rtlCol="0">
            <a:spAutoFit/>
          </a:bodyPr>
          <a:lstStyle/>
          <a:p>
            <a:pPr algn="ctr"/>
            <a:r>
              <a:rPr lang="nl-NL" sz="4400" b="1" dirty="0">
                <a:ln w="22225">
                  <a:solidFill>
                    <a:schemeClr val="accent6">
                      <a:lumMod val="50000"/>
                    </a:schemeClr>
                  </a:solidFill>
                  <a:prstDash val="solid"/>
                </a:ln>
                <a:solidFill>
                  <a:schemeClr val="accent6">
                    <a:lumMod val="40000"/>
                    <a:lumOff val="60000"/>
                  </a:schemeClr>
                </a:solidFill>
                <a:latin typeface="Calibri" panose="020F0502020204030204" pitchFamily="34" charset="0"/>
              </a:rPr>
              <a:t>ZESDE PLAAG (ERNSTIG): ZWEREN</a:t>
            </a:r>
            <a:endParaRPr lang="en-GB" sz="4400" b="1" dirty="0">
              <a:ln w="22225">
                <a:solidFill>
                  <a:schemeClr val="accent6">
                    <a:lumMod val="50000"/>
                  </a:schemeClr>
                </a:solidFill>
                <a:prstDash val="solid"/>
              </a:ln>
              <a:solidFill>
                <a:schemeClr val="accent6">
                  <a:lumMod val="40000"/>
                  <a:lumOff val="60000"/>
                </a:schemeClr>
              </a:solidFill>
              <a:latin typeface="Calibri" panose="020F0502020204030204" pitchFamily="34" charset="0"/>
            </a:endParaRPr>
          </a:p>
        </p:txBody>
      </p:sp>
      <p:sp>
        <p:nvSpPr>
          <p:cNvPr id="10" name="CuadroTexto 9"/>
          <p:cNvSpPr txBox="1"/>
          <p:nvPr/>
        </p:nvSpPr>
        <p:spPr>
          <a:xfrm>
            <a:off x="6462666" y="4367658"/>
            <a:ext cx="5661955"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8443EC"/>
                </a:solidFill>
                <a:effectLst/>
                <a:uLnTx/>
                <a:uFillTx/>
                <a:latin typeface="Calibri" panose="020F0502020204030204" pitchFamily="34" charset="0"/>
                <a:ea typeface="+mn-ea"/>
                <a:cs typeface="+mn-cs"/>
              </a:rPr>
              <a:t>Exodus 9: </a:t>
            </a:r>
            <a:r>
              <a:rPr lang="en-GB" sz="2000" b="1" dirty="0">
                <a:solidFill>
                  <a:srgbClr val="8443EC"/>
                </a:solidFill>
                <a:latin typeface="Calibri" panose="020F0502020204030204" pitchFamily="34" charset="0"/>
              </a:rPr>
              <a:t>8-12 </a:t>
            </a:r>
            <a:r>
              <a:rPr kumimoji="0" lang="en-GB" sz="2000" b="1" i="0" u="none" strike="noStrike" kern="1200" cap="none" spc="0" normalizeH="0" baseline="0" noProof="0" dirty="0">
                <a:ln>
                  <a:noFill/>
                </a:ln>
                <a:solidFill>
                  <a:srgbClr val="8443EC"/>
                </a:solidFill>
                <a:effectLst/>
                <a:uLnTx/>
                <a:uFillTx/>
                <a:latin typeface="Calibri" panose="020F0502020204030204" pitchFamily="34" charset="0"/>
                <a:ea typeface="+mn-ea"/>
                <a:cs typeface="+mn-cs"/>
              </a:rPr>
              <a:t>.</a:t>
            </a:r>
          </a:p>
        </p:txBody>
      </p:sp>
      <p:graphicFrame>
        <p:nvGraphicFramePr>
          <p:cNvPr id="3" name="Diagrama 2"/>
          <p:cNvGraphicFramePr/>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cstate="print"/>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6462666" y="4767768"/>
            <a:ext cx="5729334"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Zelfs de magiërs konden zichzelf niet genezen (Exod. 9:11). Farao twijfelde niet aan de bron van de plagen. Maar hij had besloten te weigeren zich voor God te buigen, en God stond hem toe de vruchten van zijn opstand te plukken (Exodus 9:12).</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45723" y="219014"/>
            <a:ext cx="1216554" cy="329031"/>
          </a:xfrm>
          <a:prstGeom prst="roundRect">
            <a:avLst>
              <a:gd name="adj" fmla="val 24428"/>
            </a:avLst>
          </a:prstGeom>
          <a:solidFill>
            <a:srgbClr val="FFCBCC"/>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7632EB"/>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2FDF9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 y="629078"/>
            <a:ext cx="12191998" cy="646331"/>
          </a:xfrm>
          <a:prstGeom prst="rect">
            <a:avLst/>
          </a:prstGeom>
          <a:noFill/>
        </p:spPr>
        <p:txBody>
          <a:bodyPr wrap="square">
            <a:spAutoFit/>
          </a:bodyPr>
          <a:lstStyle/>
          <a:p>
            <a:pPr algn="ctr"/>
            <a:r>
              <a:rPr lang="en-GB" sz="1800" b="1" dirty="0">
                <a:solidFill>
                  <a:srgbClr val="F6F3FF"/>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6F3FF"/>
                </a:solidFill>
                <a:effectLst>
                  <a:outerShdw blurRad="38100" dist="38100" dir="2700000" algn="tl">
                    <a:srgbClr val="000000">
                      <a:alpha val="43137"/>
                    </a:srgbClr>
                  </a:outerShdw>
                </a:effectLst>
                <a:latin typeface="Comic Sans MS" panose="030F0702030302020204" pitchFamily="66" charset="0"/>
              </a:rPr>
              <a:t>Zie, Ik zal morgen omstreeks deze tijd heel zware hagel doen neerkomen, zoals er in Egypte niet is geweest van de dag af dat het gegrondvest is tot nu toe.</a:t>
            </a:r>
            <a:r>
              <a:rPr lang="en-GB" sz="1800" b="1" dirty="0">
                <a:solidFill>
                  <a:srgbClr val="F6F3FF"/>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F6F3FF"/>
                </a:solidFill>
                <a:effectLst>
                  <a:outerShdw blurRad="38100" dist="38100" dir="2700000" algn="tl">
                    <a:srgbClr val="000000">
                      <a:alpha val="43137"/>
                    </a:srgbClr>
                  </a:outerShdw>
                </a:effectLst>
                <a:latin typeface="Comic Sans MS" panose="030F0702030302020204" pitchFamily="66" charset="0"/>
              </a:rPr>
              <a:t>(Exodus 9:18)</a:t>
            </a:r>
            <a:endParaRPr lang="es-ES" sz="1800" b="1" dirty="0">
              <a:solidFill>
                <a:srgbClr val="F6F3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 y="0"/>
            <a:ext cx="1070732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nl-NL" sz="4400" b="1" dirty="0">
                <a:solidFill>
                  <a:schemeClr val="accent4"/>
                </a:solidFill>
                <a:latin typeface="Calibri" panose="020F0502020204030204" pitchFamily="34" charset="0"/>
              </a:rPr>
              <a:t>ZEVENDE PLAAG (VERWOESTEND): HAGEL</a:t>
            </a:r>
            <a:endParaRPr lang="en-GB" sz="4400" b="1" dirty="0">
              <a:solidFill>
                <a:schemeClr val="accent4"/>
              </a:solidFill>
              <a:latin typeface="Calibri" panose="020F0502020204030204" pitchFamily="34" charset="0"/>
            </a:endParaRPr>
          </a:p>
        </p:txBody>
      </p:sp>
      <p:sp>
        <p:nvSpPr>
          <p:cNvPr id="10" name="CuadroTexto 9"/>
          <p:cNvSpPr txBox="1"/>
          <p:nvPr/>
        </p:nvSpPr>
        <p:spPr>
          <a:xfrm>
            <a:off x="4214751" y="2119418"/>
            <a:ext cx="31094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2254AE"/>
                </a:solidFill>
                <a:effectLst/>
                <a:uLnTx/>
                <a:uFillTx/>
                <a:latin typeface="Calibri" panose="020F0502020204030204" pitchFamily="34" charset="0"/>
                <a:ea typeface="+mn-ea"/>
                <a:cs typeface="+mn-cs"/>
              </a:rPr>
              <a:t>Exodus 9:13-35.</a:t>
            </a:r>
          </a:p>
        </p:txBody>
      </p:sp>
      <p:graphicFrame>
        <p:nvGraphicFramePr>
          <p:cNvPr id="2" name="Diagrama 1"/>
          <p:cNvGraphicFramePr/>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10;&#10;El contenido generado por IA puede ser incorrecto."/>
          <p:cNvPicPr>
            <a:picLocks noChangeAspect="1"/>
          </p:cNvPicPr>
          <p:nvPr/>
        </p:nvPicPr>
        <p:blipFill>
          <a:blip r:embed="rId13" cstate="email"/>
          <a:stretch>
            <a:fillRect/>
          </a:stretch>
        </p:blipFill>
        <p:spPr>
          <a:xfrm>
            <a:off x="7783123" y="1641013"/>
            <a:ext cx="4150360" cy="5096670"/>
          </a:xfrm>
          <a:prstGeom prst="roundRect">
            <a:avLst>
              <a:gd name="adj" fmla="val 4167"/>
            </a:avLst>
          </a:prstGeom>
          <a:solidFill>
            <a:srgbClr val="FFFFFF"/>
          </a:solidFill>
          <a:ln w="76200" cap="sq">
            <a:solidFill>
              <a:schemeClr val="accent4">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4214751" y="2519528"/>
            <a:ext cx="3109486" cy="317009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geloof van de Egyptenaren werd op de proef gesteld. Degenen die geloofden, redden het leven van hun dienaren en hun vee (Ex. 9:20). Farao geloofde niet, en hoewel hij zijn zonde beleed, was zijn belijdenis niet oprecht (Ex. 9:27-30).</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p:cNvSpPr txBox="1"/>
          <p:nvPr/>
        </p:nvSpPr>
        <p:spPr>
          <a:xfrm>
            <a:off x="10582872" y="1203867"/>
            <a:ext cx="1350611" cy="329031"/>
          </a:xfrm>
          <a:prstGeom prst="roundRect">
            <a:avLst>
              <a:gd name="adj" fmla="val 24428"/>
            </a:avLst>
          </a:prstGeom>
          <a:solidFill>
            <a:srgbClr val="F7F763"/>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B4198"/>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2FDF9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style.rotation</p:attrName>
                                        </p:attrNameLst>
                                      </p:cBhvr>
                                      <p:tavLst>
                                        <p:tav tm="0">
                                          <p:val>
                                            <p:fltVal val="360"/>
                                          </p:val>
                                        </p:tav>
                                        <p:tav tm="100000">
                                          <p:val>
                                            <p:fltVal val="0"/>
                                          </p:val>
                                        </p:tav>
                                      </p:tavLst>
                                    </p:anim>
                                    <p:animEffect transition="in" filter="fade">
                                      <p:cBhvr>
                                        <p:cTn id="37" dur="500"/>
                                        <p:tgtEl>
                                          <p:spTgt spid="2"/>
                                        </p:tgtEl>
                                      </p:cBhvr>
                                    </p:animEffect>
                                  </p:childTnLst>
                                </p:cTn>
                              </p:par>
                            </p:childTnLst>
                          </p:cTn>
                        </p:par>
                        <p:par>
                          <p:cTn id="38" fill="hold">
                            <p:stCondLst>
                              <p:cond delay="500"/>
                            </p:stCondLst>
                            <p:childTnLst>
                              <p:par>
                                <p:cTn id="39" presetID="49" presetClass="entr" presetSubtype="0" decel="10000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 calcmode="lin" valueType="num">
                                      <p:cBhvr>
                                        <p:cTn id="43" dur="500" fill="hold"/>
                                        <p:tgtEl>
                                          <p:spTgt spid="3"/>
                                        </p:tgtEl>
                                        <p:attrNameLst>
                                          <p:attrName>style.rotation</p:attrName>
                                        </p:attrNameLst>
                                      </p:cBhvr>
                                      <p:tavLst>
                                        <p:tav tm="0">
                                          <p:val>
                                            <p:fltVal val="360"/>
                                          </p:val>
                                        </p:tav>
                                        <p:tav tm="100000">
                                          <p:val>
                                            <p:fltVal val="0"/>
                                          </p:val>
                                        </p:tav>
                                      </p:tavLst>
                                    </p:anim>
                                    <p:animEffect transition="in" filter="fade">
                                      <p:cBhvr>
                                        <p:cTn id="44" dur="500"/>
                                        <p:tgtEl>
                                          <p:spTgt spid="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722814"/>
            <a:ext cx="12192000" cy="646331"/>
          </a:xfrm>
          <a:prstGeom prst="rect">
            <a:avLst/>
          </a:prstGeom>
          <a:noFill/>
        </p:spPr>
        <p:txBody>
          <a:bodyPr wrap="square">
            <a:spAutoFit/>
          </a:bodyPr>
          <a:lstStyle/>
          <a:p>
            <a:pPr algn="ctr"/>
            <a:r>
              <a:rPr lang="en-GB" sz="1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Want als u weigert Mijn volk te laten gaan, zie, dan zal Ik morgen sprinkhanen op uw grondgebied brengen</a:t>
            </a:r>
            <a:r>
              <a:rPr lang="en-GB" sz="1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(Exodus 10:4)</a:t>
            </a:r>
            <a:endParaRPr lang="es-ES" sz="1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solidFill>
                  <a:schemeClr val="accent4"/>
                </a:solidFill>
              </a:defRPr>
            </a:lvl1pPr>
          </a:lstStyle>
          <a:p>
            <a:r>
              <a:rPr lang="nl-NL" dirty="0">
                <a:solidFill>
                  <a:schemeClr val="accent2">
                    <a:lumMod val="40000"/>
                    <a:lumOff val="60000"/>
                  </a:schemeClr>
                </a:solidFill>
                <a:latin typeface="Calibri" panose="020F0502020204030204" pitchFamily="34" charset="0"/>
              </a:rPr>
              <a:t>ACHTSTE PLAAG (VERWOESTEND): SPRINKHANEN</a:t>
            </a:r>
            <a:endParaRPr lang="en-GB" dirty="0">
              <a:solidFill>
                <a:schemeClr val="accent2">
                  <a:lumMod val="40000"/>
                  <a:lumOff val="60000"/>
                </a:schemeClr>
              </a:solidFill>
              <a:latin typeface="Calibri" panose="020F0502020204030204" pitchFamily="34" charset="0"/>
            </a:endParaRPr>
          </a:p>
        </p:txBody>
      </p:sp>
      <p:sp>
        <p:nvSpPr>
          <p:cNvPr id="10" name="CuadroTexto 9"/>
          <p:cNvSpPr txBox="1"/>
          <p:nvPr/>
        </p:nvSpPr>
        <p:spPr>
          <a:xfrm>
            <a:off x="241283" y="4311690"/>
            <a:ext cx="35895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AE4522"/>
                </a:solidFill>
                <a:effectLst/>
                <a:uLnTx/>
                <a:uFillTx/>
                <a:latin typeface="Calibri" panose="020F0502020204030204" pitchFamily="34" charset="0"/>
                <a:ea typeface="+mn-ea"/>
                <a:cs typeface="+mn-cs"/>
              </a:rPr>
              <a:t>Exodus 10:1-20.</a:t>
            </a:r>
          </a:p>
        </p:txBody>
      </p:sp>
      <p:graphicFrame>
        <p:nvGraphicFramePr>
          <p:cNvPr id="2" name="Diagrama 1"/>
          <p:cNvGraphicFramePr/>
          <p:nvPr/>
        </p:nvGraphicFramePr>
        <p:xfrm>
          <a:off x="462663" y="1525156"/>
          <a:ext cx="3368192" cy="251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a:picLocks noChangeAspect="1"/>
          </p:cNvPicPr>
          <p:nvPr/>
        </p:nvPicPr>
        <p:blipFill rotWithShape="1">
          <a:blip r:embed="rId8" cstate="email"/>
          <a:srcRect/>
          <a:stretch>
            <a:fillRect/>
          </a:stretch>
        </p:blipFill>
        <p:spPr>
          <a:xfrm>
            <a:off x="4203033" y="1721470"/>
            <a:ext cx="7858224" cy="4900711"/>
          </a:xfrm>
          <a:prstGeom prst="roundRect">
            <a:avLst>
              <a:gd name="adj" fmla="val 4167"/>
            </a:avLst>
          </a:prstGeom>
          <a:solidFill>
            <a:srgbClr val="FFFFFF"/>
          </a:solidFill>
          <a:ln w="76200" cap="sq">
            <a:solidFill>
              <a:schemeClr val="accent2">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4" name="CuadroTexto 3"/>
          <p:cNvSpPr txBox="1"/>
          <p:nvPr/>
        </p:nvSpPr>
        <p:spPr>
          <a:xfrm>
            <a:off x="241283" y="4711800"/>
            <a:ext cx="3589572"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Toen Egypte verwoest was, smeekten de Egyptenaren zelf Farao om Israël te laten gaan (Ex. 10:7).</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Tekstvak 2"/>
          <p:cNvSpPr txBox="1"/>
          <p:nvPr/>
        </p:nvSpPr>
        <p:spPr>
          <a:xfrm>
            <a:off x="10710646" y="1192715"/>
            <a:ext cx="1350611" cy="329031"/>
          </a:xfrm>
          <a:prstGeom prst="roundRect">
            <a:avLst>
              <a:gd name="adj" fmla="val 24428"/>
            </a:avLst>
          </a:prstGeom>
          <a:solidFill>
            <a:srgbClr val="81F7D9"/>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AE4623"/>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2FDF9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style.rotation</p:attrName>
                                        </p:attrNameLst>
                                      </p:cBhvr>
                                      <p:tavLst>
                                        <p:tav tm="0">
                                          <p:val>
                                            <p:fltVal val="360"/>
                                          </p:val>
                                        </p:tav>
                                        <p:tav tm="100000">
                                          <p:val>
                                            <p:fltVal val="0"/>
                                          </p:val>
                                        </p:tav>
                                      </p:tavLst>
                                    </p:anim>
                                    <p:animEffect transition="in" filter="fade">
                                      <p:cBhvr>
                                        <p:cTn id="37" dur="500"/>
                                        <p:tgtEl>
                                          <p:spTgt spid="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676186"/>
            <a:ext cx="12192000" cy="646331"/>
          </a:xfrm>
          <a:prstGeom prst="rect">
            <a:avLst/>
          </a:prstGeom>
          <a:noFill/>
        </p:spPr>
        <p:txBody>
          <a:bodyPr wrap="square">
            <a:spAutoFit/>
          </a:bodyPr>
          <a:lstStyle/>
          <a:p>
            <a:pPr algn="ctr"/>
            <a:r>
              <a:rPr lang="en-GB" sz="1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Toen zei de HEERE tegen Mozes: Strek uw hand uit naar de hemel, zodat er duisternis komen zal over het land Egypte, en de duisternis te tasten is</a:t>
            </a:r>
            <a:r>
              <a:rPr lang="en-GB" sz="1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(Exodus 10:21)</a:t>
            </a:r>
            <a:endParaRPr lang="es-ES" sz="1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solidFill>
                  <a:schemeClr val="accent4"/>
                </a:solidFill>
              </a:defRPr>
            </a:lvl1pPr>
          </a:lstStyle>
          <a:p>
            <a:r>
              <a:rPr lang="nl-NL" dirty="0">
                <a:solidFill>
                  <a:schemeClr val="accent3">
                    <a:lumMod val="40000"/>
                    <a:lumOff val="60000"/>
                  </a:schemeClr>
                </a:solidFill>
                <a:latin typeface="Calibri" panose="020F0502020204030204" pitchFamily="34" charset="0"/>
              </a:rPr>
              <a:t>NEGENDE PLAAG (VERWOESTEND): DUISTERNIS</a:t>
            </a:r>
            <a:endParaRPr lang="en-GB" dirty="0">
              <a:solidFill>
                <a:schemeClr val="accent3">
                  <a:lumMod val="40000"/>
                  <a:lumOff val="60000"/>
                </a:schemeClr>
              </a:solidFill>
              <a:latin typeface="Calibri" panose="020F0502020204030204" pitchFamily="34" charset="0"/>
            </a:endParaRPr>
          </a:p>
        </p:txBody>
      </p:sp>
      <p:sp>
        <p:nvSpPr>
          <p:cNvPr id="10" name="CuadroTexto 9"/>
          <p:cNvSpPr txBox="1"/>
          <p:nvPr/>
        </p:nvSpPr>
        <p:spPr>
          <a:xfrm>
            <a:off x="224440" y="3858101"/>
            <a:ext cx="37820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626A6D"/>
                </a:solidFill>
                <a:effectLst/>
                <a:uLnTx/>
                <a:uFillTx/>
                <a:latin typeface="Calibri" panose="020F0502020204030204" pitchFamily="34" charset="0"/>
                <a:ea typeface="+mn-ea"/>
                <a:cs typeface="+mn-cs"/>
              </a:rPr>
              <a:t>Exodus 10:21-29.</a:t>
            </a:r>
          </a:p>
        </p:txBody>
      </p:sp>
      <p:graphicFrame>
        <p:nvGraphicFramePr>
          <p:cNvPr id="2" name="Diagrama 1"/>
          <p:cNvGraphicFramePr/>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a:picLocks noChangeAspect="1"/>
          </p:cNvPicPr>
          <p:nvPr/>
        </p:nvPicPr>
        <p:blipFill rotWithShape="1">
          <a:blip r:embed="rId8" cstate="email"/>
          <a:srcRect/>
          <a:stretch>
            <a:fillRect/>
          </a:stretch>
        </p:blipFill>
        <p:spPr>
          <a:xfrm>
            <a:off x="4203033" y="1721470"/>
            <a:ext cx="7858224" cy="4900711"/>
          </a:xfrm>
          <a:prstGeom prst="roundRect">
            <a:avLst>
              <a:gd name="adj" fmla="val 4167"/>
            </a:avLst>
          </a:prstGeom>
          <a:solidFill>
            <a:srgbClr val="FFFFFF"/>
          </a:solidFill>
          <a:ln w="76200" cap="sq">
            <a:solidFill>
              <a:schemeClr val="accent3">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4" name="CuadroTexto 3"/>
          <p:cNvSpPr txBox="1"/>
          <p:nvPr/>
        </p:nvSpPr>
        <p:spPr>
          <a:xfrm>
            <a:off x="224440" y="4257054"/>
            <a:ext cx="3978593"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leven in Egypte kwam drie dagen tot stilstand (behalve in </a:t>
            </a:r>
            <a:r>
              <a:rPr lang="nl-NL" sz="2000" b="1" dirty="0" err="1">
                <a:solidFill>
                  <a:prstClr val="black"/>
                </a:solidFill>
                <a:latin typeface="Calibri" panose="020F0502020204030204" pitchFamily="34" charset="0"/>
              </a:rPr>
              <a:t>Gosen</a:t>
            </a:r>
            <a:r>
              <a:rPr lang="nl-NL" sz="2000" b="1" dirty="0">
                <a:solidFill>
                  <a:prstClr val="black"/>
                </a:solidFill>
                <a:latin typeface="Calibri" panose="020F0502020204030204" pitchFamily="34" charset="0"/>
              </a:rPr>
              <a:t>). God schonk een tijd van bezinning, waar Farao niet ten volle gebruik van maakte.</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Tekstvak 2"/>
          <p:cNvSpPr txBox="1"/>
          <p:nvPr/>
        </p:nvSpPr>
        <p:spPr>
          <a:xfrm>
            <a:off x="10710646" y="1192715"/>
            <a:ext cx="1350611" cy="329031"/>
          </a:xfrm>
          <a:prstGeom prst="roundRect">
            <a:avLst>
              <a:gd name="adj" fmla="val 24428"/>
            </a:avLst>
          </a:prstGeom>
          <a:solidFill>
            <a:srgbClr val="A2C9F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636B6E"/>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2FDF9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9F7E49"/>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style.rotation</p:attrName>
                                        </p:attrNameLst>
                                      </p:cBhvr>
                                      <p:tavLst>
                                        <p:tav tm="0">
                                          <p:val>
                                            <p:fltVal val="360"/>
                                          </p:val>
                                        </p:tav>
                                        <p:tav tm="100000">
                                          <p:val>
                                            <p:fltVal val="0"/>
                                          </p:val>
                                        </p:tav>
                                      </p:tavLst>
                                    </p:anim>
                                    <p:animEffect transition="in" filter="fade">
                                      <p:cBhvr>
                                        <p:cTn id="37" dur="500"/>
                                        <p:tgtEl>
                                          <p:spTgt spid="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7376" y="1612085"/>
            <a:ext cx="11711669" cy="4892675"/>
          </a:xfrm>
          <a:prstGeom prst="rect">
            <a:avLst/>
          </a:prstGeom>
          <a:noFill/>
        </p:spPr>
        <p:txBody>
          <a:bodyPr wrap="square">
            <a:spAutoFit/>
          </a:bodyPr>
          <a:lstStyle/>
          <a:p>
            <a:pPr algn="just">
              <a:spcBef>
                <a:spcPts val="600"/>
              </a:spcBef>
            </a:pPr>
            <a:r>
              <a:rPr lang="en-GB" sz="2400" b="1" dirty="0">
                <a:latin typeface="Constantia" panose="02030602050306030303" pitchFamily="18" charset="0"/>
              </a:rPr>
              <a:t>“</a:t>
            </a:r>
            <a:r>
              <a:rPr lang="nl-NL" sz="2400" b="1" dirty="0">
                <a:latin typeface="Constantia" panose="02030602050306030303" pitchFamily="18" charset="0"/>
              </a:rPr>
              <a:t>Vóór het toebrengen van elke plaag moest Mozes de aard en de gevolgen ervan beschrijven, opdat de koning zich ervan zou kunnen redden als hij dat wilde. Elke verwerping van de straf zou gevolgd worden door een ernstigere bestraffing, totdat zijn trotse hart vernederd zou zijn en hij de Maker van hemel en aarde zou erkennen als de ware en levende God. De Heere zou de Egyptenaren een gelegenheid geven om te zien hoe ijdel de wijsheid van hun machtige mannen was, hoe zwak de macht van hun goden, wanneer zij zich verzetten tegen de geboden van Jehova. Hij zou het volk van Egypte straffen voor hun afgoderij en hun opschepperij over de zegeningen die ze van hun zinloze goden hadden ontvangen, het zwijgen opleggen. God zou Zijn eigen naam verheerlijken, zodat andere volkeren </a:t>
            </a:r>
            <a:r>
              <a:rPr lang="nl-NL" sz="2400" b="1" dirty="0">
                <a:latin typeface="Constantia" panose="02030602050306030303" pitchFamily="18" charset="0"/>
                <a:sym typeface="+mn-ea"/>
              </a:rPr>
              <a:t>zouden horen </a:t>
            </a:r>
            <a:r>
              <a:rPr lang="nl-NL" sz="2400" b="1" dirty="0">
                <a:latin typeface="Constantia" panose="02030602050306030303" pitchFamily="18" charset="0"/>
              </a:rPr>
              <a:t>van Zijn macht  en zouden beven voor Zijn machtige daden, en Zijn volk zich zou afwenden van hun afgoderij om Hem zuivere eredienst te bewijzen</a:t>
            </a:r>
            <a:r>
              <a:rPr lang="en-GB" sz="2400" b="1" dirty="0">
                <a:latin typeface="Constantia" panose="02030602050306030303" pitchFamily="18" charset="0"/>
              </a:rPr>
              <a:t>.”</a:t>
            </a:r>
          </a:p>
        </p:txBody>
      </p:sp>
      <p:sp>
        <p:nvSpPr>
          <p:cNvPr id="4" name="CuadroTexto 3"/>
          <p:cNvSpPr txBox="1"/>
          <p:nvPr/>
        </p:nvSpPr>
        <p:spPr>
          <a:xfrm>
            <a:off x="67376" y="637859"/>
            <a:ext cx="9808144" cy="584775"/>
          </a:xfrm>
          <a:prstGeom prst="rect">
            <a:avLst/>
          </a:prstGeom>
          <a:noFill/>
        </p:spPr>
        <p:txBody>
          <a:bodyPr wrap="square" rtlCol="0">
            <a:spAutoFit/>
          </a:bodyPr>
          <a:lstStyle/>
          <a:p>
            <a:pPr algn="ctr"/>
            <a:r>
              <a:rPr lang="en-GB" sz="3200" b="1" dirty="0">
                <a:latin typeface="Calibri" panose="020F0502020204030204" pitchFamily="34" charset="0"/>
              </a:rPr>
              <a:t>Ellen G. White (</a:t>
            </a:r>
            <a:r>
              <a:rPr lang="nl-NL" sz="3200" b="1" dirty="0">
                <a:latin typeface="Calibri" panose="020F0502020204030204" pitchFamily="34" charset="0"/>
              </a:rPr>
              <a:t>Patriarchen en Profeten, pag. 216</a:t>
            </a:r>
            <a:r>
              <a:rPr lang="en-GB" sz="3200" b="1"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t="14894" b="14894"/>
          <a:stretch>
            <a:fill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10;&#10;El contenido generado por IA puede ser incorrecto."/>
          <p:cNvPicPr>
            <a:picLocks noChangeAspect="1"/>
          </p:cNvPicPr>
          <p:nvPr/>
        </p:nvPicPr>
        <p:blipFill>
          <a:blip r:embed="rId3" cstate="print">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p:cNvSpPr txBox="1"/>
          <p:nvPr/>
        </p:nvSpPr>
        <p:spPr>
          <a:xfrm>
            <a:off x="0" y="198367"/>
            <a:ext cx="6591299" cy="240065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9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rPr>
              <a:t>“</a:t>
            </a:r>
            <a:r>
              <a:rPr kumimoji="0" lang="nl-NL" sz="29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rPr>
              <a:t>Zo werd het hart van de farao verhard en liet hij de Israëlieten niet gaan, zoals de HEERE door de dienst van Mozes gesproken had.</a:t>
            </a:r>
            <a:r>
              <a:rPr kumimoji="0" lang="es-ES" sz="29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400" b="1" i="0" u="none" strike="noStrike" kern="1200" cap="none" spc="0" normalizeH="0" baseline="0" noProof="0" dirty="0" err="1">
                <a:ln w="12700" cmpd="sng">
                  <a:noFill/>
                  <a:prstDash val="solid"/>
                </a:ln>
                <a:solidFill>
                  <a:srgbClr val="196B24">
                    <a:lumMod val="75000"/>
                  </a:srgbClr>
                </a:solidFill>
                <a:effectLst/>
                <a:uLnTx/>
                <a:uFillTx/>
                <a:latin typeface="Comic Sans MS" panose="030F0702030302020204" pitchFamily="66" charset="0"/>
                <a:ea typeface="+mn-ea"/>
                <a:cs typeface="+mn-cs"/>
              </a:rPr>
              <a:t>Exodus</a:t>
            </a:r>
            <a:r>
              <a:rPr kumimoji="0" lang="es-ES" sz="24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rPr>
              <a:t> 9:35, </a:t>
            </a:r>
            <a:r>
              <a:rPr kumimoji="0" lang="es-ES"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rPr>
              <a:t>HSV</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181624" y="3768382"/>
            <a:ext cx="6000851" cy="28613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4F7F0D"/>
                </a:solidFill>
                <a:latin typeface="Calibri" panose="020F0502020204030204" pitchFamily="34" charset="0"/>
              </a:rPr>
              <a:t>De prelude</a:t>
            </a:r>
            <a:r>
              <a:rPr lang="en-GB" sz="2000" b="1" dirty="0">
                <a:solidFill>
                  <a:srgbClr val="4F7F0D"/>
                </a:solidFill>
                <a:latin typeface="Calibri" panose="020F0502020204030204" pitchFamily="34" charset="0"/>
              </a:rPr>
              <a:t>:</a:t>
            </a:r>
          </a:p>
          <a:p>
            <a:pPr lvl="1">
              <a:spcBef>
                <a:spcPts val="600"/>
              </a:spcBef>
            </a:pPr>
            <a:r>
              <a:rPr lang="nl-NL" sz="2000" b="1" dirty="0">
                <a:latin typeface="Calibri" panose="020F0502020204030204" pitchFamily="34" charset="0"/>
              </a:rPr>
              <a:t>Slangengevecht</a:t>
            </a:r>
            <a:r>
              <a:rPr lang="en-GB" sz="2000" b="1" dirty="0">
                <a:latin typeface="Calibri" panose="020F0502020204030204" pitchFamily="34" charset="0"/>
              </a:rPr>
              <a:t> (Exodus 7:8-12)</a:t>
            </a:r>
          </a:p>
          <a:p>
            <a:pPr lvl="1">
              <a:spcBef>
                <a:spcPts val="600"/>
              </a:spcBef>
            </a:pPr>
            <a:r>
              <a:rPr lang="nl-NL" sz="2000" b="1" dirty="0">
                <a:latin typeface="Calibri" panose="020F0502020204030204" pitchFamily="34" charset="0"/>
              </a:rPr>
              <a:t>Een verhard hart</a:t>
            </a:r>
            <a:r>
              <a:rPr lang="en-GB" sz="2000" b="1" dirty="0">
                <a:latin typeface="Calibri" panose="020F0502020204030204" pitchFamily="34" charset="0"/>
              </a:rPr>
              <a:t> (Exodus 7:13)</a:t>
            </a:r>
          </a:p>
          <a:p>
            <a:pPr>
              <a:spcBef>
                <a:spcPts val="1800"/>
              </a:spcBef>
            </a:pPr>
            <a:r>
              <a:rPr lang="nl-NL" sz="2000" b="1" dirty="0">
                <a:solidFill>
                  <a:srgbClr val="263DCA"/>
                </a:solidFill>
                <a:latin typeface="Calibri" panose="020F0502020204030204" pitchFamily="34" charset="0"/>
              </a:rPr>
              <a:t>De plagen</a:t>
            </a:r>
            <a:r>
              <a:rPr lang="en-GB" sz="2000" b="1" dirty="0">
                <a:solidFill>
                  <a:srgbClr val="263DCA"/>
                </a:solidFill>
                <a:latin typeface="Calibri" panose="020F0502020204030204" pitchFamily="34" charset="0"/>
              </a:rPr>
              <a:t>:</a:t>
            </a:r>
          </a:p>
          <a:p>
            <a:pPr lvl="1">
              <a:spcBef>
                <a:spcPts val="600"/>
              </a:spcBef>
            </a:pPr>
            <a:r>
              <a:rPr lang="nl-NL" sz="2000" b="1" dirty="0">
                <a:latin typeface="Calibri" panose="020F0502020204030204" pitchFamily="34" charset="0"/>
              </a:rPr>
              <a:t>Drie milde plagen</a:t>
            </a:r>
            <a:r>
              <a:rPr lang="en-GB" sz="2000" b="1" dirty="0">
                <a:latin typeface="Calibri" panose="020F0502020204030204" pitchFamily="34" charset="0"/>
              </a:rPr>
              <a:t> (Exodus 7:14-8:19)</a:t>
            </a:r>
          </a:p>
          <a:p>
            <a:pPr lvl="1">
              <a:spcBef>
                <a:spcPts val="600"/>
              </a:spcBef>
            </a:pPr>
            <a:r>
              <a:rPr lang="nl-NL" sz="2000" b="1" dirty="0">
                <a:latin typeface="Calibri" panose="020F0502020204030204" pitchFamily="34" charset="0"/>
              </a:rPr>
              <a:t>Drie ernstige plagen</a:t>
            </a:r>
            <a:r>
              <a:rPr lang="en-GB" sz="2000" b="1" dirty="0">
                <a:latin typeface="Calibri" panose="020F0502020204030204" pitchFamily="34" charset="0"/>
              </a:rPr>
              <a:t> (Exodus 8:20-9:12)</a:t>
            </a:r>
          </a:p>
          <a:p>
            <a:pPr lvl="1">
              <a:spcBef>
                <a:spcPts val="600"/>
              </a:spcBef>
            </a:pPr>
            <a:r>
              <a:rPr lang="nl-NL" sz="2000" b="1" dirty="0">
                <a:latin typeface="Calibri" panose="020F0502020204030204" pitchFamily="34" charset="0"/>
              </a:rPr>
              <a:t>Drie verwoestende plagen</a:t>
            </a:r>
            <a:r>
              <a:rPr lang="en-GB" sz="2000" b="1" dirty="0">
                <a:latin typeface="Calibri" panose="020F0502020204030204" pitchFamily="34" charset="0"/>
              </a:rPr>
              <a:t> (Exodus 9:13-10:29)</a:t>
            </a:r>
          </a:p>
        </p:txBody>
      </p:sp>
      <p:sp>
        <p:nvSpPr>
          <p:cNvPr id="3" name="CuadroTexto 2"/>
          <p:cNvSpPr txBox="1"/>
          <p:nvPr/>
        </p:nvSpPr>
        <p:spPr>
          <a:xfrm>
            <a:off x="38079" y="130441"/>
            <a:ext cx="6982152"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Gods volk met oorlog te maken kreeg, droeg God hen op om eerst over vredesvoorwaarden te onderhandelen. Als er geen overeenstemming kon worden bereikt, moest er actie worden ondernomen (Deut. 20:10-12).</a:t>
            </a:r>
            <a:endParaRPr lang="en-GB" sz="2000" b="1" dirty="0">
              <a:latin typeface="Calibri" panose="020F0502020204030204" pitchFamily="34" charset="0"/>
            </a:endParaRPr>
          </a:p>
        </p:txBody>
      </p:sp>
      <p:pic>
        <p:nvPicPr>
          <p:cNvPr id="5" name="Imagen 4" descr="Un pastel de bodas&#10;&#10;El contenido generado por IA puede ser incorrecto."/>
          <p:cNvPicPr>
            <a:picLocks noChangeAspect="1"/>
          </p:cNvPicPr>
          <p:nvPr/>
        </p:nvPicPr>
        <p:blipFill>
          <a:blip r:embed="rId3" cstate="email"/>
          <a:stretch>
            <a:fillRect/>
          </a:stretch>
        </p:blipFill>
        <p:spPr>
          <a:xfrm>
            <a:off x="7020231" y="338452"/>
            <a:ext cx="5162243"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10;&#10;El contenido generado por IA puede ser incorrecto."/>
          <p:cNvPicPr>
            <a:picLocks noChangeAspect="1"/>
          </p:cNvPicPr>
          <p:nvPr/>
        </p:nvPicPr>
        <p:blipFill>
          <a:blip r:embed="rId4" cstate="email"/>
          <a:stretch>
            <a:fillRect/>
          </a:stretch>
        </p:blipFill>
        <p:spPr>
          <a:xfrm>
            <a:off x="38079" y="3922386"/>
            <a:ext cx="3943372"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10;&#10;El contenido generado por IA puede ser incorrecto."/>
          <p:cNvPicPr>
            <a:picLocks noChangeAspect="1"/>
          </p:cNvPicPr>
          <p:nvPr/>
        </p:nvPicPr>
        <p:blipFill rotWithShape="1">
          <a:blip r:embed="rId5" cstate="email"/>
          <a:srcRect/>
          <a:stretch>
            <a:fillRect/>
          </a:stretch>
        </p:blipFill>
        <p:spPr>
          <a:xfrm>
            <a:off x="3857625" y="3922385"/>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El contenido generado por IA puede ser incorrecto."/>
          <p:cNvPicPr>
            <a:picLocks noChangeAspect="1"/>
          </p:cNvPicPr>
          <p:nvPr/>
        </p:nvPicPr>
        <p:blipFill>
          <a:blip r:embed="rId6" cstate="email"/>
          <a:stretch>
            <a:fillRect/>
          </a:stretch>
        </p:blipFill>
        <p:spPr>
          <a:xfrm>
            <a:off x="5858811" y="5108683"/>
            <a:ext cx="297825" cy="29782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p:cNvPicPr>
            <a:picLocks noChangeAspect="1"/>
          </p:cNvPicPr>
          <p:nvPr/>
        </p:nvPicPr>
        <p:blipFill>
          <a:blip r:embed="rId7" cstate="email"/>
          <a:stretch>
            <a:fillRect/>
          </a:stretch>
        </p:blipFill>
        <p:spPr>
          <a:xfrm>
            <a:off x="5858811" y="3800249"/>
            <a:ext cx="297825" cy="297825"/>
          </a:xfrm>
          <a:prstGeom prst="rect">
            <a:avLst/>
          </a:prstGeom>
          <a:effectLst>
            <a:outerShdw blurRad="50800" dist="38100" dir="8100000" algn="tr" rotWithShape="0">
              <a:prstClr val="black">
                <a:alpha val="40000"/>
              </a:prstClr>
            </a:outerShdw>
          </a:effectLst>
        </p:spPr>
      </p:pic>
      <p:pic>
        <p:nvPicPr>
          <p:cNvPr id="21" name="Imagen 20" descr="Forma, Flecha&#10;&#10;El contenido generado por IA puede ser incorrecto."/>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flipH="1">
            <a:off x="6252209" y="5532909"/>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10;&#10;El contenido generado por IA puede ser incorrecto."/>
          <p:cNvPicPr>
            <a:picLocks noChangeAspect="1"/>
          </p:cNvPicPr>
          <p:nvPr/>
        </p:nvPicPr>
        <p:blipFill>
          <a:blip r:embed="rId10" cstate="email"/>
          <a:stretch>
            <a:fillRect/>
          </a:stretch>
        </p:blipFill>
        <p:spPr>
          <a:xfrm flipH="1">
            <a:off x="6252209" y="5922893"/>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10;&#10;El contenido generado por IA puede ser incorrecto."/>
          <p:cNvPicPr>
            <a:picLocks noChangeAspect="1"/>
          </p:cNvPicPr>
          <p:nvPr/>
        </p:nvPicPr>
        <p:blipFill>
          <a:blip r:embed="rId11" cstate="email"/>
          <a:stretch>
            <a:fillRect/>
          </a:stretch>
        </p:blipFill>
        <p:spPr>
          <a:xfrm flipH="1">
            <a:off x="6252209" y="4240441"/>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10;&#10;El contenido generado por IA puede ser incorrecto."/>
          <p:cNvPicPr>
            <a:picLocks noChangeAspect="1"/>
          </p:cNvPicPr>
          <p:nvPr/>
        </p:nvPicPr>
        <p:blipFill>
          <a:blip r:embed="rId12" cstate="email"/>
          <a:stretch>
            <a:fillRect/>
          </a:stretch>
        </p:blipFill>
        <p:spPr>
          <a:xfrm flipH="1">
            <a:off x="6252209" y="4616236"/>
            <a:ext cx="396564" cy="206116"/>
          </a:xfrm>
          <a:prstGeom prst="rect">
            <a:avLst/>
          </a:prstGeom>
          <a:effectLst>
            <a:outerShdw blurRad="50800" dist="38100" dir="8100000" algn="tr" rotWithShape="0">
              <a:prstClr val="black">
                <a:alpha val="40000"/>
              </a:prstClr>
            </a:outerShdw>
          </a:effectLst>
        </p:spPr>
      </p:pic>
      <p:pic>
        <p:nvPicPr>
          <p:cNvPr id="29" name="Imagen 28" descr="Forma, Flecha&#10;&#10;El contenido generado por IA puede ser incorrecto."/>
          <p:cNvPicPr>
            <a:picLocks noChangeAspect="1"/>
          </p:cNvPicPr>
          <p:nvPr/>
        </p:nvPicPr>
        <p:blipFill>
          <a:blip r:embed="rId13" cstate="email"/>
          <a:stretch>
            <a:fillRect/>
          </a:stretch>
        </p:blipFill>
        <p:spPr>
          <a:xfrm flipH="1">
            <a:off x="6252209" y="6313523"/>
            <a:ext cx="396564" cy="20611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38079" y="2673521"/>
            <a:ext cx="726728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Toen de plagen vielen, kon geen enkele god in het enorme Egyptische pantheon Egypte beschermen tegen de macht van de enige ware God.</a:t>
            </a:r>
            <a:endParaRPr lang="en-GB" sz="2000" b="1" dirty="0">
              <a:latin typeface="Calibri" panose="020F0502020204030204" pitchFamily="34" charset="0"/>
            </a:endParaRPr>
          </a:p>
        </p:txBody>
      </p:sp>
      <p:sp>
        <p:nvSpPr>
          <p:cNvPr id="11" name="CuadroTexto 10"/>
          <p:cNvSpPr txBox="1"/>
          <p:nvPr/>
        </p:nvSpPr>
        <p:spPr>
          <a:xfrm>
            <a:off x="38079" y="1539062"/>
            <a:ext cx="709030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was hoe God met Egypte handelde. Er was geprobeerd een vreedzame oplossing te vinden, maar </a:t>
            </a:r>
            <a:r>
              <a:rPr lang="nl-NL" sz="2000" b="1" dirty="0" err="1">
                <a:latin typeface="Calibri" panose="020F0502020204030204" pitchFamily="34" charset="0"/>
              </a:rPr>
              <a:t>Thoetmosis</a:t>
            </a:r>
            <a:r>
              <a:rPr lang="nl-NL" sz="2000" b="1" dirty="0">
                <a:latin typeface="Calibri" panose="020F0502020204030204" pitchFamily="34" charset="0"/>
              </a:rPr>
              <a:t> weigerde deze te accepteren. De tijd was gekomen voor actie.</a:t>
            </a:r>
            <a:endParaRPr lang="en-GB" sz="20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Imagen 3" descr="Imagen que contiene persona, hombre, parado, sostener&#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10;&#10;El contenido generado por IA puede ser incorrecto."/>
          <p:cNvPicPr>
            <a:picLocks noGrp="1" noRot="1" noChangeAspect="1" noMove="1" noResize="1" noEditPoints="1" noAdjustHandles="1" noChangeArrowheads="1" noChangeShapeType="1" noCrop="1"/>
          </p:cNvPicPr>
          <p:nvPr/>
        </p:nvPicPr>
        <p:blipFill>
          <a:blip r:embed="rId4" cstate="email"/>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nl-NL" sz="6000" b="1" dirty="0">
                <a:solidFill>
                  <a:srgbClr val="783E45"/>
                </a:solidFill>
                <a:effectLst>
                  <a:outerShdw blurRad="50800" dist="76200" dir="13500000" algn="br" rotWithShape="0">
                    <a:srgbClr val="5E3035">
                      <a:alpha val="40000"/>
                    </a:srgbClr>
                  </a:outerShdw>
                </a:effectLst>
                <a:latin typeface="Calibri" panose="020F0502020204030204" pitchFamily="34" charset="0"/>
              </a:rPr>
              <a:t>DE PRELUDE</a:t>
            </a:r>
            <a:endParaRPr lang="en-GB" sz="6000" b="1" dirty="0">
              <a:solidFill>
                <a:srgbClr val="783E45"/>
              </a:solidFill>
              <a:effectLst>
                <a:outerShdw blurRad="50800" dist="76200" dir="13500000" algn="br" rotWithShape="0">
                  <a:srgbClr val="5E3035">
                    <a:alpha val="40000"/>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58065" y="-57750"/>
            <a:ext cx="6400800" cy="768350"/>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r>
              <a:rPr lang="nl-NL" sz="4400" b="1" spc="30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Calibri" panose="020F0502020204030204" pitchFamily="34" charset="0"/>
              </a:rPr>
              <a:t>SLANGENGEVECHT</a:t>
            </a:r>
          </a:p>
        </p:txBody>
      </p:sp>
      <p:sp>
        <p:nvSpPr>
          <p:cNvPr id="5" name="CuadroTexto 4"/>
          <p:cNvSpPr txBox="1"/>
          <p:nvPr/>
        </p:nvSpPr>
        <p:spPr>
          <a:xfrm>
            <a:off x="204491" y="523909"/>
            <a:ext cx="9953625" cy="646331"/>
          </a:xfrm>
          <a:prstGeom prst="rect">
            <a:avLst/>
          </a:prstGeom>
          <a:noFill/>
        </p:spPr>
        <p:txBody>
          <a:bodyPr wrap="square">
            <a:spAutoFit/>
          </a:bodyPr>
          <a:lstStyle/>
          <a:p>
            <a:pPr algn="ctr"/>
            <a:r>
              <a:rPr lang="en-GB" b="1" dirty="0">
                <a:solidFill>
                  <a:srgbClr val="3A4567"/>
                </a:solidFill>
                <a:latin typeface="Comic Sans MS" panose="030F0702030302020204" pitchFamily="66" charset="0"/>
              </a:rPr>
              <a:t>“</a:t>
            </a:r>
            <a:r>
              <a:rPr lang="nl-NL" b="1" dirty="0">
                <a:solidFill>
                  <a:srgbClr val="3A4567"/>
                </a:solidFill>
                <a:latin typeface="Comic Sans MS" panose="030F0702030302020204" pitchFamily="66" charset="0"/>
              </a:rPr>
              <a:t>Want ieder wierp zijn staf neer en zij werden tot slangen, maar de staf van </a:t>
            </a:r>
            <a:r>
              <a:rPr lang="nl-NL" b="1" dirty="0" err="1">
                <a:solidFill>
                  <a:srgbClr val="3A4567"/>
                </a:solidFill>
                <a:latin typeface="Comic Sans MS" panose="030F0702030302020204" pitchFamily="66" charset="0"/>
              </a:rPr>
              <a:t>Aäron</a:t>
            </a:r>
            <a:r>
              <a:rPr lang="nl-NL" b="1" dirty="0">
                <a:solidFill>
                  <a:srgbClr val="3A4567"/>
                </a:solidFill>
                <a:latin typeface="Comic Sans MS" panose="030F0702030302020204" pitchFamily="66" charset="0"/>
              </a:rPr>
              <a:t> verslond hun staven.</a:t>
            </a:r>
            <a:r>
              <a:rPr lang="en-GB" b="1" dirty="0">
                <a:solidFill>
                  <a:srgbClr val="3A4567"/>
                </a:solidFill>
                <a:latin typeface="Comic Sans MS" panose="030F0702030302020204" pitchFamily="66" charset="0"/>
              </a:rPr>
              <a:t>” </a:t>
            </a:r>
            <a:r>
              <a:rPr lang="en-GB" sz="1400" b="1" dirty="0">
                <a:solidFill>
                  <a:srgbClr val="3A4567"/>
                </a:solidFill>
                <a:latin typeface="Comic Sans MS" panose="030F0702030302020204" pitchFamily="66" charset="0"/>
              </a:rPr>
              <a:t>(Exodus 7:12)</a:t>
            </a:r>
          </a:p>
        </p:txBody>
      </p:sp>
      <p:sp>
        <p:nvSpPr>
          <p:cNvPr id="6" name="CuadroTexto 5"/>
          <p:cNvSpPr txBox="1"/>
          <p:nvPr/>
        </p:nvSpPr>
        <p:spPr>
          <a:xfrm>
            <a:off x="70692" y="1330949"/>
            <a:ext cx="6925586" cy="70675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zei dat Israëls bevrijding een oorlog was die Hij persoonlijk tegen de Egyptische goden voerde. (Ex. 12:12; Num. 33:4).</a:t>
            </a:r>
            <a:endParaRPr lang="en-GB" sz="2000" b="1" dirty="0">
              <a:latin typeface="Calibri" panose="020F0502020204030204" pitchFamily="34" charset="0"/>
            </a:endParaRPr>
          </a:p>
        </p:txBody>
      </p:sp>
      <p:pic>
        <p:nvPicPr>
          <p:cNvPr id="7" name="Imagen 6" descr="Imagen que contiene persona, a rayas, corbata, vistiendo&#10;&#10;El contenido generado por IA puede ser incorrecto."/>
          <p:cNvPicPr>
            <a:picLocks noChangeAspect="1"/>
          </p:cNvPicPr>
          <p:nvPr/>
        </p:nvPicPr>
        <p:blipFill>
          <a:blip r:embed="rId3" cstate="email"/>
          <a:stretch>
            <a:fillRect/>
          </a:stretch>
        </p:blipFill>
        <p:spPr>
          <a:xfrm>
            <a:off x="10193155" y="57324"/>
            <a:ext cx="1928153" cy="3429426"/>
          </a:xfrm>
          <a:prstGeom prst="rect">
            <a:avLst/>
          </a:prstGeom>
        </p:spPr>
      </p:pic>
      <p:pic>
        <p:nvPicPr>
          <p:cNvPr id="13" name="Imagen 12" descr="Pintura de unas personas&#10;&#10;El contenido generado por IA puede ser incorrecto."/>
          <p:cNvPicPr>
            <a:picLocks noChangeAspect="1"/>
          </p:cNvPicPr>
          <p:nvPr/>
        </p:nvPicPr>
        <p:blipFill rotWithShape="1">
          <a:blip r:embed="rId4" cstate="email"/>
          <a:srcRect l="8346" r="1446"/>
          <a:stretch>
            <a:fillRect/>
          </a:stretch>
        </p:blipFill>
        <p:spPr>
          <a:xfrm>
            <a:off x="204491" y="3299655"/>
            <a:ext cx="5262244" cy="3436919"/>
          </a:xfrm>
          <a:prstGeom prst="rect">
            <a:avLst/>
          </a:prstGeom>
          <a:ln w="38100" cap="sq">
            <a:solidFill>
              <a:srgbClr val="E08C6E"/>
            </a:solidFill>
            <a:prstDash val="solid"/>
            <a:miter lim="800000"/>
            <a:headEnd/>
            <a:tailEnd/>
          </a:ln>
          <a:effectLst>
            <a:outerShdw blurRad="50800" dist="38100" dir="2700000" algn="tl" rotWithShape="0">
              <a:srgbClr val="000000">
                <a:alpha val="43000"/>
              </a:srgbClr>
            </a:outerShdw>
          </a:effectLst>
        </p:spPr>
      </p:pic>
      <p:sp>
        <p:nvSpPr>
          <p:cNvPr id="15" name="CuadroTexto 14"/>
          <p:cNvSpPr txBox="1"/>
          <p:nvPr/>
        </p:nvSpPr>
        <p:spPr>
          <a:xfrm>
            <a:off x="5565058" y="3522983"/>
            <a:ext cx="662694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Door de roede in een slang te veranderen, daagde God deze godin rechtstreeks uit (Ex. 7:10). Zou ze in staat zijn om Farao te beschermen?</a:t>
            </a:r>
            <a:endParaRPr lang="en-GB" sz="2000" b="1" dirty="0">
              <a:latin typeface="Calibri" panose="020F0502020204030204" pitchFamily="34" charset="0"/>
            </a:endParaRPr>
          </a:p>
        </p:txBody>
      </p:sp>
      <p:pic>
        <p:nvPicPr>
          <p:cNvPr id="18" name="Imagen 17"/>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70692" y="2195839"/>
            <a:ext cx="689054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Op zijn kroon, een symbool van zijn macht, droeg de farao een prachtige cobra die de godin </a:t>
            </a:r>
            <a:r>
              <a:rPr lang="nl-NL" sz="2000" b="1" dirty="0" err="1">
                <a:latin typeface="Calibri" panose="020F0502020204030204" pitchFamily="34" charset="0"/>
              </a:rPr>
              <a:t>Uadyet</a:t>
            </a:r>
            <a:r>
              <a:rPr lang="nl-NL" sz="2000" b="1" dirty="0">
                <a:latin typeface="Calibri" panose="020F0502020204030204" pitchFamily="34" charset="0"/>
              </a:rPr>
              <a:t> voorstelde.</a:t>
            </a:r>
            <a:endParaRPr lang="en-GB" sz="2000" b="1" dirty="0">
              <a:latin typeface="Calibri" panose="020F0502020204030204" pitchFamily="34" charset="0"/>
            </a:endParaRPr>
          </a:p>
        </p:txBody>
      </p:sp>
      <p:sp>
        <p:nvSpPr>
          <p:cNvPr id="9" name="CuadroTexto 8"/>
          <p:cNvSpPr txBox="1"/>
          <p:nvPr/>
        </p:nvSpPr>
        <p:spPr>
          <a:xfrm>
            <a:off x="5582458" y="6111624"/>
            <a:ext cx="6626941" cy="706755"/>
          </a:xfrm>
          <a:prstGeom prst="rect">
            <a:avLst/>
          </a:prstGeom>
          <a:noFill/>
        </p:spPr>
        <p:txBody>
          <a:bodyPr wrap="square">
            <a:spAutoFit/>
          </a:bodyPr>
          <a:lstStyle/>
          <a:p>
            <a:pPr>
              <a:spcBef>
                <a:spcPts val="600"/>
              </a:spcBef>
            </a:pPr>
            <a:r>
              <a:rPr lang="nl-NL" sz="2000" b="1" dirty="0">
                <a:latin typeface="Calibri" panose="020F0502020204030204" pitchFamily="34" charset="0"/>
              </a:rPr>
              <a:t>God liet dus zien dat Hij, en niet de Egyptische goden, Degene is Die soevereine macht en autoriteit bezit.</a:t>
            </a:r>
            <a:endParaRPr lang="en-GB" sz="2000" b="1" dirty="0">
              <a:latin typeface="Calibri" panose="020F0502020204030204" pitchFamily="34" charset="0"/>
            </a:endParaRPr>
          </a:p>
        </p:txBody>
      </p:sp>
      <p:sp>
        <p:nvSpPr>
          <p:cNvPr id="11" name="CuadroTexto 10"/>
          <p:cNvSpPr txBox="1"/>
          <p:nvPr/>
        </p:nvSpPr>
        <p:spPr>
          <a:xfrm>
            <a:off x="5565058" y="4523257"/>
            <a:ext cx="6644341"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Satan imiteerde het wonder door de magiërs (Exodus 7:11). Maar hij kan geen leven scheppen; Zijn slangen leken alleen maar op slangen. God had echter een levende slang geschapen, die in staat was levenloze schepselen te verslinden (Exodus 7:12).</a:t>
            </a:r>
            <a:endParaRPr lang="en-GB" sz="2000" b="1" dirty="0">
              <a:latin typeface="Calibri" panose="020F0502020204030204" pitchFamily="34" charset="0"/>
            </a:endParaRPr>
          </a:p>
        </p:txBody>
      </p:sp>
      <p:sp>
        <p:nvSpPr>
          <p:cNvPr id="2" name="Tekstvak 1"/>
          <p:cNvSpPr txBox="1"/>
          <p:nvPr/>
        </p:nvSpPr>
        <p:spPr>
          <a:xfrm>
            <a:off x="204491" y="114523"/>
            <a:ext cx="1216554" cy="329031"/>
          </a:xfrm>
          <a:prstGeom prst="roundRect">
            <a:avLst>
              <a:gd name="adj" fmla="val 24428"/>
            </a:avLst>
          </a:prstGeom>
          <a:solidFill>
            <a:srgbClr val="AA4F2F"/>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EF0BF"/>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FEF0B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4*#ppt_w"/>
                                          </p:val>
                                        </p:tav>
                                        <p:tav tm="100000">
                                          <p:val>
                                            <p:strVal val="#ppt_w"/>
                                          </p:val>
                                        </p:tav>
                                      </p:tavLst>
                                    </p:anim>
                                    <p:anim calcmode="lin" valueType="num">
                                      <p:cBhvr>
                                        <p:cTn id="33" dur="500" fill="hold"/>
                                        <p:tgtEl>
                                          <p:spTgt spid="7"/>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000"/>
                                        <p:tgtEl>
                                          <p:spTgt spid="13"/>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 calcmode="lin" valueType="num">
                                      <p:cBhvr>
                                        <p:cTn id="53" dur="500" fill="hold"/>
                                        <p:tgtEl>
                                          <p:spTgt spid="18"/>
                                        </p:tgtEl>
                                        <p:attrNameLst>
                                          <p:attrName>style.rotation</p:attrName>
                                        </p:attrNameLst>
                                      </p:cBhvr>
                                      <p:tavLst>
                                        <p:tav tm="0">
                                          <p:val>
                                            <p:fltVal val="360"/>
                                          </p:val>
                                        </p:tav>
                                        <p:tav tm="100000">
                                          <p:val>
                                            <p:fltVal val="0"/>
                                          </p:val>
                                        </p:tav>
                                      </p:tavLst>
                                    </p:anim>
                                    <p:animEffect transition="in" filter="fade">
                                      <p:cBhvr>
                                        <p:cTn id="54" dur="500"/>
                                        <p:tgtEl>
                                          <p:spTgt spid="1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965361" y="-48125"/>
            <a:ext cx="8073374" cy="769441"/>
          </a:xfrm>
          <a:prstGeom prst="rect">
            <a:avLst/>
          </a:prstGeom>
          <a:noFill/>
        </p:spPr>
        <p:txBody>
          <a:bodyPr wrap="square">
            <a:spAutoFit/>
            <a:scene3d>
              <a:camera prst="orthographicFront"/>
              <a:lightRig rig="threePt" dir="t"/>
            </a:scene3d>
            <a:sp3d extrusionH="57150" contourW="25400">
              <a:bevelT h="25400" prst="softRound"/>
            </a:sp3d>
          </a:bodyPr>
          <a:lstStyle/>
          <a:p>
            <a:pPr algn="ctr"/>
            <a:r>
              <a:rPr lang="nl-NL" sz="4400" b="1" spc="600" dirty="0">
                <a:ln w="9525">
                  <a:noFill/>
                  <a:prstDash val="solid"/>
                </a:ln>
                <a:blipFill>
                  <a:blip r:embed="rId4"/>
                  <a:tile tx="0" ty="0" sx="100000" sy="100000" flip="none" algn="tl"/>
                </a:blipFill>
                <a:effectLst>
                  <a:outerShdw blurRad="12700" dist="63500" dir="2700000" algn="tl" rotWithShape="0">
                    <a:srgbClr val="FFB098"/>
                  </a:outerShdw>
                </a:effectLst>
                <a:latin typeface="Calibri" panose="020F0502020204030204" pitchFamily="34" charset="0"/>
              </a:rPr>
              <a:t>EEN VERHARD HART</a:t>
            </a:r>
            <a:endParaRPr lang="en-GB" sz="4400" b="1" spc="600" dirty="0">
              <a:ln w="9525">
                <a:noFill/>
                <a:prstDash val="solid"/>
              </a:ln>
              <a:blipFill>
                <a:blip r:embed="rId4"/>
                <a:tile tx="0" ty="0" sx="100000" sy="100000" flip="none" algn="tl"/>
              </a:blipFill>
              <a:effectLst>
                <a:outerShdw blurRad="12700" dist="63500" dir="2700000" algn="tl" rotWithShape="0">
                  <a:srgbClr val="FFB098"/>
                </a:outerShdw>
              </a:effectLst>
              <a:latin typeface="Calibri" panose="020F0502020204030204" pitchFamily="34" charset="0"/>
            </a:endParaRPr>
          </a:p>
        </p:txBody>
      </p:sp>
      <p:sp>
        <p:nvSpPr>
          <p:cNvPr id="5" name="CuadroTexto 4"/>
          <p:cNvSpPr txBox="1"/>
          <p:nvPr/>
        </p:nvSpPr>
        <p:spPr>
          <a:xfrm>
            <a:off x="0" y="585768"/>
            <a:ext cx="12192000" cy="338554"/>
          </a:xfrm>
          <a:prstGeom prst="rect">
            <a:avLst/>
          </a:prstGeom>
          <a:noFill/>
        </p:spPr>
        <p:txBody>
          <a:bodyPr wrap="square">
            <a:spAutoFit/>
            <a:scene3d>
              <a:camera prst="orthographicFront"/>
              <a:lightRig rig="threePt" dir="t"/>
            </a:scene3d>
            <a:sp3d extrusionH="57150">
              <a:bevelT w="38100" h="38100"/>
            </a:sp3d>
          </a:bodyPr>
          <a:lstStyle/>
          <a:p>
            <a:pPr algn="ctr"/>
            <a:r>
              <a:rPr lang="en-GB" sz="1600" b="1" spc="-60" dirty="0">
                <a:solidFill>
                  <a:schemeClr val="accent6">
                    <a:lumMod val="50000"/>
                  </a:schemeClr>
                </a:solidFill>
                <a:latin typeface="Comic Sans MS" panose="030F0702030302020204" pitchFamily="66" charset="0"/>
              </a:rPr>
              <a:t>“</a:t>
            </a:r>
            <a:r>
              <a:rPr lang="nl-NL" sz="1600" b="1" spc="-60" dirty="0">
                <a:solidFill>
                  <a:schemeClr val="accent6">
                    <a:lumMod val="50000"/>
                  </a:schemeClr>
                </a:solidFill>
                <a:latin typeface="Comic Sans MS" panose="030F0702030302020204" pitchFamily="66" charset="0"/>
              </a:rPr>
              <a:t>Het hart van de farao verhardde zich echter, zodat hij niet naar hen luisterde, zoals de HEERE gesproken had.</a:t>
            </a:r>
            <a:r>
              <a:rPr lang="en-GB" sz="1600" b="1" spc="-60" dirty="0">
                <a:solidFill>
                  <a:schemeClr val="accent6">
                    <a:lumMod val="50000"/>
                  </a:schemeClr>
                </a:solidFill>
                <a:latin typeface="Comic Sans MS" panose="030F0702030302020204" pitchFamily="66" charset="0"/>
              </a:rPr>
              <a:t>” </a:t>
            </a:r>
            <a:r>
              <a:rPr lang="en-GB" sz="1400" b="1" spc="-60" dirty="0">
                <a:solidFill>
                  <a:schemeClr val="accent6">
                    <a:lumMod val="50000"/>
                  </a:schemeClr>
                </a:solidFill>
                <a:latin typeface="Comic Sans MS" panose="030F0702030302020204" pitchFamily="66" charset="0"/>
              </a:rPr>
              <a:t>(Exodus 7:13)</a:t>
            </a:r>
          </a:p>
        </p:txBody>
      </p:sp>
      <p:sp>
        <p:nvSpPr>
          <p:cNvPr id="6" name="CuadroTexto 5"/>
          <p:cNvSpPr txBox="1"/>
          <p:nvPr/>
        </p:nvSpPr>
        <p:spPr>
          <a:xfrm>
            <a:off x="3676852" y="1051354"/>
            <a:ext cx="8441354"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het boek Exodus wordt 9 keer gezegd dat God Farao's hart verhardde (Ex. 4:21; 7:3; 9:12; 10:1; 10:20; 10:27; 11:10; 14:4; 14:8), en nog eens 9 keer wordt gezegd dat Farao zelf zijn hart verhardde (Ex. 7:13; 7:14; 7:22; 8:15; 8:19; 8:32; 9:7; 9:34; 9:35). Binden! Wie verhardde Farao's hart?</a:t>
            </a:r>
            <a:endParaRPr lang="en-GB" sz="2000" b="1" dirty="0">
              <a:latin typeface="Calibri" panose="020F0502020204030204" pitchFamily="34" charset="0"/>
            </a:endParaRPr>
          </a:p>
        </p:txBody>
      </p:sp>
      <p:pic>
        <p:nvPicPr>
          <p:cNvPr id="4" name="Imagen 3" descr="Imagen que contiene interior, tabla, vidrio, florero&#10;&#10;El contenido generado por IA puede ser incorrecto."/>
          <p:cNvPicPr>
            <a:picLocks noChangeAspect="1"/>
          </p:cNvPicPr>
          <p:nvPr/>
        </p:nvPicPr>
        <p:blipFill>
          <a:blip r:embed="rId5" cstate="email"/>
          <a:stretch>
            <a:fillRect/>
          </a:stretch>
        </p:blipFill>
        <p:spPr>
          <a:xfrm>
            <a:off x="1909702" y="1243860"/>
            <a:ext cx="1677445" cy="3000882"/>
          </a:xfrm>
          <a:prstGeom prst="rect">
            <a:avLst/>
          </a:prstGeom>
        </p:spPr>
      </p:pic>
      <p:pic>
        <p:nvPicPr>
          <p:cNvPr id="8" name="Imagen 7" descr="Mano de una persona&#10;&#10;El contenido generado por IA puede ser incorrecto."/>
          <p:cNvPicPr>
            <a:picLocks noChangeAspect="1"/>
          </p:cNvPicPr>
          <p:nvPr/>
        </p:nvPicPr>
        <p:blipFill>
          <a:blip r:embed="rId6" cstate="email"/>
          <a:stretch>
            <a:fillRect/>
          </a:stretch>
        </p:blipFill>
        <p:spPr>
          <a:xfrm>
            <a:off x="141674" y="1243860"/>
            <a:ext cx="1823687" cy="3000882"/>
          </a:xfrm>
          <a:prstGeom prst="rect">
            <a:avLst/>
          </a:prstGeom>
          <a:effectLst>
            <a:outerShdw blurRad="50800" dist="38100" dir="2700000" algn="tl" rotWithShape="0">
              <a:prstClr val="black">
                <a:alpha val="40000"/>
              </a:prstClr>
            </a:outerShdw>
          </a:effectLst>
        </p:spPr>
      </p:pic>
      <p:pic>
        <p:nvPicPr>
          <p:cNvPr id="10" name="Imagen 9"/>
          <p:cNvPicPr>
            <a:picLocks noChangeAspect="1"/>
          </p:cNvPicPr>
          <p:nvPr/>
        </p:nvPicPr>
        <p:blipFill>
          <a:blip r:embed="rId7" cstate="email"/>
          <a:stretch>
            <a:fillRect/>
          </a:stretch>
        </p:blipFill>
        <p:spPr>
          <a:xfrm>
            <a:off x="7806088" y="3863390"/>
            <a:ext cx="4165196" cy="2903700"/>
          </a:xfrm>
          <a:prstGeom prst="roundRect">
            <a:avLst>
              <a:gd name="adj" fmla="val 4167"/>
            </a:avLst>
          </a:prstGeom>
          <a:solidFill>
            <a:srgbClr val="FFFFFF"/>
          </a:solidFill>
          <a:ln w="76200" cap="sq">
            <a:solidFill>
              <a:srgbClr val="8A0003"/>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2" name="CuadroTexto 11"/>
          <p:cNvSpPr txBox="1"/>
          <p:nvPr/>
        </p:nvSpPr>
        <p:spPr>
          <a:xfrm>
            <a:off x="171640" y="4577426"/>
            <a:ext cx="752857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Na de zesde plaag verhardt God het hart (Exodus 9:12). Farao was blijkbaar de drempel van berouw gepasseerd. In de zevende plaag krijgt hij echter nog een kans, maar hij verhardt zijn hart opnieuw (Exodus 9:34-35).</a:t>
            </a:r>
            <a:endParaRPr lang="en-GB" sz="2000" b="1" dirty="0">
              <a:latin typeface="Calibri" panose="020F0502020204030204" pitchFamily="34" charset="0"/>
            </a:endParaRPr>
          </a:p>
        </p:txBody>
      </p:sp>
      <p:sp>
        <p:nvSpPr>
          <p:cNvPr id="14" name="CuadroTexto 13"/>
          <p:cNvSpPr txBox="1"/>
          <p:nvPr/>
        </p:nvSpPr>
        <p:spPr>
          <a:xfrm>
            <a:off x="3676852" y="2623931"/>
            <a:ext cx="844135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Na de eerste vijf plagen wordt expliciet vermeld dat Farao zijn hart verhardde. Dat wil zeggen, hij weigerde positief te reageren op de oproep van de Heilige Geest om Israël vrij te laten.</a:t>
            </a:r>
            <a:endParaRPr lang="en-GB" sz="2000" b="1" dirty="0">
              <a:latin typeface="Calibri" panose="020F0502020204030204" pitchFamily="34" charset="0"/>
            </a:endParaRPr>
          </a:p>
        </p:txBody>
      </p:sp>
      <p:grpSp>
        <p:nvGrpSpPr>
          <p:cNvPr id="19" name="Grupo 18"/>
          <p:cNvGrpSpPr/>
          <p:nvPr/>
        </p:nvGrpSpPr>
        <p:grpSpPr>
          <a:xfrm>
            <a:off x="3429443" y="3628713"/>
            <a:ext cx="4203394" cy="914411"/>
            <a:chOff x="3496818" y="3628713"/>
            <a:chExt cx="4203394" cy="914411"/>
          </a:xfrm>
        </p:grpSpPr>
        <p:pic>
          <p:nvPicPr>
            <p:cNvPr id="16" name="Imagen 15" descr="Imagen que contiene muñeca, juguete, mujer, hombre&#10;&#10;El contenido generado por IA puede ser incorrecto."/>
            <p:cNvPicPr>
              <a:picLocks noChangeAspect="1"/>
            </p:cNvPicPr>
            <p:nvPr/>
          </p:nvPicPr>
          <p:blipFill rotWithShape="1">
            <a:blip r:embed="rId8" cstate="email"/>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10;&#10;El contenido generado por IA puede ser incorrecto."/>
            <p:cNvPicPr>
              <a:picLocks noChangeAspect="1"/>
            </p:cNvPicPr>
            <p:nvPr/>
          </p:nvPicPr>
          <p:blipFill>
            <a:blip r:embed="rId9" cstate="email"/>
            <a:stretch>
              <a:fillRect/>
            </a:stretch>
          </p:blipFill>
          <p:spPr>
            <a:xfrm>
              <a:off x="4902030" y="3628713"/>
              <a:ext cx="1288243" cy="914411"/>
            </a:xfrm>
            <a:prstGeom prst="rect">
              <a:avLst/>
            </a:prstGeom>
          </p:spPr>
        </p:pic>
      </p:grpSp>
      <p:sp>
        <p:nvSpPr>
          <p:cNvPr id="7" name="CuadroTexto 6"/>
          <p:cNvSpPr txBox="1"/>
          <p:nvPr/>
        </p:nvSpPr>
        <p:spPr>
          <a:xfrm>
            <a:off x="171640" y="5935167"/>
            <a:ext cx="752857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Vanaf dat moment was zijn lot bezegeld. God had Farao's hart verhard omdat hij vastbesloten was zich niet te bekeren.</a:t>
            </a:r>
            <a:endParaRPr lang="en-GB" sz="2000" b="1" dirty="0">
              <a:latin typeface="Calibri" panose="020F0502020204030204" pitchFamily="34" charset="0"/>
            </a:endParaRPr>
          </a:p>
        </p:txBody>
      </p:sp>
      <p:sp>
        <p:nvSpPr>
          <p:cNvPr id="2" name="Tekstvak 1"/>
          <p:cNvSpPr txBox="1"/>
          <p:nvPr/>
        </p:nvSpPr>
        <p:spPr>
          <a:xfrm>
            <a:off x="10754730" y="172079"/>
            <a:ext cx="1216554" cy="329031"/>
          </a:xfrm>
          <a:prstGeom prst="roundRect">
            <a:avLst>
              <a:gd name="adj" fmla="val 24428"/>
            </a:avLst>
          </a:prstGeom>
          <a:solidFill>
            <a:srgbClr val="402C26"/>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C3DAF2"/>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FEF0B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EF0B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7373" y="1638755"/>
            <a:ext cx="11057254" cy="4831080"/>
          </a:xfrm>
          <a:prstGeom prst="rect">
            <a:avLst/>
          </a:prstGeom>
          <a:noFill/>
        </p:spPr>
        <p:txBody>
          <a:bodyPr wrap="square">
            <a:spAutoFit/>
          </a:bodyPr>
          <a:lstStyle/>
          <a:p>
            <a:pPr algn="just">
              <a:spcBef>
                <a:spcPts val="600"/>
              </a:spcBef>
            </a:pPr>
            <a:r>
              <a:rPr lang="en-GB" sz="2800" b="1" dirty="0">
                <a:latin typeface="Constantia" panose="02030602050306030303" pitchFamily="18" charset="0"/>
              </a:rPr>
              <a:t>“</a:t>
            </a:r>
            <a:r>
              <a:rPr lang="nl-NL" sz="2800" b="1" dirty="0">
                <a:latin typeface="Constantia" panose="02030602050306030303" pitchFamily="18" charset="0"/>
              </a:rPr>
              <a:t>Bij elke verwerping van het licht toonde de Heer een duidelijker vertoon van Zijn macht; maar de koppigheid van de koning nam toe met elk nieuw bewijs van de macht en majesteit van de God des hemels, totdat de laatste pijl van genade uit de goddelijke pijlkoker was gebruikt. Toen was de man volkomen gehard door zijn eigen aanhoudende verzet. Farao zaaide koppigheid, en hij oogstte er een oogst van in zijn karakter. De Heer kon niets meer doen om hem te overtuigen, want hij was gebarricadeerd in koppigheid en vooroordeel, waar de Heilige Geest geen toegang kon vinden tot zijn hart. Farao was overgegeven aan zijn eigen ongeloof en hardheid van hart</a:t>
            </a:r>
            <a:r>
              <a:rPr lang="en-GB" sz="2800" b="1" dirty="0">
                <a:latin typeface="Constantia" panose="02030602050306030303" pitchFamily="18" charset="0"/>
              </a:rPr>
              <a:t>.”</a:t>
            </a:r>
          </a:p>
        </p:txBody>
      </p:sp>
      <p:sp>
        <p:nvSpPr>
          <p:cNvPr id="4" name="CuadroTexto 3"/>
          <p:cNvSpPr txBox="1"/>
          <p:nvPr/>
        </p:nvSpPr>
        <p:spPr>
          <a:xfrm>
            <a:off x="647899" y="530180"/>
            <a:ext cx="8629286" cy="523220"/>
          </a:xfrm>
          <a:prstGeom prst="rect">
            <a:avLst/>
          </a:prstGeom>
          <a:noFill/>
        </p:spPr>
        <p:txBody>
          <a:bodyPr wrap="none" rtlCol="0">
            <a:spAutoFit/>
          </a:bodyPr>
          <a:lstStyle/>
          <a:p>
            <a:pPr algn="ctr"/>
            <a:r>
              <a:rPr lang="en-GB" sz="2800" b="1" dirty="0">
                <a:latin typeface="Calibri" panose="020F0502020204030204" pitchFamily="34" charset="0"/>
              </a:rPr>
              <a:t>Ellen G. White (</a:t>
            </a:r>
            <a:r>
              <a:rPr lang="nl-NL" sz="2800" b="1" dirty="0">
                <a:latin typeface="Calibri" panose="020F0502020204030204" pitchFamily="34" charset="0"/>
              </a:rPr>
              <a:t>The Review </a:t>
            </a:r>
            <a:r>
              <a:rPr lang="nl-NL" sz="2800" b="1" dirty="0" err="1">
                <a:latin typeface="Calibri" panose="020F0502020204030204" pitchFamily="34" charset="0"/>
              </a:rPr>
              <a:t>and</a:t>
            </a:r>
            <a:r>
              <a:rPr lang="nl-NL" sz="2800" b="1" dirty="0">
                <a:latin typeface="Calibri" panose="020F0502020204030204" pitchFamily="34" charset="0"/>
              </a:rPr>
              <a:t> </a:t>
            </a:r>
            <a:r>
              <a:rPr lang="nl-NL" sz="2800" b="1" dirty="0" err="1">
                <a:latin typeface="Calibri" panose="020F0502020204030204" pitchFamily="34" charset="0"/>
              </a:rPr>
              <a:t>Herald</a:t>
            </a:r>
            <a:r>
              <a:rPr lang="nl-NL" sz="2800" b="1" dirty="0">
                <a:latin typeface="Calibri" panose="020F0502020204030204" pitchFamily="34" charset="0"/>
              </a:rPr>
              <a:t>, 17 februari 1891</a:t>
            </a:r>
            <a:r>
              <a:rPr lang="en-GB" b="1"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433320" y="2900515"/>
            <a:ext cx="5356718" cy="1138867"/>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nl-NL" sz="6000" b="1" dirty="0">
                <a:solidFill>
                  <a:srgbClr val="006699"/>
                </a:solidFill>
                <a:effectLst>
                  <a:outerShdw blurRad="50800" dist="76200" dir="13500000" algn="br" rotWithShape="0">
                    <a:srgbClr val="004364">
                      <a:alpha val="40000"/>
                    </a:srgbClr>
                  </a:outerShdw>
                </a:effectLst>
                <a:latin typeface="Calibri" panose="020F0502020204030204" pitchFamily="34" charset="0"/>
              </a:rPr>
              <a:t>DE PLAGEN</a:t>
            </a:r>
            <a:endParaRPr lang="en-GB" sz="6000" b="1" dirty="0">
              <a:solidFill>
                <a:srgbClr val="006699"/>
              </a:solidFill>
              <a:effectLst>
                <a:outerShdw blurRad="50800" dist="76200" dir="13500000" algn="br" rotWithShape="0">
                  <a:srgbClr val="004364">
                    <a:alpha val="40000"/>
                  </a:srgbClr>
                </a:outerShdw>
              </a:effectLst>
              <a:latin typeface="Calibri" panose="020F0502020204030204" pitchFamily="34" charset="0"/>
            </a:endParaRPr>
          </a:p>
        </p:txBody>
      </p:sp>
      <p:pic>
        <p:nvPicPr>
          <p:cNvPr id="10" name="Imagen 9" descr="Imagen que contiene agua, tabla, parado, pareja&#10;&#10;El contenido generado por IA puede ser incorrecto."/>
          <p:cNvPicPr>
            <a:picLocks noChangeAspect="1"/>
          </p:cNvPicPr>
          <p:nvPr/>
        </p:nvPicPr>
        <p:blipFill>
          <a:blip r:embed="rId3" cstate="email"/>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10;&#10;El contenido generado por IA puede ser incorrecto."/>
          <p:cNvPicPr>
            <a:picLocks noChangeAspect="1"/>
          </p:cNvPicPr>
          <p:nvPr/>
        </p:nvPicPr>
        <p:blipFill>
          <a:blip r:embed="rId4" cstate="email"/>
          <a:srcRect r="-2"/>
          <a:stretch>
            <a:fillRect/>
          </a:stretch>
        </p:blipFill>
        <p:spPr>
          <a:xfrm>
            <a:off x="9438969" y="182127"/>
            <a:ext cx="2591840" cy="649374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 y="676186"/>
            <a:ext cx="12191997"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GB" sz="1800" b="1" dirty="0">
                <a:solidFill>
                  <a:srgbClr val="C00000"/>
                </a:solidFill>
                <a:latin typeface="Comic Sans MS" panose="030F0702030302020204" pitchFamily="66" charset="0"/>
              </a:rPr>
              <a:t>“</a:t>
            </a:r>
            <a:r>
              <a:rPr lang="nl-NL" b="1" dirty="0">
                <a:solidFill>
                  <a:srgbClr val="C00000"/>
                </a:solidFill>
                <a:latin typeface="Comic Sans MS" panose="030F0702030302020204" pitchFamily="66" charset="0"/>
              </a:rPr>
              <a:t>Zo zegt de HEERE: Hieraan zult u weten dat Ik de HEERE ben. Zie, ik zal met deze staf die in mijn hand is, op het water slaan dat in de Nijl is, en het zal in bloed veranderd worden</a:t>
            </a:r>
            <a:r>
              <a:rPr lang="en-US" b="1" dirty="0">
                <a:solidFill>
                  <a:srgbClr val="C00000"/>
                </a:solidFill>
                <a:latin typeface="Comic Sans MS" panose="030F0702030302020204" pitchFamily="66" charset="0"/>
              </a:rPr>
              <a:t>.</a:t>
            </a:r>
            <a:r>
              <a:rPr lang="en-GB" sz="1800" b="1" dirty="0">
                <a:solidFill>
                  <a:srgbClr val="C00000"/>
                </a:solidFill>
                <a:latin typeface="Comic Sans MS" panose="030F0702030302020204" pitchFamily="66" charset="0"/>
              </a:rPr>
              <a:t>” </a:t>
            </a:r>
            <a:r>
              <a:rPr lang="en-GB" sz="1400" b="1" dirty="0">
                <a:solidFill>
                  <a:srgbClr val="C00000"/>
                </a:solidFill>
                <a:latin typeface="Comic Sans MS" panose="030F0702030302020204" pitchFamily="66" charset="0"/>
              </a:rPr>
              <a:t>(Exodus 7:17)</a:t>
            </a:r>
          </a:p>
        </p:txBody>
      </p:sp>
      <p:sp>
        <p:nvSpPr>
          <p:cNvPr id="6" name="CuadroTexto 5"/>
          <p:cNvSpPr txBox="1"/>
          <p:nvPr/>
        </p:nvSpPr>
        <p:spPr>
          <a:xfrm>
            <a:off x="1" y="-57750"/>
            <a:ext cx="10550012" cy="769441"/>
          </a:xfrm>
          <a:prstGeom prst="rect">
            <a:avLst/>
          </a:prstGeom>
          <a:noFill/>
        </p:spPr>
        <p:txBody>
          <a:bodyPr wrap="square" rtlCol="0">
            <a:spAutoFit/>
          </a:bodyPr>
          <a:lstStyle/>
          <a:p>
            <a:pPr algn="ctr"/>
            <a:r>
              <a:rPr lang="nl-NL"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Calibri" panose="020F0502020204030204" pitchFamily="34" charset="0"/>
              </a:rPr>
              <a:t>EERSTE PLAAG (MILD): BLOED</a:t>
            </a:r>
            <a:endParaRPr lang="en-GB"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latin typeface="Calibri" panose="020F0502020204030204" pitchFamily="34" charset="0"/>
            </a:endParaRPr>
          </a:p>
        </p:txBody>
      </p:sp>
      <p:sp>
        <p:nvSpPr>
          <p:cNvPr id="10" name="CuadroTexto 9"/>
          <p:cNvSpPr txBox="1"/>
          <p:nvPr/>
        </p:nvSpPr>
        <p:spPr>
          <a:xfrm>
            <a:off x="167149" y="4229087"/>
            <a:ext cx="39095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Exodus 7:14-25</a:t>
            </a:r>
          </a:p>
        </p:txBody>
      </p:sp>
      <p:graphicFrame>
        <p:nvGraphicFramePr>
          <p:cNvPr id="13" name="Diagrama 12"/>
          <p:cNvGraphicFramePr/>
          <p:nvPr/>
        </p:nvGraphicFramePr>
        <p:xfrm>
          <a:off x="395287" y="1619250"/>
          <a:ext cx="2957513"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Un grupo de personas junto a un cuerpo de agua junto a un caballo&#10;&#10;El contenido generado por IA puede ser incorrecto."/>
          <p:cNvPicPr>
            <a:picLocks noChangeAspect="1"/>
          </p:cNvPicPr>
          <p:nvPr/>
        </p:nvPicPr>
        <p:blipFill>
          <a:blip r:embed="rId8" cstate="email"/>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headEnd/>
            <a:tailEnd/>
          </a:ln>
          <a:effectLst>
            <a:outerShdw blurRad="254000" algn="tl" rotWithShape="0">
              <a:srgbClr val="000000">
                <a:alpha val="43000"/>
              </a:srgbClr>
            </a:outerShdw>
          </a:effectLst>
        </p:spPr>
      </p:pic>
      <p:sp>
        <p:nvSpPr>
          <p:cNvPr id="3" name="CuadroTexto 2"/>
          <p:cNvSpPr txBox="1"/>
          <p:nvPr/>
        </p:nvSpPr>
        <p:spPr>
          <a:xfrm>
            <a:off x="167149" y="4629197"/>
            <a:ext cx="4129548"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Nijl, met zijn overstromingen, gaf leven aan Egypte. Maar wie heeft de waterbronnen gecreëerd? De magiërs simuleerden de transformatie van het water, maar ze konden het niet terugdraaien.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754730" y="172079"/>
            <a:ext cx="1216554" cy="329031"/>
          </a:xfrm>
          <a:prstGeom prst="roundRect">
            <a:avLst>
              <a:gd name="adj" fmla="val 24428"/>
            </a:avLst>
          </a:prstGeom>
          <a:solidFill>
            <a:srgbClr val="FFE9E5"/>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D02300"/>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D02300"/>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P spid="2" grpId="0" animBg="1"/>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1713</Words>
  <Application>Microsoft Office PowerPoint</Application>
  <PresentationFormat>Panorámica</PresentationFormat>
  <Paragraphs>92</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Comic Sans MS</vt:lpstr>
      <vt:lpstr>Constantia</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136</cp:revision>
  <dcterms:created xsi:type="dcterms:W3CDTF">2025-06-28T14:27:00Z</dcterms:created>
  <dcterms:modified xsi:type="dcterms:W3CDTF">2025-07-25T05:29:38Z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DD297F5C632240F784545AC55F09054F_13</vt:lpwstr>
  </property>
  <property fmtid="{D5CDD505-2E9C-101B-9397-08002B2CF9AE}" pid="3" name="KSOProductBuildVer">
    <vt:lpwstr>1033-12.2.0.21931</vt:lpwstr>
  </property>
</Properties>
</file>